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411" r:id="rId3"/>
    <p:sldId id="448" r:id="rId4"/>
    <p:sldId id="430" r:id="rId5"/>
    <p:sldId id="450" r:id="rId6"/>
    <p:sldId id="431" r:id="rId7"/>
    <p:sldId id="451" r:id="rId8"/>
    <p:sldId id="452" r:id="rId9"/>
    <p:sldId id="453" r:id="rId10"/>
    <p:sldId id="449" r:id="rId11"/>
    <p:sldId id="461" r:id="rId12"/>
    <p:sldId id="462" r:id="rId13"/>
    <p:sldId id="433" r:id="rId14"/>
    <p:sldId id="456" r:id="rId15"/>
    <p:sldId id="455" r:id="rId16"/>
    <p:sldId id="463" r:id="rId17"/>
    <p:sldId id="464" r:id="rId18"/>
    <p:sldId id="446" r:id="rId19"/>
    <p:sldId id="459" r:id="rId20"/>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548"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62ADFD-EDCC-6A37-0E1F-7E5405509DC9}" name="Yan, Qiben" initials="YQ" userId="S::qyan@msu.edu::d4aaee5c-fce7-4f90-9bfd-130661229f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uo, Hanqing" initials="GH" lastIdx="1" clrIdx="0">
    <p:extLst>
      <p:ext uri="{19B8F6BF-5375-455C-9EA6-DF929625EA0E}">
        <p15:presenceInfo xmlns:p15="http://schemas.microsoft.com/office/powerpoint/2012/main" userId="S::hguo@bsu.edu::f06a9313-830a-4e4c-8e25-c800885a99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FBFAFB"/>
    <a:srgbClr val="0C533A"/>
    <a:srgbClr val="064339"/>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84422" autoAdjust="0"/>
  </p:normalViewPr>
  <p:slideViewPr>
    <p:cSldViewPr snapToGrid="0" snapToObjects="1" showGuides="1">
      <p:cViewPr varScale="1">
        <p:scale>
          <a:sx n="127" d="100"/>
          <a:sy n="127" d="100"/>
        </p:scale>
        <p:origin x="2088" y="114"/>
      </p:cViewPr>
      <p:guideLst>
        <p:guide orient="horz" pos="1548"/>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C8B9C-C256-4258-9A97-E303FCA4FE32}" type="datetimeFigureOut">
              <a:rPr lang="en-US" smtClean="0"/>
              <a:t>11/4/2022</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79410-86BF-40F6-A713-95393095EAF4}" type="slidenum">
              <a:rPr lang="en-US" smtClean="0"/>
              <a:t>‹#›</a:t>
            </a:fld>
            <a:endParaRPr lang="en-US"/>
          </a:p>
        </p:txBody>
      </p:sp>
    </p:spTree>
    <p:extLst>
      <p:ext uri="{BB962C8B-B14F-4D97-AF65-F5344CB8AC3E}">
        <p14:creationId xmlns:p14="http://schemas.microsoft.com/office/powerpoint/2010/main" val="402263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Hello everyone, I am hanqing </a:t>
            </a:r>
            <a:r>
              <a:rPr lang="en-US" dirty="0" err="1"/>
              <a:t>guo,</a:t>
            </a:r>
            <a:r>
              <a:rPr lang="en-US" dirty="0"/>
              <a:t> a </a:t>
            </a:r>
            <a:r>
              <a:rPr lang="en-US" dirty="0" err="1"/>
              <a:t>phd</a:t>
            </a:r>
            <a:r>
              <a:rPr lang="en-US" dirty="0"/>
              <a:t> student from Michigan state university, today I am glad to share our work, </a:t>
            </a:r>
            <a:r>
              <a:rPr lang="en-US" dirty="0" err="1"/>
              <a:t>SpecPatch</a:t>
            </a:r>
            <a:r>
              <a:rPr lang="en-US" dirty="0"/>
              <a:t> XXX, this work is done with my </a:t>
            </a:r>
            <a:r>
              <a:rPr lang="en-US" dirty="0" err="1"/>
              <a:t>labmate</a:t>
            </a:r>
            <a:r>
              <a:rPr lang="en-US" dirty="0"/>
              <a:t> XX, XX</a:t>
            </a:r>
          </a:p>
          <a:p>
            <a:endParaRPr lang="en-US" dirty="0"/>
          </a:p>
          <a:p>
            <a:r>
              <a:rPr lang="en-US" dirty="0"/>
              <a:t>Too much “we”, as victim or the adversary; “I will introduce XXX”</a:t>
            </a:r>
          </a:p>
          <a:p>
            <a:r>
              <a:rPr lang="en-US" dirty="0"/>
              <a:t>Limit to 13~14 minutes; Cut some slides; 15 minutes including everything.</a:t>
            </a:r>
          </a:p>
        </p:txBody>
      </p:sp>
      <p:sp>
        <p:nvSpPr>
          <p:cNvPr id="4" name="灯片编号占位符 3"/>
          <p:cNvSpPr>
            <a:spLocks noGrp="1"/>
          </p:cNvSpPr>
          <p:nvPr>
            <p:ph type="sldNum" sz="quarter" idx="5"/>
          </p:nvPr>
        </p:nvSpPr>
        <p:spPr/>
        <p:txBody>
          <a:bodyPr/>
          <a:lstStyle/>
          <a:p>
            <a:fld id="{33079410-86BF-40F6-A713-95393095EAF4}" type="slidenum">
              <a:rPr lang="en-US" smtClean="0"/>
              <a:t>1</a:t>
            </a:fld>
            <a:endParaRPr lang="en-US"/>
          </a:p>
        </p:txBody>
      </p:sp>
    </p:spTree>
    <p:extLst>
      <p:ext uri="{BB962C8B-B14F-4D97-AF65-F5344CB8AC3E}">
        <p14:creationId xmlns:p14="http://schemas.microsoft.com/office/powerpoint/2010/main" val="1161345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Add title for this page</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12</a:t>
            </a:fld>
            <a:endParaRPr lang="en-US"/>
          </a:p>
        </p:txBody>
      </p:sp>
    </p:spTree>
    <p:extLst>
      <p:ext uri="{BB962C8B-B14F-4D97-AF65-F5344CB8AC3E}">
        <p14:creationId xmlns:p14="http://schemas.microsoft.com/office/powerpoint/2010/main" val="1457134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Third step of the system.</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13</a:t>
            </a:fld>
            <a:endParaRPr lang="en-US"/>
          </a:p>
        </p:txBody>
      </p:sp>
    </p:spTree>
    <p:extLst>
      <p:ext uri="{BB962C8B-B14F-4D97-AF65-F5344CB8AC3E}">
        <p14:creationId xmlns:p14="http://schemas.microsoft.com/office/powerpoint/2010/main" val="414603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Summary for the whole procedure. Make block bigger; Recap 1-4 steps; Then goes to the evaluation</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14</a:t>
            </a:fld>
            <a:endParaRPr lang="en-US"/>
          </a:p>
        </p:txBody>
      </p:sp>
    </p:spTree>
    <p:extLst>
      <p:ext uri="{BB962C8B-B14F-4D97-AF65-F5344CB8AC3E}">
        <p14:creationId xmlns:p14="http://schemas.microsoft.com/office/powerpoint/2010/main" val="60346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Evaluation setup; Dataset, target model, how many round; </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15</a:t>
            </a:fld>
            <a:endParaRPr lang="en-US"/>
          </a:p>
        </p:txBody>
      </p:sp>
    </p:spTree>
    <p:extLst>
      <p:ext uri="{BB962C8B-B14F-4D97-AF65-F5344CB8AC3E}">
        <p14:creationId xmlns:p14="http://schemas.microsoft.com/office/powerpoint/2010/main" val="3108140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Evaluation setup; Dataset, target model, how many round; </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16</a:t>
            </a:fld>
            <a:endParaRPr lang="en-US"/>
          </a:p>
        </p:txBody>
      </p:sp>
    </p:spTree>
    <p:extLst>
      <p:ext uri="{BB962C8B-B14F-4D97-AF65-F5344CB8AC3E}">
        <p14:creationId xmlns:p14="http://schemas.microsoft.com/office/powerpoint/2010/main" val="404457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17</a:t>
            </a:fld>
            <a:endParaRPr lang="en-US"/>
          </a:p>
        </p:txBody>
      </p:sp>
    </p:spTree>
    <p:extLst>
      <p:ext uri="{BB962C8B-B14F-4D97-AF65-F5344CB8AC3E}">
        <p14:creationId xmlns:p14="http://schemas.microsoft.com/office/powerpoint/2010/main" val="4118328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079410-86BF-40F6-A713-95393095EAF4}" type="slidenum">
              <a:rPr lang="en-US" smtClean="0"/>
              <a:t>18</a:t>
            </a:fld>
            <a:endParaRPr lang="en-US"/>
          </a:p>
        </p:txBody>
      </p:sp>
    </p:spTree>
    <p:extLst>
      <p:ext uri="{BB962C8B-B14F-4D97-AF65-F5344CB8AC3E}">
        <p14:creationId xmlns:p14="http://schemas.microsoft.com/office/powerpoint/2010/main" val="141087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the demo, need a conclusion</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19</a:t>
            </a:fld>
            <a:endParaRPr lang="en-US"/>
          </a:p>
        </p:txBody>
      </p:sp>
    </p:spTree>
    <p:extLst>
      <p:ext uri="{BB962C8B-B14F-4D97-AF65-F5344CB8AC3E}">
        <p14:creationId xmlns:p14="http://schemas.microsoft.com/office/powerpoint/2010/main" val="40850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Automated Speech recognition models are very popular in our daily life to make our lives easier. For example, Siri, google home, IBM Watson, and amazon echo, they can listen to the users’ command and conduct it like read my message, send a message to someone, call someone, or even help you open the door and turn on the lights.</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2</a:t>
            </a:fld>
            <a:endParaRPr lang="en-US"/>
          </a:p>
        </p:txBody>
      </p:sp>
    </p:spTree>
    <p:extLst>
      <p:ext uri="{BB962C8B-B14F-4D97-AF65-F5344CB8AC3E}">
        <p14:creationId xmlns:p14="http://schemas.microsoft.com/office/powerpoint/2010/main" val="26146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those ASR models are proved to be vulnerable to adversarial attacks, the adversary craft perturbations, and inject the hidden command to mislead the ASR model, and conduct false operations. </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3</a:t>
            </a:fld>
            <a:endParaRPr lang="en-US"/>
          </a:p>
        </p:txBody>
      </p:sp>
    </p:spTree>
    <p:extLst>
      <p:ext uri="{BB962C8B-B14F-4D97-AF65-F5344CB8AC3E}">
        <p14:creationId xmlns:p14="http://schemas.microsoft.com/office/powerpoint/2010/main" val="60598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1" i="0" dirty="0">
                <a:solidFill>
                  <a:srgbClr val="474747"/>
                </a:solidFill>
                <a:effectLst/>
                <a:latin typeface="Arial" panose="020B0604020202020204" pitchFamily="34" charset="0"/>
              </a:rPr>
              <a:t>Display one by one; </a:t>
            </a:r>
            <a:r>
              <a:rPr lang="en-US" b="1" i="0" dirty="0" err="1">
                <a:solidFill>
                  <a:srgbClr val="474747"/>
                </a:solidFill>
                <a:effectLst/>
                <a:latin typeface="Arial" panose="020B0604020202020204" pitchFamily="34" charset="0"/>
              </a:rPr>
              <a:t>prou</a:t>
            </a:r>
            <a:r>
              <a:rPr lang="en-US" b="1" i="0" dirty="0">
                <a:solidFill>
                  <a:srgbClr val="474747"/>
                </a:solidFill>
                <a:effectLst/>
                <a:latin typeface="Arial" panose="020B0604020202020204" pitchFamily="34" charset="0"/>
              </a:rPr>
              <a:t>: audio sample; </a:t>
            </a:r>
          </a:p>
          <a:p>
            <a:endParaRPr lang="en-US" b="1" i="0" dirty="0">
              <a:solidFill>
                <a:srgbClr val="474747"/>
              </a:solidFill>
              <a:effectLst/>
              <a:latin typeface="Arial" panose="020B0604020202020204" pitchFamily="34" charset="0"/>
            </a:endParaRPr>
          </a:p>
          <a:p>
            <a:r>
              <a:rPr lang="en-US" b="1" i="0" dirty="0">
                <a:solidFill>
                  <a:srgbClr val="474747"/>
                </a:solidFill>
                <a:effectLst/>
                <a:latin typeface="Arial" panose="020B0604020202020204" pitchFamily="34" charset="0"/>
              </a:rPr>
              <a:t>User Interference:</a:t>
            </a:r>
            <a:r>
              <a:rPr lang="en-US" b="0" i="0" dirty="0">
                <a:solidFill>
                  <a:srgbClr val="474747"/>
                </a:solidFill>
                <a:effectLst/>
                <a:latin typeface="Arial" panose="020B0604020202020204" pitchFamily="34" charset="0"/>
              </a:rPr>
              <a:t> while the adversary and the user pronounce commands concurrently (e.g., the AE says, “call 911”, and the user speaks, “set an alarm at 6 am” at stage ①), the ASR system tends to accept the user’s command rather than the AEs; in this case, it will respond with “Alarm has been set”.</a:t>
            </a:r>
          </a:p>
          <a:p>
            <a:r>
              <a:rPr lang="en-US" b="1" i="0" dirty="0">
                <a:solidFill>
                  <a:srgbClr val="474747"/>
                </a:solidFill>
                <a:effectLst/>
                <a:latin typeface="Arial" panose="020B0604020202020204" pitchFamily="34" charset="0"/>
              </a:rPr>
              <a:t>User Perception:</a:t>
            </a:r>
            <a:r>
              <a:rPr lang="en-US" b="0" i="0" dirty="0">
                <a:solidFill>
                  <a:srgbClr val="474747"/>
                </a:solidFill>
                <a:effectLst/>
                <a:latin typeface="Arial" panose="020B0604020202020204" pitchFamily="34" charset="0"/>
              </a:rPr>
              <a:t> Although the adversary might craft imperceptible AEs by encoding the adversary command into songs or different speeches, the user is still able to locate the source of skeptical sound because of the long duration and repeated appearance of common audio adversarial attacks.</a:t>
            </a:r>
          </a:p>
          <a:p>
            <a:r>
              <a:rPr lang="en-US" b="1" i="0" dirty="0">
                <a:solidFill>
                  <a:srgbClr val="474747"/>
                </a:solidFill>
                <a:effectLst/>
                <a:latin typeface="Arial" panose="020B0604020202020204" pitchFamily="34" charset="0"/>
              </a:rPr>
              <a:t>User Interaction:</a:t>
            </a:r>
            <a:r>
              <a:rPr lang="en-US" b="0" i="0" dirty="0">
                <a:solidFill>
                  <a:srgbClr val="474747"/>
                </a:solidFill>
                <a:effectLst/>
                <a:latin typeface="Arial" panose="020B0604020202020204" pitchFamily="34" charset="0"/>
              </a:rPr>
              <a:t> the adversary launches the attack by playing the “read message” adversarial audio at stage ① , followed by the successful response from the ASR system reading the message containing a personal verification code at stage ② . However, when the user is present, he/she is conscious of the abnormal behavior of the ASR device and tries to interact with the ASR system by sending a halting command (such as “stop reading”) at stage ③ to regain the control. Consequently, the ASR system follows the user’s benign command and terminates the reading process.</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4</a:t>
            </a:fld>
            <a:endParaRPr lang="en-US"/>
          </a:p>
        </p:txBody>
      </p:sp>
    </p:spTree>
    <p:extLst>
      <p:ext uri="{BB962C8B-B14F-4D97-AF65-F5344CB8AC3E}">
        <p14:creationId xmlns:p14="http://schemas.microsoft.com/office/powerpoint/2010/main" val="3261891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Motivated to the computer vision domain that place a patch on the picture and changes the picture’s classification result, we expect to place a patch in spectrogram domain and change the commands from the user. There are three major benefits of utilizing patch to attack the ASR model. </a:t>
            </a:r>
          </a:p>
          <a:p>
            <a:pPr algn="just">
              <a:buFont typeface="Arial" panose="020B0604020202020204" pitchFamily="34" charset="0"/>
              <a:buChar char="•"/>
            </a:pPr>
            <a:r>
              <a:rPr lang="en-US" b="0" i="0" dirty="0">
                <a:solidFill>
                  <a:srgbClr val="474747"/>
                </a:solidFill>
                <a:effectLst/>
                <a:latin typeface="Arial" panose="020B0604020202020204" pitchFamily="34" charset="0"/>
              </a:rPr>
              <a:t> </a:t>
            </a:r>
            <a:r>
              <a:rPr lang="en-US" b="1" i="0" dirty="0">
                <a:solidFill>
                  <a:srgbClr val="474747"/>
                </a:solidFill>
                <a:effectLst/>
                <a:latin typeface="Arial" panose="020B0604020202020204" pitchFamily="34" charset="0"/>
              </a:rPr>
              <a:t>Robust:</a:t>
            </a:r>
            <a:r>
              <a:rPr lang="en-US" b="0" i="0" dirty="0">
                <a:solidFill>
                  <a:srgbClr val="474747"/>
                </a:solidFill>
                <a:effectLst/>
                <a:latin typeface="Arial" panose="020B0604020202020204" pitchFamily="34" charset="0"/>
              </a:rPr>
              <a:t> it is robust to any benign commands from the users.</a:t>
            </a:r>
          </a:p>
          <a:p>
            <a:pPr algn="just">
              <a:buFont typeface="Arial" panose="020B0604020202020204" pitchFamily="34" charset="0"/>
              <a:buChar char="•"/>
            </a:pPr>
            <a:r>
              <a:rPr lang="en-US" b="0" i="0" dirty="0">
                <a:solidFill>
                  <a:srgbClr val="474747"/>
                </a:solidFill>
                <a:effectLst/>
                <a:latin typeface="Arial" panose="020B0604020202020204" pitchFamily="34" charset="0"/>
              </a:rPr>
              <a:t> </a:t>
            </a:r>
            <a:r>
              <a:rPr lang="en-US" b="1" i="0" dirty="0">
                <a:solidFill>
                  <a:srgbClr val="474747"/>
                </a:solidFill>
                <a:effectLst/>
                <a:latin typeface="Arial" panose="020B0604020202020204" pitchFamily="34" charset="0"/>
              </a:rPr>
              <a:t>Imperceptible:</a:t>
            </a:r>
            <a:r>
              <a:rPr lang="en-US" b="0" i="0" dirty="0">
                <a:solidFill>
                  <a:srgbClr val="474747"/>
                </a:solidFill>
                <a:effectLst/>
                <a:latin typeface="Arial" panose="020B0604020202020204" pitchFamily="34" charset="0"/>
              </a:rPr>
              <a:t> Patch is short in time range and limited in frequency band. if it is carefully crafted on specific frequency for example human insensitive hearing frequency band, it will be hard to be noticed.</a:t>
            </a:r>
          </a:p>
          <a:p>
            <a:pPr algn="just">
              <a:buFont typeface="Arial" panose="020B0604020202020204" pitchFamily="34" charset="0"/>
              <a:buChar char="•"/>
            </a:pPr>
            <a:r>
              <a:rPr lang="en-US" b="0" i="0" dirty="0">
                <a:solidFill>
                  <a:srgbClr val="474747"/>
                </a:solidFill>
                <a:effectLst/>
                <a:latin typeface="Arial" panose="020B0604020202020204" pitchFamily="34" charset="0"/>
              </a:rPr>
              <a:t> </a:t>
            </a:r>
            <a:r>
              <a:rPr lang="en-US" b="1" i="0" dirty="0">
                <a:solidFill>
                  <a:srgbClr val="474747"/>
                </a:solidFill>
                <a:effectLst/>
                <a:latin typeface="Arial" panose="020B0604020202020204" pitchFamily="34" charset="0"/>
              </a:rPr>
              <a:t>Denial of service:</a:t>
            </a:r>
            <a:r>
              <a:rPr lang="en-US" b="0" i="0" dirty="0">
                <a:solidFill>
                  <a:srgbClr val="474747"/>
                </a:solidFill>
                <a:effectLst/>
                <a:latin typeface="Arial" panose="020B0604020202020204" pitchFamily="34" charset="0"/>
              </a:rPr>
              <a:t> small patches can mislead the spectrogram to silent prediction, and therefore prevent the users from correcting their commands, causing denial of service attack after deliver the </a:t>
            </a:r>
            <a:r>
              <a:rPr lang="en-US" b="0" i="0" dirty="0" err="1">
                <a:solidFill>
                  <a:srgbClr val="474747"/>
                </a:solidFill>
                <a:effectLst/>
                <a:latin typeface="Arial" panose="020B0604020202020204" pitchFamily="34" charset="0"/>
              </a:rPr>
              <a:t>melicious</a:t>
            </a:r>
            <a:r>
              <a:rPr lang="en-US" b="0" i="0" dirty="0">
                <a:solidFill>
                  <a:srgbClr val="474747"/>
                </a:solidFill>
                <a:effectLst/>
                <a:latin typeface="Arial" panose="020B0604020202020204" pitchFamily="34" charset="0"/>
              </a:rPr>
              <a:t> commands.</a:t>
            </a:r>
          </a:p>
          <a:p>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6</a:t>
            </a:fld>
            <a:endParaRPr lang="en-US"/>
          </a:p>
        </p:txBody>
      </p:sp>
    </p:spTree>
    <p:extLst>
      <p:ext uri="{BB962C8B-B14F-4D97-AF65-F5344CB8AC3E}">
        <p14:creationId xmlns:p14="http://schemas.microsoft.com/office/powerpoint/2010/main" val="2447079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Inside the patch length, outside of patch region</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7</a:t>
            </a:fld>
            <a:endParaRPr lang="en-US"/>
          </a:p>
        </p:txBody>
      </p:sp>
    </p:spTree>
    <p:extLst>
      <p:ext uri="{BB962C8B-B14F-4D97-AF65-F5344CB8AC3E}">
        <p14:creationId xmlns:p14="http://schemas.microsoft.com/office/powerpoint/2010/main" val="12655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make as animation; system architecture design in every page. Highlight the current page in the design.</a:t>
            </a:r>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9</a:t>
            </a:fld>
            <a:endParaRPr lang="en-US"/>
          </a:p>
        </p:txBody>
      </p:sp>
    </p:spTree>
    <p:extLst>
      <p:ext uri="{BB962C8B-B14F-4D97-AF65-F5344CB8AC3E}">
        <p14:creationId xmlns:p14="http://schemas.microsoft.com/office/powerpoint/2010/main" val="1704280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10</a:t>
            </a:fld>
            <a:endParaRPr lang="en-US"/>
          </a:p>
        </p:txBody>
      </p:sp>
    </p:spTree>
    <p:extLst>
      <p:ext uri="{BB962C8B-B14F-4D97-AF65-F5344CB8AC3E}">
        <p14:creationId xmlns:p14="http://schemas.microsoft.com/office/powerpoint/2010/main" val="364606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079410-86BF-40F6-A713-95393095EAF4}" type="slidenum">
              <a:rPr lang="en-US" smtClean="0"/>
              <a:t>11</a:t>
            </a:fld>
            <a:endParaRPr lang="en-US"/>
          </a:p>
        </p:txBody>
      </p:sp>
    </p:spTree>
    <p:extLst>
      <p:ext uri="{BB962C8B-B14F-4D97-AF65-F5344CB8AC3E}">
        <p14:creationId xmlns:p14="http://schemas.microsoft.com/office/powerpoint/2010/main" val="1615010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8453B"/>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0B8C88-E90C-96AB-50A5-1E392D7A3B02}"/>
              </a:ext>
            </a:extLst>
          </p:cNvPr>
          <p:cNvSpPr>
            <a:spLocks noGrp="1"/>
          </p:cNvSpPr>
          <p:nvPr>
            <p:ph type="sldNum" sz="quarter" idx="10"/>
          </p:nvPr>
        </p:nvSpPr>
        <p:spPr/>
        <p:txBody>
          <a:bodyPr/>
          <a:lstStyle/>
          <a:p>
            <a:fld id="{02C8563F-99E2-49A5-8791-6AADA712BC8F}" type="slidenum">
              <a:rPr lang="en-US" smtClean="0"/>
              <a:pPr/>
              <a:t>‹#›</a:t>
            </a:fld>
            <a:r>
              <a:rPr lang="en-US" dirty="0"/>
              <a:t>/57</a:t>
            </a:r>
          </a:p>
        </p:txBody>
      </p:sp>
      <p:sp>
        <p:nvSpPr>
          <p:cNvPr id="5" name="Title 4">
            <a:extLst>
              <a:ext uri="{FF2B5EF4-FFF2-40B4-BE49-F238E27FC236}">
                <a16:creationId xmlns:a16="http://schemas.microsoft.com/office/drawing/2014/main" id="{2CF636F1-ED94-F422-ADEA-7B28094F5883}"/>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276173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96631"/>
            <a:ext cx="7772400" cy="976474"/>
          </a:xfrm>
          <a:prstGeom prst="rect">
            <a:avLst/>
          </a:prstGeom>
        </p:spPr>
        <p:txBody>
          <a:bodyPr>
            <a:normAutofit/>
          </a:bodyPr>
          <a:lstStyle>
            <a:lvl1pPr algn="l">
              <a:defRPr sz="2700" b="1" i="0" baseline="0">
                <a:ln>
                  <a:noFill/>
                </a:ln>
                <a:solidFill>
                  <a:srgbClr val="18453B"/>
                </a:solidFill>
                <a:latin typeface="+mn-lt"/>
                <a:cs typeface="Gotham-Bold"/>
              </a:defRPr>
            </a:lvl1pPr>
          </a:lstStyle>
          <a:p>
            <a:r>
              <a:rPr lang="en-US"/>
              <a:t>Click to edit Master title style</a:t>
            </a:r>
            <a:endParaRPr lang="en-US" dirty="0"/>
          </a:p>
        </p:txBody>
      </p:sp>
      <p:sp>
        <p:nvSpPr>
          <p:cNvPr id="3" name="Subtitle 2"/>
          <p:cNvSpPr>
            <a:spLocks noGrp="1"/>
          </p:cNvSpPr>
          <p:nvPr>
            <p:ph type="subTitle" idx="1"/>
          </p:nvPr>
        </p:nvSpPr>
        <p:spPr>
          <a:xfrm>
            <a:off x="685800" y="2279675"/>
            <a:ext cx="7772400" cy="1576767"/>
          </a:xfrm>
          <a:prstGeom prst="rect">
            <a:avLst/>
          </a:prstGeom>
        </p:spPr>
        <p:txBody>
          <a:bodyPr>
            <a:normAutofit/>
          </a:bodyPr>
          <a:lstStyle>
            <a:lvl1pPr marL="0" indent="0" algn="l">
              <a:buNone/>
              <a:defRPr sz="1800" b="0" i="0">
                <a:solidFill>
                  <a:schemeClr val="tx1">
                    <a:lumMod val="65000"/>
                    <a:lumOff val="35000"/>
                  </a:schemeClr>
                </a:solidFill>
                <a:latin typeface="Arial"/>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7" name="Picture 6" descr="Michigan State University logo">
            <a:extLst>
              <a:ext uri="{FF2B5EF4-FFF2-40B4-BE49-F238E27FC236}">
                <a16:creationId xmlns:a16="http://schemas.microsoft.com/office/drawing/2014/main" id="{A54D84F8-7269-C444-850E-B6932D9731A5}"/>
              </a:ext>
            </a:extLst>
          </p:cNvPr>
          <p:cNvPicPr>
            <a:picLocks noChangeAspect="1"/>
          </p:cNvPicPr>
          <p:nvPr userDrawn="1"/>
        </p:nvPicPr>
        <p:blipFill>
          <a:blip r:embed="rId3"/>
          <a:stretch>
            <a:fillRect/>
          </a:stretch>
        </p:blipFill>
        <p:spPr>
          <a:xfrm>
            <a:off x="3643313" y="4893670"/>
            <a:ext cx="1858962" cy="156925"/>
          </a:xfrm>
          <a:prstGeom prst="rect">
            <a:avLst/>
          </a:prstGeom>
        </p:spPr>
      </p:pic>
      <p:sp>
        <p:nvSpPr>
          <p:cNvPr id="4" name="Slide Number Placeholder 3">
            <a:extLst>
              <a:ext uri="{FF2B5EF4-FFF2-40B4-BE49-F238E27FC236}">
                <a16:creationId xmlns:a16="http://schemas.microsoft.com/office/drawing/2014/main" id="{63099001-0575-79A1-6BB5-0862355CDD51}"/>
              </a:ext>
            </a:extLst>
          </p:cNvPr>
          <p:cNvSpPr>
            <a:spLocks noGrp="1"/>
          </p:cNvSpPr>
          <p:nvPr>
            <p:ph type="sldNum" sz="quarter" idx="10"/>
          </p:nvPr>
        </p:nvSpPr>
        <p:spPr/>
        <p:txBody>
          <a:bodyPr/>
          <a:lstStyle/>
          <a:p>
            <a:fld id="{02C8563F-99E2-49A5-8791-6AADA712BC8F}" type="slidenum">
              <a:rPr lang="en-US" smtClean="0"/>
              <a:pPr/>
              <a:t>‹#›</a:t>
            </a:fld>
            <a:r>
              <a:rPr lang="en-US" dirty="0"/>
              <a:t>/57</a:t>
            </a:r>
          </a:p>
        </p:txBody>
      </p:sp>
    </p:spTree>
    <p:extLst>
      <p:ext uri="{BB962C8B-B14F-4D97-AF65-F5344CB8AC3E}">
        <p14:creationId xmlns:p14="http://schemas.microsoft.com/office/powerpoint/2010/main" val="21471366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39377"/>
            <a:ext cx="8229600" cy="360175"/>
          </a:xfrm>
          <a:prstGeom prst="rect">
            <a:avLst/>
          </a:prstGeom>
        </p:spPr>
        <p:txBody>
          <a:bodyPr>
            <a:normAutofit/>
          </a:bodyPr>
          <a:lstStyle>
            <a:lvl1pPr algn="l">
              <a:defRPr sz="2700" b="1" i="0" baseline="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400228"/>
            <a:ext cx="8229600" cy="3049871"/>
          </a:xfrm>
          <a:prstGeom prst="rect">
            <a:avLst/>
          </a:prstGeom>
        </p:spPr>
        <p:txBody>
          <a:bodyPr/>
          <a:lstStyle>
            <a:lvl1pPr marL="342900" indent="-342900" algn="l">
              <a:buClr>
                <a:srgbClr val="18453B"/>
              </a:buClr>
              <a:buFont typeface="Arial"/>
              <a:buChar char="•"/>
              <a:defRPr sz="2100" b="0" i="0">
                <a:solidFill>
                  <a:srgbClr val="595959"/>
                </a:solidFill>
                <a:latin typeface="Arial"/>
                <a:cs typeface="Arial"/>
              </a:defRPr>
            </a:lvl1pPr>
            <a:lvl2pPr marL="557213" indent="-214313" algn="l">
              <a:buClr>
                <a:schemeClr val="tx1">
                  <a:lumMod val="75000"/>
                  <a:lumOff val="25000"/>
                </a:schemeClr>
              </a:buClr>
              <a:buSzPct val="85000"/>
              <a:buFont typeface="Arial"/>
              <a:buChar char="•"/>
              <a:defRPr sz="1800" b="0" i="0">
                <a:solidFill>
                  <a:srgbClr val="595959"/>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Michigan State University logo">
            <a:extLst>
              <a:ext uri="{FF2B5EF4-FFF2-40B4-BE49-F238E27FC236}">
                <a16:creationId xmlns:a16="http://schemas.microsoft.com/office/drawing/2014/main" id="{0060A257-52AF-094B-980E-DAECC167E76F}"/>
              </a:ext>
            </a:extLst>
          </p:cNvPr>
          <p:cNvPicPr>
            <a:picLocks noChangeAspect="1"/>
          </p:cNvPicPr>
          <p:nvPr userDrawn="1"/>
        </p:nvPicPr>
        <p:blipFill>
          <a:blip r:embed="rId3"/>
          <a:stretch>
            <a:fillRect/>
          </a:stretch>
        </p:blipFill>
        <p:spPr>
          <a:xfrm>
            <a:off x="3643313" y="4893670"/>
            <a:ext cx="1858962" cy="156925"/>
          </a:xfrm>
          <a:prstGeom prst="rect">
            <a:avLst/>
          </a:prstGeom>
        </p:spPr>
      </p:pic>
      <p:sp>
        <p:nvSpPr>
          <p:cNvPr id="4" name="Slide Number Placeholder 3">
            <a:extLst>
              <a:ext uri="{FF2B5EF4-FFF2-40B4-BE49-F238E27FC236}">
                <a16:creationId xmlns:a16="http://schemas.microsoft.com/office/drawing/2014/main" id="{DFF0205F-50E5-7EFA-C064-E2797D0D6378}"/>
              </a:ext>
            </a:extLst>
          </p:cNvPr>
          <p:cNvSpPr>
            <a:spLocks noGrp="1"/>
          </p:cNvSpPr>
          <p:nvPr>
            <p:ph type="sldNum" sz="quarter" idx="10"/>
          </p:nvPr>
        </p:nvSpPr>
        <p:spPr/>
        <p:txBody>
          <a:bodyPr/>
          <a:lstStyle/>
          <a:p>
            <a:fld id="{02C8563F-99E2-49A5-8791-6AADA712BC8F}" type="slidenum">
              <a:rPr lang="en-US" smtClean="0"/>
              <a:pPr/>
              <a:t>‹#›</a:t>
            </a:fld>
            <a:r>
              <a:rPr lang="en-US" dirty="0"/>
              <a:t>/ 57</a:t>
            </a:r>
          </a:p>
        </p:txBody>
      </p:sp>
    </p:spTree>
    <p:extLst>
      <p:ext uri="{BB962C8B-B14F-4D97-AF65-F5344CB8AC3E}">
        <p14:creationId xmlns:p14="http://schemas.microsoft.com/office/powerpoint/2010/main" val="38453412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52366"/>
            <a:ext cx="8229600" cy="656319"/>
          </a:xfrm>
          <a:prstGeom prst="rect">
            <a:avLst/>
          </a:prstGeom>
        </p:spPr>
        <p:txBody>
          <a:bodyPr>
            <a:normAutofit/>
          </a:bodyPr>
          <a:lstStyle>
            <a:lvl1pPr algn="l">
              <a:defRPr sz="2700" b="1" i="0" baseline="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544751"/>
            <a:ext cx="3950704" cy="3222512"/>
          </a:xfrm>
          <a:prstGeom prst="rect">
            <a:avLst/>
          </a:prstGeom>
        </p:spPr>
        <p:txBody>
          <a:bodyPr/>
          <a:lstStyle>
            <a:lvl1pPr marL="342900" indent="-342900" algn="l">
              <a:buClr>
                <a:schemeClr val="tx1">
                  <a:lumMod val="75000"/>
                  <a:lumOff val="25000"/>
                </a:schemeClr>
              </a:buClr>
              <a:buFont typeface="Wingdings" charset="2"/>
              <a:buChar char="§"/>
              <a:defRPr sz="2100" b="0" i="0">
                <a:solidFill>
                  <a:schemeClr val="tx1">
                    <a:lumMod val="65000"/>
                    <a:lumOff val="35000"/>
                  </a:schemeClr>
                </a:solidFill>
                <a:latin typeface="Arial"/>
                <a:cs typeface="Arial"/>
              </a:defRPr>
            </a:lvl1pPr>
            <a:lvl2pPr marL="600075" indent="-257175" algn="l">
              <a:buClr>
                <a:schemeClr val="tx1">
                  <a:lumMod val="75000"/>
                  <a:lumOff val="25000"/>
                </a:schemeClr>
              </a:buClr>
              <a:buSzPct val="85000"/>
              <a:buFont typeface="Wingdings" charset="2"/>
              <a:buChar char="§"/>
              <a:defRPr sz="1800" b="0" i="0">
                <a:solidFill>
                  <a:schemeClr val="tx1">
                    <a:lumMod val="65000"/>
                    <a:lumOff val="3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36096" y="1544751"/>
            <a:ext cx="3950704" cy="3222512"/>
          </a:xfrm>
          <a:prstGeom prst="rect">
            <a:avLst/>
          </a:prstGeom>
        </p:spPr>
        <p:txBody>
          <a:bodyPr/>
          <a:lstStyle>
            <a:lvl1pPr marL="342900" indent="-342900" algn="l">
              <a:buClr>
                <a:schemeClr val="tx1">
                  <a:lumMod val="75000"/>
                  <a:lumOff val="25000"/>
                </a:schemeClr>
              </a:buClr>
              <a:buFont typeface="Wingdings" charset="2"/>
              <a:buChar char="§"/>
              <a:defRPr sz="2100" b="0" i="0">
                <a:solidFill>
                  <a:schemeClr val="tx1">
                    <a:lumMod val="65000"/>
                    <a:lumOff val="35000"/>
                  </a:schemeClr>
                </a:solidFill>
                <a:latin typeface="Arial"/>
                <a:cs typeface="Arial"/>
              </a:defRPr>
            </a:lvl1pPr>
            <a:lvl2pPr marL="600075" indent="-257175" algn="l">
              <a:buClr>
                <a:schemeClr val="tx1">
                  <a:lumMod val="75000"/>
                  <a:lumOff val="25000"/>
                </a:schemeClr>
              </a:buClr>
              <a:buFont typeface="Wingdings" charset="2"/>
              <a:buChar char="§"/>
              <a:defRPr sz="1800" b="0" i="0">
                <a:solidFill>
                  <a:schemeClr val="tx1">
                    <a:lumMod val="65000"/>
                    <a:lumOff val="3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Michigan State University logo">
            <a:extLst>
              <a:ext uri="{FF2B5EF4-FFF2-40B4-BE49-F238E27FC236}">
                <a16:creationId xmlns:a16="http://schemas.microsoft.com/office/drawing/2014/main" id="{2D258EC8-A789-B74A-BFAE-935D3404FDD1}"/>
              </a:ext>
            </a:extLst>
          </p:cNvPr>
          <p:cNvPicPr>
            <a:picLocks noChangeAspect="1"/>
          </p:cNvPicPr>
          <p:nvPr userDrawn="1"/>
        </p:nvPicPr>
        <p:blipFill>
          <a:blip r:embed="rId3"/>
          <a:stretch>
            <a:fillRect/>
          </a:stretch>
        </p:blipFill>
        <p:spPr>
          <a:xfrm>
            <a:off x="3643313" y="4893670"/>
            <a:ext cx="1858962" cy="156925"/>
          </a:xfrm>
          <a:prstGeom prst="rect">
            <a:avLst/>
          </a:prstGeom>
        </p:spPr>
      </p:pic>
      <p:sp>
        <p:nvSpPr>
          <p:cNvPr id="4" name="Slide Number Placeholder 3">
            <a:extLst>
              <a:ext uri="{FF2B5EF4-FFF2-40B4-BE49-F238E27FC236}">
                <a16:creationId xmlns:a16="http://schemas.microsoft.com/office/drawing/2014/main" id="{77B635FC-E8E1-677E-9F62-F38F101EA3CE}"/>
              </a:ext>
            </a:extLst>
          </p:cNvPr>
          <p:cNvSpPr>
            <a:spLocks noGrp="1"/>
          </p:cNvSpPr>
          <p:nvPr>
            <p:ph type="sldNum" sz="quarter" idx="14"/>
          </p:nvPr>
        </p:nvSpPr>
        <p:spPr/>
        <p:txBody>
          <a:bodyPr/>
          <a:lstStyle/>
          <a:p>
            <a:fld id="{02C8563F-99E2-49A5-8791-6AADA712BC8F}" type="slidenum">
              <a:rPr lang="en-US" smtClean="0"/>
              <a:pPr/>
              <a:t>‹#›</a:t>
            </a:fld>
            <a:r>
              <a:rPr lang="en-US" dirty="0"/>
              <a:t>/ 57</a:t>
            </a:r>
          </a:p>
        </p:txBody>
      </p:sp>
    </p:spTree>
    <p:extLst>
      <p:ext uri="{BB962C8B-B14F-4D97-AF65-F5344CB8AC3E}">
        <p14:creationId xmlns:p14="http://schemas.microsoft.com/office/powerpoint/2010/main" val="163831463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2405"/>
            <a:ext cx="8229600" cy="616299"/>
          </a:xfrm>
          <a:prstGeom prst="rect">
            <a:avLst/>
          </a:prstGeom>
        </p:spPr>
        <p:txBody>
          <a:bodyPr>
            <a:normAutofit/>
          </a:bodyPr>
          <a:lstStyle>
            <a:lvl1pPr algn="l">
              <a:defRPr sz="2700" b="1" i="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560759"/>
            <a:ext cx="8229600" cy="3018124"/>
          </a:xfrm>
          <a:prstGeom prst="rect">
            <a:avLst/>
          </a:prstGeom>
        </p:spPr>
        <p:txBody>
          <a:bodyPr/>
          <a:lstStyle>
            <a:lvl1pPr marL="0" indent="0" algn="l">
              <a:buClr>
                <a:schemeClr val="tx1">
                  <a:lumMod val="75000"/>
                  <a:lumOff val="25000"/>
                </a:schemeClr>
              </a:buClr>
              <a:buFontTx/>
              <a:buNone/>
              <a:defRPr sz="1800" b="0" i="0" baseline="0">
                <a:solidFill>
                  <a:schemeClr val="tx1">
                    <a:lumMod val="75000"/>
                    <a:lumOff val="25000"/>
                  </a:schemeClr>
                </a:solidFill>
                <a:latin typeface="Arial"/>
                <a:cs typeface="Arial"/>
              </a:defRPr>
            </a:lvl1pPr>
            <a:lvl2pPr marL="0" indent="0" algn="l">
              <a:buClr>
                <a:schemeClr val="tx1">
                  <a:lumMod val="75000"/>
                  <a:lumOff val="25000"/>
                </a:schemeClr>
              </a:buClr>
              <a:buFontTx/>
              <a:buNone/>
              <a:defRPr sz="1500" b="0" i="0">
                <a:solidFill>
                  <a:schemeClr val="tx1">
                    <a:lumMod val="75000"/>
                    <a:lumOff val="2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Michigan State University logo">
            <a:extLst>
              <a:ext uri="{FF2B5EF4-FFF2-40B4-BE49-F238E27FC236}">
                <a16:creationId xmlns:a16="http://schemas.microsoft.com/office/drawing/2014/main" id="{141B5630-B7FB-8C44-AD54-B69FA31DF604}"/>
              </a:ext>
            </a:extLst>
          </p:cNvPr>
          <p:cNvPicPr>
            <a:picLocks noChangeAspect="1"/>
          </p:cNvPicPr>
          <p:nvPr userDrawn="1"/>
        </p:nvPicPr>
        <p:blipFill>
          <a:blip r:embed="rId3"/>
          <a:stretch>
            <a:fillRect/>
          </a:stretch>
        </p:blipFill>
        <p:spPr>
          <a:xfrm>
            <a:off x="3643313" y="4893670"/>
            <a:ext cx="1858962" cy="156925"/>
          </a:xfrm>
          <a:prstGeom prst="rect">
            <a:avLst/>
          </a:prstGeom>
        </p:spPr>
      </p:pic>
      <p:sp>
        <p:nvSpPr>
          <p:cNvPr id="4" name="Slide Number Placeholder 3">
            <a:extLst>
              <a:ext uri="{FF2B5EF4-FFF2-40B4-BE49-F238E27FC236}">
                <a16:creationId xmlns:a16="http://schemas.microsoft.com/office/drawing/2014/main" id="{53B1D524-6207-5A77-D659-27DF288BEE6C}"/>
              </a:ext>
            </a:extLst>
          </p:cNvPr>
          <p:cNvSpPr>
            <a:spLocks noGrp="1"/>
          </p:cNvSpPr>
          <p:nvPr>
            <p:ph type="sldNum" sz="quarter" idx="10"/>
          </p:nvPr>
        </p:nvSpPr>
        <p:spPr/>
        <p:txBody>
          <a:bodyPr/>
          <a:lstStyle/>
          <a:p>
            <a:fld id="{02C8563F-99E2-49A5-8791-6AADA712BC8F}" type="slidenum">
              <a:rPr lang="en-US" smtClean="0"/>
              <a:pPr/>
              <a:t>‹#›</a:t>
            </a:fld>
            <a:r>
              <a:rPr lang="en-US" dirty="0"/>
              <a:t>/ 57</a:t>
            </a:r>
          </a:p>
        </p:txBody>
      </p:sp>
    </p:spTree>
    <p:extLst>
      <p:ext uri="{BB962C8B-B14F-4D97-AF65-F5344CB8AC3E}">
        <p14:creationId xmlns:p14="http://schemas.microsoft.com/office/powerpoint/2010/main" val="55079784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6319"/>
            <a:ext cx="8229600" cy="543832"/>
          </a:xfrm>
          <a:prstGeom prst="rect">
            <a:avLst/>
          </a:prstGeom>
        </p:spPr>
        <p:txBody>
          <a:bodyPr>
            <a:normAutofit/>
          </a:bodyPr>
          <a:lstStyle>
            <a:lvl1pPr algn="l">
              <a:defRPr sz="2700" b="1" i="0">
                <a:solidFill>
                  <a:srgbClr val="18453B"/>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1256179"/>
            <a:ext cx="8229600" cy="3314700"/>
          </a:xfrm>
          <a:prstGeom prst="rect">
            <a:avLst/>
          </a:prstGeom>
        </p:spPr>
        <p:txBody>
          <a:bodyPr/>
          <a:lstStyle>
            <a:lvl1pPr marL="342900" indent="-342900" algn="l">
              <a:buClr>
                <a:schemeClr val="tx1">
                  <a:lumMod val="75000"/>
                  <a:lumOff val="25000"/>
                </a:schemeClr>
              </a:buClr>
              <a:buFont typeface="+mj-lt"/>
              <a:buAutoNum type="arabicPeriod"/>
              <a:defRPr sz="1800" b="0" i="0" baseline="0">
                <a:solidFill>
                  <a:schemeClr val="tx1">
                    <a:lumMod val="75000"/>
                    <a:lumOff val="25000"/>
                  </a:schemeClr>
                </a:solidFill>
                <a:latin typeface="Arial"/>
                <a:cs typeface="Arial"/>
              </a:defRPr>
            </a:lvl1pPr>
            <a:lvl2pPr marL="342900" indent="137160" algn="l">
              <a:buClr>
                <a:schemeClr val="tx1">
                  <a:lumMod val="75000"/>
                  <a:lumOff val="25000"/>
                </a:schemeClr>
              </a:buClr>
              <a:buSzPct val="85000"/>
              <a:buFont typeface="Arial"/>
              <a:buChar char="•"/>
              <a:defRPr sz="1500" b="0" i="0">
                <a:solidFill>
                  <a:schemeClr val="tx1">
                    <a:lumMod val="75000"/>
                    <a:lumOff val="25000"/>
                  </a:schemeClr>
                </a:solidFill>
                <a:latin typeface="Arial"/>
                <a:cs typeface="Arial"/>
              </a:defRPr>
            </a:lvl2pPr>
            <a:lvl3pPr>
              <a:buClr>
                <a:schemeClr val="tx1">
                  <a:lumMod val="75000"/>
                  <a:lumOff val="25000"/>
                </a:schemeClr>
              </a:buClr>
              <a:defRPr sz="15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Michigan State University logo">
            <a:extLst>
              <a:ext uri="{FF2B5EF4-FFF2-40B4-BE49-F238E27FC236}">
                <a16:creationId xmlns:a16="http://schemas.microsoft.com/office/drawing/2014/main" id="{33DFE41A-7460-1944-9A9F-6E57FFC606A1}"/>
              </a:ext>
            </a:extLst>
          </p:cNvPr>
          <p:cNvPicPr>
            <a:picLocks noChangeAspect="1"/>
          </p:cNvPicPr>
          <p:nvPr userDrawn="1"/>
        </p:nvPicPr>
        <p:blipFill>
          <a:blip r:embed="rId3"/>
          <a:stretch>
            <a:fillRect/>
          </a:stretch>
        </p:blipFill>
        <p:spPr>
          <a:xfrm>
            <a:off x="3643313" y="4893670"/>
            <a:ext cx="1858962" cy="156925"/>
          </a:xfrm>
          <a:prstGeom prst="rect">
            <a:avLst/>
          </a:prstGeom>
        </p:spPr>
      </p:pic>
      <p:sp>
        <p:nvSpPr>
          <p:cNvPr id="4" name="Slide Number Placeholder 3">
            <a:extLst>
              <a:ext uri="{FF2B5EF4-FFF2-40B4-BE49-F238E27FC236}">
                <a16:creationId xmlns:a16="http://schemas.microsoft.com/office/drawing/2014/main" id="{6DB15F30-14D3-ACB3-A778-91ED6DB61891}"/>
              </a:ext>
            </a:extLst>
          </p:cNvPr>
          <p:cNvSpPr>
            <a:spLocks noGrp="1"/>
          </p:cNvSpPr>
          <p:nvPr>
            <p:ph type="sldNum" sz="quarter" idx="10"/>
          </p:nvPr>
        </p:nvSpPr>
        <p:spPr/>
        <p:txBody>
          <a:bodyPr/>
          <a:lstStyle/>
          <a:p>
            <a:fld id="{02C8563F-99E2-49A5-8791-6AADA712BC8F}" type="slidenum">
              <a:rPr lang="en-US" smtClean="0"/>
              <a:pPr/>
              <a:t>‹#›</a:t>
            </a:fld>
            <a:r>
              <a:rPr lang="en-US" dirty="0"/>
              <a:t>/ 57</a:t>
            </a:r>
          </a:p>
        </p:txBody>
      </p:sp>
    </p:spTree>
    <p:extLst>
      <p:ext uri="{BB962C8B-B14F-4D97-AF65-F5344CB8AC3E}">
        <p14:creationId xmlns:p14="http://schemas.microsoft.com/office/powerpoint/2010/main" val="24883080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3" name="Picture 2" descr="Spartan helmet with text that reads Spartans Will">
            <a:extLst>
              <a:ext uri="{FF2B5EF4-FFF2-40B4-BE49-F238E27FC236}">
                <a16:creationId xmlns:a16="http://schemas.microsoft.com/office/drawing/2014/main" id="{0AD21EE0-D137-7C4C-BD74-D7A13146B12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57500" y="286739"/>
            <a:ext cx="3423018" cy="1392982"/>
          </a:xfrm>
          <a:prstGeom prst="rect">
            <a:avLst/>
          </a:prstGeom>
        </p:spPr>
      </p:pic>
      <p:sp>
        <p:nvSpPr>
          <p:cNvPr id="2" name="Slide Number Placeholder 1">
            <a:extLst>
              <a:ext uri="{FF2B5EF4-FFF2-40B4-BE49-F238E27FC236}">
                <a16:creationId xmlns:a16="http://schemas.microsoft.com/office/drawing/2014/main" id="{7B0E7924-6C01-CA72-6742-B3CD6C2A4C0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2C8563F-99E2-49A5-8791-6AADA712BC8F}" type="slidenum">
              <a:rPr lang="en-US" smtClean="0"/>
              <a:pPr/>
              <a:t>‹#›</a:t>
            </a:fld>
            <a:r>
              <a:rPr lang="en-US" dirty="0"/>
              <a:t>/26</a:t>
            </a:r>
          </a:p>
        </p:txBody>
      </p:sp>
    </p:spTree>
  </p:cSld>
  <p:clrMap bg1="dk1" tx1="lt1" bg2="dk2" tx2="lt2" accent1="accent1" accent2="accent2" accent3="accent3" accent4="accent4" accent5="accent5" accent6="accent6" hlink="hlink" folHlink="folHlink"/>
  <p:sldLayoutIdLst>
    <p:sldLayoutId id="2147483704" r:id="rId1"/>
    <p:sldLayoutId id="2147483709" r:id="rId2"/>
    <p:sldLayoutId id="2147483705" r:id="rId3"/>
    <p:sldLayoutId id="2147483706" r:id="rId4"/>
    <p:sldLayoutId id="2147483707" r:id="rId5"/>
    <p:sldLayoutId id="2147483708" r:id="rId6"/>
  </p:sldLayoutIdLst>
  <p:hf hdr="0" ftr="0" dt="0"/>
  <p:txStyles>
    <p:titleStyle>
      <a:lvl1pPr algn="ctr" defTabSz="342900" rtl="0" eaLnBrk="1" fontAlgn="base" hangingPunct="1">
        <a:spcBef>
          <a:spcPct val="0"/>
        </a:spcBef>
        <a:spcAft>
          <a:spcPct val="0"/>
        </a:spcAft>
        <a:defRPr sz="3300" kern="1200">
          <a:solidFill>
            <a:schemeClr val="tx1"/>
          </a:solidFill>
          <a:latin typeface="Gotham Book"/>
          <a:ea typeface="ＭＳ Ｐゴシック" charset="-128"/>
          <a:cs typeface="ＭＳ Ｐゴシック" charset="-128"/>
        </a:defRPr>
      </a:lvl1pPr>
      <a:lvl2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2pPr>
      <a:lvl3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3pPr>
      <a:lvl4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4pPr>
      <a:lvl5pPr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5pPr>
      <a:lvl6pPr marL="3429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6pPr>
      <a:lvl7pPr marL="6858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7pPr>
      <a:lvl8pPr marL="10287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8pPr>
      <a:lvl9pPr marL="1371600" algn="ctr" defTabSz="342900" rtl="0" eaLnBrk="1" fontAlgn="base" hangingPunct="1">
        <a:spcBef>
          <a:spcPct val="0"/>
        </a:spcBef>
        <a:spcAft>
          <a:spcPct val="0"/>
        </a:spcAft>
        <a:defRPr sz="3300">
          <a:solidFill>
            <a:schemeClr val="tx1"/>
          </a:solidFill>
          <a:latin typeface="Gotham Book" charset="0"/>
          <a:ea typeface="ＭＳ Ｐゴシック" charset="-128"/>
          <a:cs typeface="ＭＳ Ｐゴシック" charset="-128"/>
        </a:defRPr>
      </a:lvl9pPr>
    </p:titleStyle>
    <p:bodyStyle>
      <a:lvl1pPr algn="ctr" defTabSz="342900" rtl="0" eaLnBrk="1" fontAlgn="base" hangingPunct="1">
        <a:spcBef>
          <a:spcPct val="20000"/>
        </a:spcBef>
        <a:spcAft>
          <a:spcPct val="0"/>
        </a:spcAft>
        <a:defRPr sz="3000" b="1" kern="1200">
          <a:solidFill>
            <a:schemeClr val="tx1"/>
          </a:solidFill>
          <a:latin typeface="+mn-lt"/>
          <a:ea typeface="ＭＳ Ｐゴシック" charset="-128"/>
          <a:cs typeface="ＭＳ Ｐゴシック" charset="-128"/>
        </a:defRPr>
      </a:lvl1pPr>
      <a:lvl2pPr marL="557213" indent="-214313" algn="l" defTabSz="342900" rtl="0" eaLnBrk="1" fontAlgn="base" hangingPunct="1">
        <a:spcBef>
          <a:spcPct val="20000"/>
        </a:spcBef>
        <a:spcAft>
          <a:spcPct val="0"/>
        </a:spcAft>
        <a:buFont typeface="Arial" charset="0"/>
        <a:buChar char="–"/>
        <a:defRPr sz="2100" kern="1200">
          <a:solidFill>
            <a:schemeClr val="tx1"/>
          </a:solidFill>
          <a:latin typeface="Gotham Book"/>
          <a:ea typeface="ＭＳ Ｐゴシック" charset="-128"/>
          <a:cs typeface="+mn-cs"/>
        </a:defRPr>
      </a:lvl2pPr>
      <a:lvl3pPr marL="857250" indent="-171450" algn="l" defTabSz="342900" rtl="0" eaLnBrk="1" fontAlgn="base" hangingPunct="1">
        <a:spcBef>
          <a:spcPct val="20000"/>
        </a:spcBef>
        <a:spcAft>
          <a:spcPct val="0"/>
        </a:spcAft>
        <a:buFont typeface="Arial" charset="0"/>
        <a:buChar char="•"/>
        <a:defRPr sz="1800" kern="1200">
          <a:solidFill>
            <a:schemeClr val="tx1"/>
          </a:solidFill>
          <a:latin typeface="Gotham Book"/>
          <a:ea typeface="ＭＳ Ｐゴシック" charset="-128"/>
          <a:cs typeface="+mn-cs"/>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4pPr>
      <a:lvl5pPr marL="1543050" indent="-171450" algn="l" defTabSz="342900" rtl="0" eaLnBrk="1" fontAlgn="base" hangingPunct="1">
        <a:spcBef>
          <a:spcPct val="20000"/>
        </a:spcBef>
        <a:spcAft>
          <a:spcPct val="0"/>
        </a:spcAft>
        <a:buFont typeface="Arial" charset="0"/>
        <a:buChar char="»"/>
        <a:defRPr sz="1500" kern="1200">
          <a:solidFill>
            <a:schemeClr val="tx1"/>
          </a:solidFill>
          <a:latin typeface="Gotham Book"/>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47.png"/><Relationship Id="rId3" Type="http://schemas.microsoft.com/office/2007/relationships/media" Target="../media/media2.wav"/><Relationship Id="rId7" Type="http://schemas.microsoft.com/office/2007/relationships/media" Target="../media/media4.wav"/><Relationship Id="rId12" Type="http://schemas.openxmlformats.org/officeDocument/2006/relationships/notesSlide" Target="../notesSlides/notesSlide1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slideLayout" Target="../slideLayouts/slideLayout3.xml"/><Relationship Id="rId5" Type="http://schemas.microsoft.com/office/2007/relationships/media" Target="../media/media3.wav"/><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tif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8.jpe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1.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00182"/>
            <a:ext cx="9067800" cy="1568824"/>
          </a:xfrm>
          <a:prstGeom prst="rect">
            <a:avLst/>
          </a:prstGeom>
        </p:spPr>
        <p:txBody>
          <a:bodyPr/>
          <a:lstStyle/>
          <a:p>
            <a:r>
              <a:rPr lang="en-US" sz="1800" b="1" spc="40" dirty="0" err="1">
                <a:solidFill>
                  <a:schemeClr val="bg1"/>
                </a:solidFill>
                <a:effectLst/>
                <a:latin typeface="Microsoft YaHei UI" panose="020B0503020204020204" pitchFamily="34" charset="-122"/>
                <a:cs typeface="Times New Roman" panose="02020603050405020304" pitchFamily="18" charset="0"/>
              </a:rPr>
              <a:t>SpecPatch</a:t>
            </a:r>
            <a:r>
              <a:rPr lang="en-US" sz="1800" b="1" spc="40" dirty="0">
                <a:solidFill>
                  <a:schemeClr val="bg1"/>
                </a:solidFill>
                <a:effectLst/>
                <a:latin typeface="Microsoft YaHei UI" panose="020B0503020204020204" pitchFamily="34" charset="-122"/>
                <a:cs typeface="Times New Roman" panose="02020603050405020304" pitchFamily="18" charset="0"/>
              </a:rPr>
              <a:t>: Human-in-the-Loop Adversarial Audio Spectrogram Patch Attack on Speech Recognition</a:t>
            </a:r>
            <a:endParaRPr lang="en-US" sz="2400" b="1" dirty="0">
              <a:solidFill>
                <a:schemeClr val="bg1"/>
              </a:solidFill>
              <a:latin typeface="+mj-lt"/>
              <a:ea typeface="Arial" charset="0"/>
              <a:cs typeface="Arial" charset="0"/>
            </a:endParaRPr>
          </a:p>
        </p:txBody>
      </p:sp>
      <p:sp>
        <p:nvSpPr>
          <p:cNvPr id="3" name="文本框 2">
            <a:extLst>
              <a:ext uri="{FF2B5EF4-FFF2-40B4-BE49-F238E27FC236}">
                <a16:creationId xmlns:a16="http://schemas.microsoft.com/office/drawing/2014/main" id="{83E2DC9C-1249-4E21-BAB0-368395D988B4}"/>
              </a:ext>
            </a:extLst>
          </p:cNvPr>
          <p:cNvSpPr txBox="1"/>
          <p:nvPr/>
        </p:nvSpPr>
        <p:spPr>
          <a:xfrm>
            <a:off x="858709" y="3148068"/>
            <a:ext cx="7656641" cy="369332"/>
          </a:xfrm>
          <a:prstGeom prst="rect">
            <a:avLst/>
          </a:prstGeom>
          <a:noFill/>
        </p:spPr>
        <p:txBody>
          <a:bodyPr wrap="square" rtlCol="0">
            <a:spAutoFit/>
          </a:bodyPr>
          <a:lstStyle/>
          <a:p>
            <a:r>
              <a:rPr lang="en-US" sz="1800" b="1" u="sng" dirty="0">
                <a:solidFill>
                  <a:schemeClr val="bg1"/>
                </a:solidFill>
              </a:rPr>
              <a:t>Hanqing Guo</a:t>
            </a:r>
            <a:r>
              <a:rPr lang="en-US" sz="1800" b="1" dirty="0">
                <a:solidFill>
                  <a:schemeClr val="bg1"/>
                </a:solidFill>
              </a:rPr>
              <a:t>, </a:t>
            </a:r>
            <a:r>
              <a:rPr lang="en-US" sz="1800" b="1" dirty="0" err="1">
                <a:solidFill>
                  <a:schemeClr val="bg1"/>
                </a:solidFill>
              </a:rPr>
              <a:t>Yuanda</a:t>
            </a:r>
            <a:r>
              <a:rPr lang="en-US" sz="1800" b="1" dirty="0">
                <a:solidFill>
                  <a:schemeClr val="bg1"/>
                </a:solidFill>
              </a:rPr>
              <a:t> Wang, Nikolay Ivanov, Li Xiao, </a:t>
            </a:r>
            <a:r>
              <a:rPr lang="en-US" sz="1800" b="1" dirty="0" err="1">
                <a:solidFill>
                  <a:schemeClr val="bg1"/>
                </a:solidFill>
              </a:rPr>
              <a:t>Qiben</a:t>
            </a:r>
            <a:r>
              <a:rPr lang="en-US" sz="1800" b="1" dirty="0">
                <a:solidFill>
                  <a:schemeClr val="bg1"/>
                </a:solidFill>
              </a:rPr>
              <a:t> Yan  </a:t>
            </a:r>
            <a:endParaRPr lang="en-US" sz="1800" dirty="0">
              <a:solidFill>
                <a:schemeClr val="bg1"/>
              </a:solidFill>
            </a:endParaRPr>
          </a:p>
        </p:txBody>
      </p:sp>
      <p:sp>
        <p:nvSpPr>
          <p:cNvPr id="6" name="Slide Number Placeholder 5">
            <a:extLst>
              <a:ext uri="{FF2B5EF4-FFF2-40B4-BE49-F238E27FC236}">
                <a16:creationId xmlns:a16="http://schemas.microsoft.com/office/drawing/2014/main" id="{B58AC871-BCB1-5D44-C6D0-2D7BDD591151}"/>
              </a:ext>
            </a:extLst>
          </p:cNvPr>
          <p:cNvSpPr>
            <a:spLocks noGrp="1"/>
          </p:cNvSpPr>
          <p:nvPr>
            <p:ph type="sldNum" sz="quarter" idx="10"/>
          </p:nvPr>
        </p:nvSpPr>
        <p:spPr/>
        <p:txBody>
          <a:bodyPr/>
          <a:lstStyle/>
          <a:p>
            <a:fld id="{02C8563F-99E2-49A5-8791-6AADA712BC8F}" type="slidenum">
              <a:rPr lang="en-US" smtClean="0"/>
              <a:pPr/>
              <a:t>1</a:t>
            </a:fld>
            <a:r>
              <a:rPr lang="en-US" dirty="0"/>
              <a:t>/19</a:t>
            </a:r>
          </a:p>
        </p:txBody>
      </p:sp>
      <p:pic>
        <p:nvPicPr>
          <p:cNvPr id="7" name="Picture 2" descr="SEIT Lab">
            <a:extLst>
              <a:ext uri="{FF2B5EF4-FFF2-40B4-BE49-F238E27FC236}">
                <a16:creationId xmlns:a16="http://schemas.microsoft.com/office/drawing/2014/main" id="{55108F9F-CF58-B2E9-AF49-F390D7305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482" y="3840947"/>
            <a:ext cx="621781" cy="619676"/>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2">
            <a:extLst>
              <a:ext uri="{FF2B5EF4-FFF2-40B4-BE49-F238E27FC236}">
                <a16:creationId xmlns:a16="http://schemas.microsoft.com/office/drawing/2014/main" id="{672330F0-27E2-181D-8A63-182104C9E7C1}"/>
              </a:ext>
            </a:extLst>
          </p:cNvPr>
          <p:cNvSpPr txBox="1"/>
          <p:nvPr/>
        </p:nvSpPr>
        <p:spPr>
          <a:xfrm>
            <a:off x="581815" y="3930950"/>
            <a:ext cx="2907426" cy="369332"/>
          </a:xfrm>
          <a:prstGeom prst="rect">
            <a:avLst/>
          </a:prstGeom>
          <a:noFill/>
        </p:spPr>
        <p:txBody>
          <a:bodyPr wrap="square" rtlCol="0">
            <a:spAutoFit/>
          </a:bodyPr>
          <a:lstStyle/>
          <a:p>
            <a:r>
              <a:rPr lang="en-US" sz="1800" dirty="0">
                <a:solidFill>
                  <a:schemeClr val="bg1"/>
                </a:solidFill>
              </a:rPr>
              <a:t>Michigan State University</a:t>
            </a:r>
          </a:p>
        </p:txBody>
      </p:sp>
      <p:pic>
        <p:nvPicPr>
          <p:cNvPr id="9" name="Picture 2" descr="MSU Logo - Black Star Farms">
            <a:extLst>
              <a:ext uri="{FF2B5EF4-FFF2-40B4-BE49-F238E27FC236}">
                <a16:creationId xmlns:a16="http://schemas.microsoft.com/office/drawing/2014/main" id="{3AF9928B-4131-26DB-2CDE-5B131BD97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327" y="3842852"/>
            <a:ext cx="619676" cy="6196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7BE8F3-B767-3A1F-18F5-2956DB3EDC0D}"/>
              </a:ext>
            </a:extLst>
          </p:cNvPr>
          <p:cNvSpPr txBox="1"/>
          <p:nvPr/>
        </p:nvSpPr>
        <p:spPr>
          <a:xfrm>
            <a:off x="5426675" y="3968024"/>
            <a:ext cx="1255410" cy="369332"/>
          </a:xfrm>
          <a:prstGeom prst="rect">
            <a:avLst/>
          </a:prstGeom>
          <a:noFill/>
        </p:spPr>
        <p:txBody>
          <a:bodyPr wrap="square">
            <a:spAutoFit/>
          </a:bodyPr>
          <a:lstStyle/>
          <a:p>
            <a:r>
              <a:rPr lang="en-US" sz="1800" dirty="0">
                <a:solidFill>
                  <a:schemeClr val="bg1"/>
                </a:solidFill>
              </a:rPr>
              <a:t>SEIT Lab</a:t>
            </a:r>
            <a:endParaRPr lang="en-US" sz="1800" dirty="0"/>
          </a:p>
        </p:txBody>
      </p:sp>
      <p:pic>
        <p:nvPicPr>
          <p:cNvPr id="12" name="Picture 11">
            <a:extLst>
              <a:ext uri="{FF2B5EF4-FFF2-40B4-BE49-F238E27FC236}">
                <a16:creationId xmlns:a16="http://schemas.microsoft.com/office/drawing/2014/main" id="{9496CEE1-A10B-B274-A2DB-4D19AEC77E9F}"/>
              </a:ext>
            </a:extLst>
          </p:cNvPr>
          <p:cNvPicPr>
            <a:picLocks noChangeAspect="1"/>
          </p:cNvPicPr>
          <p:nvPr/>
        </p:nvPicPr>
        <p:blipFill>
          <a:blip r:embed="rId5"/>
          <a:stretch>
            <a:fillRect/>
          </a:stretch>
        </p:blipFill>
        <p:spPr>
          <a:xfrm>
            <a:off x="7685059" y="232387"/>
            <a:ext cx="1057275" cy="1009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F8B5629-E105-EDEE-5F92-42D533D6A64C}"/>
              </a:ext>
            </a:extLst>
          </p:cNvPr>
          <p:cNvPicPr>
            <a:picLocks noChangeAspect="1"/>
          </p:cNvPicPr>
          <p:nvPr/>
        </p:nvPicPr>
        <p:blipFill>
          <a:blip r:embed="rId3"/>
          <a:stretch>
            <a:fillRect/>
          </a:stretch>
        </p:blipFill>
        <p:spPr>
          <a:xfrm>
            <a:off x="805339" y="2950629"/>
            <a:ext cx="3232611" cy="694461"/>
          </a:xfrm>
          <a:prstGeom prst="rect">
            <a:avLst/>
          </a:prstGeom>
          <a:ln w="28575">
            <a:solidFill>
              <a:schemeClr val="tx1"/>
            </a:solidFill>
          </a:ln>
        </p:spPr>
      </p:pic>
      <p:sp>
        <p:nvSpPr>
          <p:cNvPr id="17" name="Slide Number Placeholder 16">
            <a:extLst>
              <a:ext uri="{FF2B5EF4-FFF2-40B4-BE49-F238E27FC236}">
                <a16:creationId xmlns:a16="http://schemas.microsoft.com/office/drawing/2014/main" id="{F2CE4420-2EA0-C18F-EF20-7F462FF150E1}"/>
              </a:ext>
            </a:extLst>
          </p:cNvPr>
          <p:cNvSpPr>
            <a:spLocks noGrp="1"/>
          </p:cNvSpPr>
          <p:nvPr>
            <p:ph type="sldNum" sz="quarter" idx="10"/>
          </p:nvPr>
        </p:nvSpPr>
        <p:spPr/>
        <p:txBody>
          <a:bodyPr/>
          <a:lstStyle/>
          <a:p>
            <a:fld id="{02C8563F-99E2-49A5-8791-6AADA712BC8F}" type="slidenum">
              <a:rPr lang="en-US" smtClean="0"/>
              <a:pPr/>
              <a:t>10</a:t>
            </a:fld>
            <a:r>
              <a:rPr lang="en-US" dirty="0"/>
              <a:t>/19</a:t>
            </a:r>
          </a:p>
        </p:txBody>
      </p:sp>
      <p:sp>
        <p:nvSpPr>
          <p:cNvPr id="5" name="TextBox 4">
            <a:extLst>
              <a:ext uri="{FF2B5EF4-FFF2-40B4-BE49-F238E27FC236}">
                <a16:creationId xmlns:a16="http://schemas.microsoft.com/office/drawing/2014/main" id="{099DBE5A-D9AC-A75C-F339-66C3A01E1DB9}"/>
              </a:ext>
            </a:extLst>
          </p:cNvPr>
          <p:cNvSpPr txBox="1"/>
          <p:nvPr/>
        </p:nvSpPr>
        <p:spPr>
          <a:xfrm>
            <a:off x="601187" y="297848"/>
            <a:ext cx="1162087"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dirty="0"/>
              <a:t>Generating Patch</a:t>
            </a:r>
          </a:p>
        </p:txBody>
      </p:sp>
      <p:sp>
        <p:nvSpPr>
          <p:cNvPr id="6" name="TextBox 5">
            <a:extLst>
              <a:ext uri="{FF2B5EF4-FFF2-40B4-BE49-F238E27FC236}">
                <a16:creationId xmlns:a16="http://schemas.microsoft.com/office/drawing/2014/main" id="{CC054C26-21EE-28E7-3851-7EBB618B24F9}"/>
              </a:ext>
            </a:extLst>
          </p:cNvPr>
          <p:cNvSpPr txBox="1"/>
          <p:nvPr/>
        </p:nvSpPr>
        <p:spPr>
          <a:xfrm>
            <a:off x="2125240" y="303769"/>
            <a:ext cx="1389227"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Muting user interaction</a:t>
            </a:r>
          </a:p>
        </p:txBody>
      </p:sp>
      <p:sp>
        <p:nvSpPr>
          <p:cNvPr id="7" name="TextBox 6">
            <a:extLst>
              <a:ext uri="{FF2B5EF4-FFF2-40B4-BE49-F238E27FC236}">
                <a16:creationId xmlns:a16="http://schemas.microsoft.com/office/drawing/2014/main" id="{F27CDB4B-F246-2D6D-7388-5C161714889C}"/>
              </a:ext>
            </a:extLst>
          </p:cNvPr>
          <p:cNvSpPr txBox="1"/>
          <p:nvPr/>
        </p:nvSpPr>
        <p:spPr>
          <a:xfrm>
            <a:off x="3876433" y="290255"/>
            <a:ext cx="1552559"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t>Generating universal patch</a:t>
            </a:r>
          </a:p>
        </p:txBody>
      </p:sp>
      <p:sp>
        <p:nvSpPr>
          <p:cNvPr id="8" name="TextBox 7">
            <a:extLst>
              <a:ext uri="{FF2B5EF4-FFF2-40B4-BE49-F238E27FC236}">
                <a16:creationId xmlns:a16="http://schemas.microsoft.com/office/drawing/2014/main" id="{B6DCC1D0-27FF-C9B3-0D06-AFCDB12BEFB4}"/>
              </a:ext>
            </a:extLst>
          </p:cNvPr>
          <p:cNvSpPr txBox="1"/>
          <p:nvPr/>
        </p:nvSpPr>
        <p:spPr>
          <a:xfrm>
            <a:off x="5814260" y="286943"/>
            <a:ext cx="1139739" cy="52322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dirty="0"/>
              <a:t>Over-the-air patch</a:t>
            </a:r>
          </a:p>
        </p:txBody>
      </p:sp>
      <p:sp>
        <p:nvSpPr>
          <p:cNvPr id="9" name="Arrow: Right 8">
            <a:extLst>
              <a:ext uri="{FF2B5EF4-FFF2-40B4-BE49-F238E27FC236}">
                <a16:creationId xmlns:a16="http://schemas.microsoft.com/office/drawing/2014/main" id="{D52B7B78-509D-823E-F32B-EA36F223B8A6}"/>
              </a:ext>
            </a:extLst>
          </p:cNvPr>
          <p:cNvSpPr/>
          <p:nvPr/>
        </p:nvSpPr>
        <p:spPr>
          <a:xfrm>
            <a:off x="1823122"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Arrow: Right 11">
            <a:extLst>
              <a:ext uri="{FF2B5EF4-FFF2-40B4-BE49-F238E27FC236}">
                <a16:creationId xmlns:a16="http://schemas.microsoft.com/office/drawing/2014/main" id="{F46A7F19-076D-04A3-7AD9-2974C2B8A7A8}"/>
              </a:ext>
            </a:extLst>
          </p:cNvPr>
          <p:cNvSpPr/>
          <p:nvPr/>
        </p:nvSpPr>
        <p:spPr>
          <a:xfrm>
            <a:off x="3610629"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Arrow: Right 12">
            <a:extLst>
              <a:ext uri="{FF2B5EF4-FFF2-40B4-BE49-F238E27FC236}">
                <a16:creationId xmlns:a16="http://schemas.microsoft.com/office/drawing/2014/main" id="{CE91A0E7-095B-F82C-46F7-51C7E7E41287}"/>
              </a:ext>
            </a:extLst>
          </p:cNvPr>
          <p:cNvSpPr/>
          <p:nvPr/>
        </p:nvSpPr>
        <p:spPr>
          <a:xfrm>
            <a:off x="5519503" y="406969"/>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4" name="Isosceles Triangle 13">
            <a:extLst>
              <a:ext uri="{FF2B5EF4-FFF2-40B4-BE49-F238E27FC236}">
                <a16:creationId xmlns:a16="http://schemas.microsoft.com/office/drawing/2014/main" id="{BDBBA30D-1FFB-DF95-B86E-72A07A0917D2}"/>
              </a:ext>
            </a:extLst>
          </p:cNvPr>
          <p:cNvSpPr/>
          <p:nvPr/>
        </p:nvSpPr>
        <p:spPr>
          <a:xfrm>
            <a:off x="1111744" y="869159"/>
            <a:ext cx="147637" cy="11906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pic>
        <p:nvPicPr>
          <p:cNvPr id="16" name="Picture 15">
            <a:extLst>
              <a:ext uri="{FF2B5EF4-FFF2-40B4-BE49-F238E27FC236}">
                <a16:creationId xmlns:a16="http://schemas.microsoft.com/office/drawing/2014/main" id="{1367DF5E-777E-8811-3821-0CF4B0A7D36E}"/>
              </a:ext>
            </a:extLst>
          </p:cNvPr>
          <p:cNvPicPr>
            <a:picLocks noChangeAspect="1"/>
          </p:cNvPicPr>
          <p:nvPr/>
        </p:nvPicPr>
        <p:blipFill>
          <a:blip r:embed="rId4"/>
          <a:stretch>
            <a:fillRect/>
          </a:stretch>
        </p:blipFill>
        <p:spPr>
          <a:xfrm>
            <a:off x="818839" y="2969798"/>
            <a:ext cx="1465461" cy="451479"/>
          </a:xfrm>
          <a:prstGeom prst="rect">
            <a:avLst/>
          </a:prstGeom>
        </p:spPr>
      </p:pic>
      <p:sp>
        <p:nvSpPr>
          <p:cNvPr id="18" name="Oval 17">
            <a:extLst>
              <a:ext uri="{FF2B5EF4-FFF2-40B4-BE49-F238E27FC236}">
                <a16:creationId xmlns:a16="http://schemas.microsoft.com/office/drawing/2014/main" id="{6036D11D-DE27-0B1A-A682-07F9B43EE576}"/>
              </a:ext>
            </a:extLst>
          </p:cNvPr>
          <p:cNvSpPr/>
          <p:nvPr/>
        </p:nvSpPr>
        <p:spPr>
          <a:xfrm>
            <a:off x="850267" y="2481736"/>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025D8C4-8C7B-BA53-74F5-91ACAB6EC117}"/>
              </a:ext>
            </a:extLst>
          </p:cNvPr>
          <p:cNvSpPr/>
          <p:nvPr/>
        </p:nvSpPr>
        <p:spPr>
          <a:xfrm>
            <a:off x="1249847" y="2475912"/>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6AC1729-8E8A-D7F0-EB92-9A4EB174D6C6}"/>
              </a:ext>
            </a:extLst>
          </p:cNvPr>
          <p:cNvSpPr/>
          <p:nvPr/>
        </p:nvSpPr>
        <p:spPr>
          <a:xfrm>
            <a:off x="1624152" y="2481736"/>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0D7157E-A983-6788-B079-4FA32ED6A8D1}"/>
              </a:ext>
            </a:extLst>
          </p:cNvPr>
          <p:cNvSpPr/>
          <p:nvPr/>
        </p:nvSpPr>
        <p:spPr>
          <a:xfrm>
            <a:off x="2023732" y="2481736"/>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9818123-4F92-1499-82E0-7B0CB9D21C10}"/>
              </a:ext>
            </a:extLst>
          </p:cNvPr>
          <p:cNvSpPr/>
          <p:nvPr/>
        </p:nvSpPr>
        <p:spPr>
          <a:xfrm>
            <a:off x="2405589" y="2481736"/>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23532D3-B96B-3277-92CE-B5AEFD706458}"/>
              </a:ext>
            </a:extLst>
          </p:cNvPr>
          <p:cNvSpPr/>
          <p:nvPr/>
        </p:nvSpPr>
        <p:spPr>
          <a:xfrm>
            <a:off x="2792532" y="2481736"/>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D3A6B08-C20C-54C6-90E6-62AE1ADD0642}"/>
              </a:ext>
            </a:extLst>
          </p:cNvPr>
          <p:cNvSpPr/>
          <p:nvPr/>
        </p:nvSpPr>
        <p:spPr>
          <a:xfrm>
            <a:off x="3183250" y="2475912"/>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BFF225F-5DA6-2269-C923-F59F9E13FB3F}"/>
              </a:ext>
            </a:extLst>
          </p:cNvPr>
          <p:cNvSpPr/>
          <p:nvPr/>
        </p:nvSpPr>
        <p:spPr>
          <a:xfrm>
            <a:off x="3582830" y="2475912"/>
            <a:ext cx="222898" cy="2308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D01358BC-0737-FB5B-D76B-FA24FD1D647A}"/>
              </a:ext>
            </a:extLst>
          </p:cNvPr>
          <p:cNvCxnSpPr>
            <a:cxnSpLocks/>
            <a:endCxn id="18" idx="4"/>
          </p:cNvCxnSpPr>
          <p:nvPr/>
        </p:nvCxnSpPr>
        <p:spPr>
          <a:xfrm flipV="1">
            <a:off x="961716" y="271256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19C815A1-71E6-DDF0-CC00-884AD60F92E9}"/>
              </a:ext>
            </a:extLst>
          </p:cNvPr>
          <p:cNvCxnSpPr>
            <a:cxnSpLocks/>
          </p:cNvCxnSpPr>
          <p:nvPr/>
        </p:nvCxnSpPr>
        <p:spPr>
          <a:xfrm flipV="1">
            <a:off x="1357003" y="271256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1" name="Straight Arrow Connector 30">
            <a:extLst>
              <a:ext uri="{FF2B5EF4-FFF2-40B4-BE49-F238E27FC236}">
                <a16:creationId xmlns:a16="http://schemas.microsoft.com/office/drawing/2014/main" id="{3DC50755-A11D-0715-C716-EAA3C7E27A09}"/>
              </a:ext>
            </a:extLst>
          </p:cNvPr>
          <p:cNvCxnSpPr>
            <a:cxnSpLocks/>
          </p:cNvCxnSpPr>
          <p:nvPr/>
        </p:nvCxnSpPr>
        <p:spPr>
          <a:xfrm flipV="1">
            <a:off x="1735601" y="2706744"/>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98635913-276A-769B-4409-864E8A105EB6}"/>
              </a:ext>
            </a:extLst>
          </p:cNvPr>
          <p:cNvCxnSpPr>
            <a:cxnSpLocks/>
          </p:cNvCxnSpPr>
          <p:nvPr/>
        </p:nvCxnSpPr>
        <p:spPr>
          <a:xfrm flipV="1">
            <a:off x="961716" y="226747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a:extLst>
              <a:ext uri="{FF2B5EF4-FFF2-40B4-BE49-F238E27FC236}">
                <a16:creationId xmlns:a16="http://schemas.microsoft.com/office/drawing/2014/main" id="{E17FE31D-C3B1-B087-DA8B-26B69338523B}"/>
              </a:ext>
            </a:extLst>
          </p:cNvPr>
          <p:cNvCxnSpPr>
            <a:cxnSpLocks/>
          </p:cNvCxnSpPr>
          <p:nvPr/>
        </p:nvCxnSpPr>
        <p:spPr>
          <a:xfrm flipV="1">
            <a:off x="1357003" y="226747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4" name="Straight Arrow Connector 33">
            <a:extLst>
              <a:ext uri="{FF2B5EF4-FFF2-40B4-BE49-F238E27FC236}">
                <a16:creationId xmlns:a16="http://schemas.microsoft.com/office/drawing/2014/main" id="{9CE46EFE-BC3E-1A56-5453-D200F68685AB}"/>
              </a:ext>
            </a:extLst>
          </p:cNvPr>
          <p:cNvCxnSpPr>
            <a:cxnSpLocks/>
          </p:cNvCxnSpPr>
          <p:nvPr/>
        </p:nvCxnSpPr>
        <p:spPr>
          <a:xfrm flipV="1">
            <a:off x="1727464" y="226747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79DD87FD-18F6-97C8-B3EE-5B330C0B3A55}"/>
              </a:ext>
            </a:extLst>
          </p:cNvPr>
          <p:cNvCxnSpPr>
            <a:cxnSpLocks/>
          </p:cNvCxnSpPr>
          <p:nvPr/>
        </p:nvCxnSpPr>
        <p:spPr>
          <a:xfrm flipV="1">
            <a:off x="2137957" y="271256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019F860C-FD66-9060-BDF8-4E371C2CD3A0}"/>
              </a:ext>
            </a:extLst>
          </p:cNvPr>
          <p:cNvCxnSpPr>
            <a:cxnSpLocks/>
          </p:cNvCxnSpPr>
          <p:nvPr/>
        </p:nvCxnSpPr>
        <p:spPr>
          <a:xfrm flipV="1">
            <a:off x="2130888" y="2267478"/>
            <a:ext cx="0" cy="2084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7" name="TextBox 36">
            <a:extLst>
              <a:ext uri="{FF2B5EF4-FFF2-40B4-BE49-F238E27FC236}">
                <a16:creationId xmlns:a16="http://schemas.microsoft.com/office/drawing/2014/main" id="{A1C1D3CD-2879-9ED0-FA76-AB07FB6350C9}"/>
              </a:ext>
            </a:extLst>
          </p:cNvPr>
          <p:cNvSpPr txBox="1"/>
          <p:nvPr/>
        </p:nvSpPr>
        <p:spPr>
          <a:xfrm>
            <a:off x="818839" y="1883620"/>
            <a:ext cx="1603845" cy="400110"/>
          </a:xfrm>
          <a:prstGeom prst="rect">
            <a:avLst/>
          </a:prstGeom>
          <a:noFill/>
        </p:spPr>
        <p:txBody>
          <a:bodyPr wrap="square" rtlCol="0">
            <a:spAutoFit/>
          </a:bodyPr>
          <a:lstStyle/>
          <a:p>
            <a:r>
              <a:rPr lang="en-US" sz="2000" dirty="0">
                <a:solidFill>
                  <a:srgbClr val="FF0000"/>
                </a:solidFill>
              </a:rPr>
              <a:t>o    p   e    n</a:t>
            </a:r>
          </a:p>
        </p:txBody>
      </p:sp>
      <p:cxnSp>
        <p:nvCxnSpPr>
          <p:cNvPr id="38" name="Straight Arrow Connector 37">
            <a:extLst>
              <a:ext uri="{FF2B5EF4-FFF2-40B4-BE49-F238E27FC236}">
                <a16:creationId xmlns:a16="http://schemas.microsoft.com/office/drawing/2014/main" id="{F4221A6C-14A6-4A2A-BFCA-A99CC6988CF7}"/>
              </a:ext>
            </a:extLst>
          </p:cNvPr>
          <p:cNvCxnSpPr>
            <a:cxnSpLocks/>
            <a:stCxn id="18" idx="6"/>
            <a:endCxn id="19" idx="2"/>
          </p:cNvCxnSpPr>
          <p:nvPr/>
        </p:nvCxnSpPr>
        <p:spPr>
          <a:xfrm flipV="1">
            <a:off x="1073165" y="2591328"/>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a:extLst>
              <a:ext uri="{FF2B5EF4-FFF2-40B4-BE49-F238E27FC236}">
                <a16:creationId xmlns:a16="http://schemas.microsoft.com/office/drawing/2014/main" id="{D537261F-16BB-0678-2CA1-9FAB8019A486}"/>
              </a:ext>
            </a:extLst>
          </p:cNvPr>
          <p:cNvCxnSpPr>
            <a:cxnSpLocks/>
          </p:cNvCxnSpPr>
          <p:nvPr/>
        </p:nvCxnSpPr>
        <p:spPr>
          <a:xfrm flipV="1">
            <a:off x="1460107" y="2597152"/>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45FD75D5-E2BE-5CA6-2267-894DD67C4C48}"/>
              </a:ext>
            </a:extLst>
          </p:cNvPr>
          <p:cNvCxnSpPr>
            <a:cxnSpLocks/>
          </p:cNvCxnSpPr>
          <p:nvPr/>
        </p:nvCxnSpPr>
        <p:spPr>
          <a:xfrm flipV="1">
            <a:off x="1848457" y="2593507"/>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3" name="Straight Arrow Connector 42">
            <a:extLst>
              <a:ext uri="{FF2B5EF4-FFF2-40B4-BE49-F238E27FC236}">
                <a16:creationId xmlns:a16="http://schemas.microsoft.com/office/drawing/2014/main" id="{FD604878-7F2D-9B3F-96E7-7DE4EA75F735}"/>
              </a:ext>
            </a:extLst>
          </p:cNvPr>
          <p:cNvCxnSpPr>
            <a:cxnSpLocks/>
          </p:cNvCxnSpPr>
          <p:nvPr/>
        </p:nvCxnSpPr>
        <p:spPr>
          <a:xfrm flipV="1">
            <a:off x="2244963" y="2591328"/>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4" name="Straight Arrow Connector 43">
            <a:extLst>
              <a:ext uri="{FF2B5EF4-FFF2-40B4-BE49-F238E27FC236}">
                <a16:creationId xmlns:a16="http://schemas.microsoft.com/office/drawing/2014/main" id="{F332CCC5-D685-0251-3C39-E2E97152FC76}"/>
              </a:ext>
            </a:extLst>
          </p:cNvPr>
          <p:cNvCxnSpPr>
            <a:cxnSpLocks/>
          </p:cNvCxnSpPr>
          <p:nvPr/>
        </p:nvCxnSpPr>
        <p:spPr>
          <a:xfrm flipV="1">
            <a:off x="2517038" y="2712568"/>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45" name="Straight Arrow Connector 44">
            <a:extLst>
              <a:ext uri="{FF2B5EF4-FFF2-40B4-BE49-F238E27FC236}">
                <a16:creationId xmlns:a16="http://schemas.microsoft.com/office/drawing/2014/main" id="{9590E4F2-3396-FAB5-B12C-28E8B0F3251B}"/>
              </a:ext>
            </a:extLst>
          </p:cNvPr>
          <p:cNvCxnSpPr>
            <a:cxnSpLocks/>
          </p:cNvCxnSpPr>
          <p:nvPr/>
        </p:nvCxnSpPr>
        <p:spPr>
          <a:xfrm flipV="1">
            <a:off x="2903981" y="2701424"/>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46" name="Straight Arrow Connector 45">
            <a:extLst>
              <a:ext uri="{FF2B5EF4-FFF2-40B4-BE49-F238E27FC236}">
                <a16:creationId xmlns:a16="http://schemas.microsoft.com/office/drawing/2014/main" id="{9CA46C3B-DF11-BE5E-42ED-5006950C1022}"/>
              </a:ext>
            </a:extLst>
          </p:cNvPr>
          <p:cNvCxnSpPr>
            <a:cxnSpLocks/>
          </p:cNvCxnSpPr>
          <p:nvPr/>
        </p:nvCxnSpPr>
        <p:spPr>
          <a:xfrm flipV="1">
            <a:off x="3294699" y="2701424"/>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47" name="Straight Arrow Connector 46">
            <a:extLst>
              <a:ext uri="{FF2B5EF4-FFF2-40B4-BE49-F238E27FC236}">
                <a16:creationId xmlns:a16="http://schemas.microsoft.com/office/drawing/2014/main" id="{3FBD7DDF-D276-DAF2-099F-5F33E08EB00F}"/>
              </a:ext>
            </a:extLst>
          </p:cNvPr>
          <p:cNvCxnSpPr>
            <a:cxnSpLocks/>
          </p:cNvCxnSpPr>
          <p:nvPr/>
        </p:nvCxnSpPr>
        <p:spPr>
          <a:xfrm flipV="1">
            <a:off x="3694279" y="2712568"/>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48" name="Straight Arrow Connector 47">
            <a:extLst>
              <a:ext uri="{FF2B5EF4-FFF2-40B4-BE49-F238E27FC236}">
                <a16:creationId xmlns:a16="http://schemas.microsoft.com/office/drawing/2014/main" id="{7734E5CF-D0A8-D163-9AF3-59E62FA17C96}"/>
              </a:ext>
            </a:extLst>
          </p:cNvPr>
          <p:cNvCxnSpPr>
            <a:cxnSpLocks/>
          </p:cNvCxnSpPr>
          <p:nvPr/>
        </p:nvCxnSpPr>
        <p:spPr>
          <a:xfrm flipV="1">
            <a:off x="2517038" y="2273302"/>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49" name="Straight Arrow Connector 48">
            <a:extLst>
              <a:ext uri="{FF2B5EF4-FFF2-40B4-BE49-F238E27FC236}">
                <a16:creationId xmlns:a16="http://schemas.microsoft.com/office/drawing/2014/main" id="{8573F360-EE5B-95EB-6DD9-593759D2FF75}"/>
              </a:ext>
            </a:extLst>
          </p:cNvPr>
          <p:cNvCxnSpPr>
            <a:cxnSpLocks/>
          </p:cNvCxnSpPr>
          <p:nvPr/>
        </p:nvCxnSpPr>
        <p:spPr>
          <a:xfrm flipV="1">
            <a:off x="2903981" y="2262158"/>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1146954E-AE36-3F12-B80A-1B6E07A1807B}"/>
              </a:ext>
            </a:extLst>
          </p:cNvPr>
          <p:cNvCxnSpPr>
            <a:cxnSpLocks/>
          </p:cNvCxnSpPr>
          <p:nvPr/>
        </p:nvCxnSpPr>
        <p:spPr>
          <a:xfrm flipV="1">
            <a:off x="3294699" y="2262158"/>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194A5966-EC6C-B566-3692-E7C3A62C8137}"/>
              </a:ext>
            </a:extLst>
          </p:cNvPr>
          <p:cNvCxnSpPr>
            <a:cxnSpLocks/>
          </p:cNvCxnSpPr>
          <p:nvPr/>
        </p:nvCxnSpPr>
        <p:spPr>
          <a:xfrm flipV="1">
            <a:off x="3694279" y="2273302"/>
            <a:ext cx="0" cy="208434"/>
          </a:xfrm>
          <a:prstGeom prst="straightConnector1">
            <a:avLst/>
          </a:prstGeom>
          <a:ln>
            <a:solidFill>
              <a:srgbClr val="00B050"/>
            </a:solidFill>
            <a:tailEnd type="triangle"/>
          </a:ln>
        </p:spPr>
        <p:style>
          <a:lnRef idx="2">
            <a:schemeClr val="accent2"/>
          </a:lnRef>
          <a:fillRef idx="0">
            <a:schemeClr val="accent2"/>
          </a:fillRef>
          <a:effectRef idx="1">
            <a:schemeClr val="accent2"/>
          </a:effectRef>
          <a:fontRef idx="minor">
            <a:schemeClr val="tx1"/>
          </a:fontRef>
        </p:style>
      </p:cxnSp>
      <p:sp>
        <p:nvSpPr>
          <p:cNvPr id="52" name="TextBox 51">
            <a:extLst>
              <a:ext uri="{FF2B5EF4-FFF2-40B4-BE49-F238E27FC236}">
                <a16:creationId xmlns:a16="http://schemas.microsoft.com/office/drawing/2014/main" id="{844BA8B1-F322-B223-2FE5-F4CD20506211}"/>
              </a:ext>
            </a:extLst>
          </p:cNvPr>
          <p:cNvSpPr txBox="1"/>
          <p:nvPr/>
        </p:nvSpPr>
        <p:spPr>
          <a:xfrm>
            <a:off x="2381327" y="1886230"/>
            <a:ext cx="1869943" cy="400110"/>
          </a:xfrm>
          <a:prstGeom prst="rect">
            <a:avLst/>
          </a:prstGeom>
          <a:noFill/>
        </p:spPr>
        <p:txBody>
          <a:bodyPr wrap="square" rtlCol="0">
            <a:spAutoFit/>
          </a:bodyPr>
          <a:lstStyle/>
          <a:p>
            <a:r>
              <a:rPr lang="en-US" sz="2000" dirty="0">
                <a:solidFill>
                  <a:srgbClr val="00B050"/>
                </a:solidFill>
              </a:rPr>
              <a:t>w   </a:t>
            </a:r>
            <a:r>
              <a:rPr lang="en-US" sz="2000" dirty="0" err="1">
                <a:solidFill>
                  <a:srgbClr val="00B050"/>
                </a:solidFill>
              </a:rPr>
              <a:t>i</a:t>
            </a:r>
            <a:r>
              <a:rPr lang="en-US" sz="2000" dirty="0">
                <a:solidFill>
                  <a:srgbClr val="00B050"/>
                </a:solidFill>
              </a:rPr>
              <a:t>    n    </a:t>
            </a:r>
            <a:r>
              <a:rPr lang="en-US" sz="2000" dirty="0" err="1">
                <a:solidFill>
                  <a:srgbClr val="00B050"/>
                </a:solidFill>
              </a:rPr>
              <a:t>dow</a:t>
            </a:r>
            <a:endParaRPr lang="en-US" sz="2000" dirty="0">
              <a:solidFill>
                <a:srgbClr val="00B050"/>
              </a:solidFill>
            </a:endParaRPr>
          </a:p>
        </p:txBody>
      </p:sp>
      <p:cxnSp>
        <p:nvCxnSpPr>
          <p:cNvPr id="53" name="Straight Arrow Connector 52">
            <a:extLst>
              <a:ext uri="{FF2B5EF4-FFF2-40B4-BE49-F238E27FC236}">
                <a16:creationId xmlns:a16="http://schemas.microsoft.com/office/drawing/2014/main" id="{3F2956A0-B3B6-786C-B62B-EC723E9FC2F5}"/>
              </a:ext>
            </a:extLst>
          </p:cNvPr>
          <p:cNvCxnSpPr>
            <a:cxnSpLocks/>
          </p:cNvCxnSpPr>
          <p:nvPr/>
        </p:nvCxnSpPr>
        <p:spPr>
          <a:xfrm flipV="1">
            <a:off x="2631512" y="2586511"/>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4" name="Straight Arrow Connector 53">
            <a:extLst>
              <a:ext uri="{FF2B5EF4-FFF2-40B4-BE49-F238E27FC236}">
                <a16:creationId xmlns:a16="http://schemas.microsoft.com/office/drawing/2014/main" id="{9C9EA1E3-578D-50BB-89D6-DB81C84B1301}"/>
              </a:ext>
            </a:extLst>
          </p:cNvPr>
          <p:cNvCxnSpPr>
            <a:cxnSpLocks/>
          </p:cNvCxnSpPr>
          <p:nvPr/>
        </p:nvCxnSpPr>
        <p:spPr>
          <a:xfrm flipV="1">
            <a:off x="3007440" y="2594570"/>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59BC1718-E7A2-E712-D567-AA5CE61F8CAC}"/>
              </a:ext>
            </a:extLst>
          </p:cNvPr>
          <p:cNvCxnSpPr>
            <a:cxnSpLocks/>
          </p:cNvCxnSpPr>
          <p:nvPr/>
        </p:nvCxnSpPr>
        <p:spPr>
          <a:xfrm flipV="1">
            <a:off x="3419932" y="2586511"/>
            <a:ext cx="176682" cy="58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TextBox 55">
            <a:extLst>
              <a:ext uri="{FF2B5EF4-FFF2-40B4-BE49-F238E27FC236}">
                <a16:creationId xmlns:a16="http://schemas.microsoft.com/office/drawing/2014/main" id="{D273B7EE-558A-7B21-75AA-1412C258E8BB}"/>
              </a:ext>
            </a:extLst>
          </p:cNvPr>
          <p:cNvSpPr txBox="1"/>
          <p:nvPr/>
        </p:nvSpPr>
        <p:spPr>
          <a:xfrm>
            <a:off x="4760072" y="1455267"/>
            <a:ext cx="3704478" cy="307777"/>
          </a:xfrm>
          <a:prstGeom prst="rect">
            <a:avLst/>
          </a:prstGeom>
          <a:noFill/>
        </p:spPr>
        <p:txBody>
          <a:bodyPr wrap="square" rtlCol="0">
            <a:spAutoFit/>
          </a:bodyPr>
          <a:lstStyle/>
          <a:p>
            <a:r>
              <a:rPr lang="en-US" sz="1400" dirty="0"/>
              <a:t>Benign: “</a:t>
            </a:r>
            <a:r>
              <a:rPr lang="en-US" sz="1400" dirty="0">
                <a:solidFill>
                  <a:srgbClr val="00B050"/>
                </a:solidFill>
              </a:rPr>
              <a:t>Close the window and curtains</a:t>
            </a:r>
            <a:r>
              <a:rPr lang="en-US" sz="1400" dirty="0"/>
              <a:t>”</a:t>
            </a:r>
          </a:p>
        </p:txBody>
      </p:sp>
      <p:sp>
        <p:nvSpPr>
          <p:cNvPr id="57" name="TextBox 56">
            <a:extLst>
              <a:ext uri="{FF2B5EF4-FFF2-40B4-BE49-F238E27FC236}">
                <a16:creationId xmlns:a16="http://schemas.microsoft.com/office/drawing/2014/main" id="{8DB034B2-AF99-7321-BF2D-EC1378FB1890}"/>
              </a:ext>
            </a:extLst>
          </p:cNvPr>
          <p:cNvSpPr txBox="1"/>
          <p:nvPr/>
        </p:nvSpPr>
        <p:spPr>
          <a:xfrm>
            <a:off x="4763410" y="2143182"/>
            <a:ext cx="3389079" cy="338554"/>
          </a:xfrm>
          <a:prstGeom prst="rect">
            <a:avLst/>
          </a:prstGeom>
          <a:noFill/>
        </p:spPr>
        <p:txBody>
          <a:bodyPr wrap="square" rtlCol="0">
            <a:spAutoFit/>
          </a:bodyPr>
          <a:lstStyle/>
          <a:p>
            <a:r>
              <a:rPr lang="en-US" sz="1400" dirty="0"/>
              <a:t>Target: “</a:t>
            </a:r>
            <a:r>
              <a:rPr lang="en-US" sz="1400" dirty="0">
                <a:solidFill>
                  <a:srgbClr val="FF0000"/>
                </a:solidFill>
              </a:rPr>
              <a:t>open the door</a:t>
            </a:r>
            <a:r>
              <a:rPr lang="en-US" sz="1600" dirty="0"/>
              <a:t>”</a:t>
            </a:r>
          </a:p>
        </p:txBody>
      </p:sp>
      <p:sp>
        <p:nvSpPr>
          <p:cNvPr id="58" name="Arrow: Down 57">
            <a:extLst>
              <a:ext uri="{FF2B5EF4-FFF2-40B4-BE49-F238E27FC236}">
                <a16:creationId xmlns:a16="http://schemas.microsoft.com/office/drawing/2014/main" id="{1992E369-9F39-F74C-8F0C-47071A9322F5}"/>
              </a:ext>
            </a:extLst>
          </p:cNvPr>
          <p:cNvSpPr/>
          <p:nvPr/>
        </p:nvSpPr>
        <p:spPr>
          <a:xfrm>
            <a:off x="6326319" y="1858461"/>
            <a:ext cx="161023" cy="2566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D9AB8D4A-2E04-5A66-BE93-9B99ECA2D995}"/>
              </a:ext>
            </a:extLst>
          </p:cNvPr>
          <p:cNvSpPr txBox="1"/>
          <p:nvPr/>
        </p:nvSpPr>
        <p:spPr>
          <a:xfrm>
            <a:off x="4517416" y="3199282"/>
            <a:ext cx="4441438"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800" dirty="0"/>
              <a:t>Node inter-transition is not enough to deliver long commands because the CTC loss is not converged</a:t>
            </a:r>
          </a:p>
        </p:txBody>
      </p:sp>
    </p:spTree>
    <p:extLst>
      <p:ext uri="{BB962C8B-B14F-4D97-AF65-F5344CB8AC3E}">
        <p14:creationId xmlns:p14="http://schemas.microsoft.com/office/powerpoint/2010/main" val="11249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arn(inVertical)">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par>
                                <p:cTn id="42" presetID="22" presetClass="entr" presetSubtype="4"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par>
                                <p:cTn id="51" presetID="2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par>
                                <p:cTn id="54" presetID="22" presetClass="entr" presetSubtype="4"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down)">
                                      <p:cBhvr>
                                        <p:cTn id="56" dur="500"/>
                                        <p:tgtEl>
                                          <p:spTgt spid="34"/>
                                        </p:tgtEl>
                                      </p:cBhvr>
                                    </p:animEffect>
                                  </p:childTnLst>
                                </p:cTn>
                              </p:par>
                              <p:par>
                                <p:cTn id="57" presetID="22" presetClass="entr" presetSubtype="4"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down)">
                                      <p:cBhvr>
                                        <p:cTn id="59" dur="500"/>
                                        <p:tgtEl>
                                          <p:spTgt spid="35"/>
                                        </p:tgtEl>
                                      </p:cBhvr>
                                    </p:animEffect>
                                  </p:childTnLst>
                                </p:cTn>
                              </p:par>
                              <p:par>
                                <p:cTn id="60" presetID="22" presetClass="entr" presetSubtype="4"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par>
                                <p:cTn id="63" presetID="22" presetClass="entr" presetSubtype="4"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par>
                                <p:cTn id="66" presetID="22" presetClass="entr" presetSubtype="4"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par>
                                <p:cTn id="69" presetID="22" presetClass="entr" presetSubtype="4"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down)">
                                      <p:cBhvr>
                                        <p:cTn id="71" dur="500"/>
                                        <p:tgtEl>
                                          <p:spTgt spid="4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wipe(down)">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randombar(horizontal)">
                                      <p:cBhvr>
                                        <p:cTn id="79" dur="500"/>
                                        <p:tgtEl>
                                          <p:spTgt spid="2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randombar(horizontal)">
                                      <p:cBhvr>
                                        <p:cTn id="82" dur="500"/>
                                        <p:tgtEl>
                                          <p:spTgt spid="23"/>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randombar(horizontal)">
                                      <p:cBhvr>
                                        <p:cTn id="85" dur="500"/>
                                        <p:tgtEl>
                                          <p:spTgt spid="24"/>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randombar(horizontal)">
                                      <p:cBhvr>
                                        <p:cTn id="88" dur="500"/>
                                        <p:tgtEl>
                                          <p:spTgt spid="25"/>
                                        </p:tgtEl>
                                      </p:cBhvr>
                                    </p:animEffect>
                                  </p:childTnLst>
                                </p:cTn>
                              </p:par>
                              <p:par>
                                <p:cTn id="89" presetID="14" presetClass="entr" presetSubtype="10" fill="hold" nodeType="with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randombar(horizontal)">
                                      <p:cBhvr>
                                        <p:cTn id="91" dur="500"/>
                                        <p:tgtEl>
                                          <p:spTgt spid="43"/>
                                        </p:tgtEl>
                                      </p:cBhvr>
                                    </p:animEffect>
                                  </p:childTnLst>
                                </p:cTn>
                              </p:par>
                              <p:par>
                                <p:cTn id="92" presetID="14" presetClass="entr" presetSubtype="1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randombar(horizontal)">
                                      <p:cBhvr>
                                        <p:cTn id="94" dur="500"/>
                                        <p:tgtEl>
                                          <p:spTgt spid="44"/>
                                        </p:tgtEl>
                                      </p:cBhvr>
                                    </p:animEffect>
                                  </p:childTnLst>
                                </p:cTn>
                              </p:par>
                              <p:par>
                                <p:cTn id="95" presetID="14" presetClass="entr" presetSubtype="10" fill="hold"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randombar(horizontal)">
                                      <p:cBhvr>
                                        <p:cTn id="97" dur="500"/>
                                        <p:tgtEl>
                                          <p:spTgt spid="45"/>
                                        </p:tgtEl>
                                      </p:cBhvr>
                                    </p:animEffect>
                                  </p:childTnLst>
                                </p:cTn>
                              </p:par>
                              <p:par>
                                <p:cTn id="98" presetID="14" presetClass="entr" presetSubtype="10" fill="hold"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randombar(horizontal)">
                                      <p:cBhvr>
                                        <p:cTn id="100" dur="500"/>
                                        <p:tgtEl>
                                          <p:spTgt spid="46"/>
                                        </p:tgtEl>
                                      </p:cBhvr>
                                    </p:animEffect>
                                  </p:childTnLst>
                                </p:cTn>
                              </p:par>
                              <p:par>
                                <p:cTn id="101" presetID="14" presetClass="entr" presetSubtype="10" fill="hold" nodeType="withEffect">
                                  <p:stCondLst>
                                    <p:cond delay="0"/>
                                  </p:stCondLst>
                                  <p:childTnLst>
                                    <p:set>
                                      <p:cBhvr>
                                        <p:cTn id="102" dur="1" fill="hold">
                                          <p:stCondLst>
                                            <p:cond delay="0"/>
                                          </p:stCondLst>
                                        </p:cTn>
                                        <p:tgtEl>
                                          <p:spTgt spid="47"/>
                                        </p:tgtEl>
                                        <p:attrNameLst>
                                          <p:attrName>style.visibility</p:attrName>
                                        </p:attrNameLst>
                                      </p:cBhvr>
                                      <p:to>
                                        <p:strVal val="visible"/>
                                      </p:to>
                                    </p:set>
                                    <p:animEffect transition="in" filter="randombar(horizontal)">
                                      <p:cBhvr>
                                        <p:cTn id="103" dur="500"/>
                                        <p:tgtEl>
                                          <p:spTgt spid="47"/>
                                        </p:tgtEl>
                                      </p:cBhvr>
                                    </p:animEffect>
                                  </p:childTnLst>
                                </p:cTn>
                              </p:par>
                              <p:par>
                                <p:cTn id="104" presetID="14" presetClass="entr" presetSubtype="10" fill="hold"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randombar(horizontal)">
                                      <p:cBhvr>
                                        <p:cTn id="106" dur="500"/>
                                        <p:tgtEl>
                                          <p:spTgt spid="48"/>
                                        </p:tgtEl>
                                      </p:cBhvr>
                                    </p:animEffect>
                                  </p:childTnLst>
                                </p:cTn>
                              </p:par>
                              <p:par>
                                <p:cTn id="107" presetID="14" presetClass="entr" presetSubtype="10"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randombar(horizontal)">
                                      <p:cBhvr>
                                        <p:cTn id="109" dur="500"/>
                                        <p:tgtEl>
                                          <p:spTgt spid="49"/>
                                        </p:tgtEl>
                                      </p:cBhvr>
                                    </p:animEffect>
                                  </p:childTnLst>
                                </p:cTn>
                              </p:par>
                              <p:par>
                                <p:cTn id="110" presetID="14" presetClass="entr" presetSubtype="10"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randombar(horizontal)">
                                      <p:cBhvr>
                                        <p:cTn id="112" dur="500"/>
                                        <p:tgtEl>
                                          <p:spTgt spid="50"/>
                                        </p:tgtEl>
                                      </p:cBhvr>
                                    </p:animEffect>
                                  </p:childTnLst>
                                </p:cTn>
                              </p:par>
                              <p:par>
                                <p:cTn id="113" presetID="14" presetClass="entr" presetSubtype="1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randombar(horizontal)">
                                      <p:cBhvr>
                                        <p:cTn id="115" dur="500"/>
                                        <p:tgtEl>
                                          <p:spTgt spid="51"/>
                                        </p:tgtEl>
                                      </p:cBhvr>
                                    </p:animEffect>
                                  </p:childTnLst>
                                </p:cTn>
                              </p:par>
                              <p:par>
                                <p:cTn id="116" presetID="14" presetClass="entr" presetSubtype="10" fill="hold" grpId="0"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randombar(horizontal)">
                                      <p:cBhvr>
                                        <p:cTn id="118" dur="500"/>
                                        <p:tgtEl>
                                          <p:spTgt spid="52"/>
                                        </p:tgtEl>
                                      </p:cBhvr>
                                    </p:animEffect>
                                  </p:childTnLst>
                                </p:cTn>
                              </p:par>
                              <p:par>
                                <p:cTn id="119" presetID="14" presetClass="entr" presetSubtype="10" fill="hold" nodeType="with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randombar(horizontal)">
                                      <p:cBhvr>
                                        <p:cTn id="121" dur="500"/>
                                        <p:tgtEl>
                                          <p:spTgt spid="53"/>
                                        </p:tgtEl>
                                      </p:cBhvr>
                                    </p:animEffect>
                                  </p:childTnLst>
                                </p:cTn>
                              </p:par>
                              <p:par>
                                <p:cTn id="122" presetID="14" presetClass="entr" presetSubtype="10" fill="hold" nodeType="withEffect">
                                  <p:stCondLst>
                                    <p:cond delay="0"/>
                                  </p:stCondLst>
                                  <p:childTnLst>
                                    <p:set>
                                      <p:cBhvr>
                                        <p:cTn id="123" dur="1" fill="hold">
                                          <p:stCondLst>
                                            <p:cond delay="0"/>
                                          </p:stCondLst>
                                        </p:cTn>
                                        <p:tgtEl>
                                          <p:spTgt spid="54"/>
                                        </p:tgtEl>
                                        <p:attrNameLst>
                                          <p:attrName>style.visibility</p:attrName>
                                        </p:attrNameLst>
                                      </p:cBhvr>
                                      <p:to>
                                        <p:strVal val="visible"/>
                                      </p:to>
                                    </p:set>
                                    <p:animEffect transition="in" filter="randombar(horizontal)">
                                      <p:cBhvr>
                                        <p:cTn id="124" dur="500"/>
                                        <p:tgtEl>
                                          <p:spTgt spid="54"/>
                                        </p:tgtEl>
                                      </p:cBhvr>
                                    </p:animEffect>
                                  </p:childTnLst>
                                </p:cTn>
                              </p:par>
                              <p:par>
                                <p:cTn id="125" presetID="14" presetClass="entr" presetSubtype="10" fill="hold" nodeType="with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randombar(horizontal)">
                                      <p:cBhvr>
                                        <p:cTn id="127" dur="500"/>
                                        <p:tgtEl>
                                          <p:spTgt spid="55"/>
                                        </p:tgtEl>
                                      </p:cBhvr>
                                    </p:animEffect>
                                  </p:childTnLst>
                                </p:cTn>
                              </p:par>
                            </p:childTnLst>
                          </p:cTn>
                        </p:par>
                      </p:childTnLst>
                    </p:cTn>
                  </p:par>
                  <p:par>
                    <p:cTn id="128" fill="hold">
                      <p:stCondLst>
                        <p:cond delay="indefinite"/>
                      </p:stCondLst>
                      <p:childTnLst>
                        <p:par>
                          <p:cTn id="129" fill="hold">
                            <p:stCondLst>
                              <p:cond delay="0"/>
                            </p:stCondLst>
                            <p:childTnLst>
                              <p:par>
                                <p:cTn id="130" presetID="50" presetClass="path" presetSubtype="0" accel="50000" decel="50000" fill="hold" nodeType="clickEffect">
                                  <p:stCondLst>
                                    <p:cond delay="0"/>
                                  </p:stCondLst>
                                  <p:childTnLst>
                                    <p:animMotion origin="layout" path="M -4.72222E-6 -9.87654E-7 L 0.1658 -9.87654E-7 C 0.24028 -9.87654E-7 0.33178 0.02191 0.33178 0.04012 L 0.33178 0.08025 " pathEditMode="relative" rAng="0" ptsTypes="AAAA">
                                      <p:cBhvr>
                                        <p:cTn id="131" dur="2000" fill="hold"/>
                                        <p:tgtEl>
                                          <p:spTgt spid="43"/>
                                        </p:tgtEl>
                                        <p:attrNameLst>
                                          <p:attrName>ppt_x</p:attrName>
                                          <p:attrName>ppt_y</p:attrName>
                                        </p:attrNameLst>
                                      </p:cBhvr>
                                      <p:rCtr x="16580" y="4012"/>
                                    </p:animMotion>
                                  </p:childTnLst>
                                </p:cTn>
                              </p:par>
                              <p:par>
                                <p:cTn id="132" presetID="50" presetClass="path" presetSubtype="0" accel="50000" decel="50000" fill="hold" nodeType="withEffect">
                                  <p:stCondLst>
                                    <p:cond delay="0"/>
                                  </p:stCondLst>
                                  <p:childTnLst>
                                    <p:animMotion origin="layout" path="M 4.16667E-6 4.93827E-6 L 0.16579 4.93827E-6 C 0.24027 4.93827E-6 0.33177 0.02191 0.33177 0.04012 L 0.33177 0.08024 " pathEditMode="relative" rAng="0" ptsTypes="AAAA">
                                      <p:cBhvr>
                                        <p:cTn id="133" dur="2000" fill="hold"/>
                                        <p:tgtEl>
                                          <p:spTgt spid="53"/>
                                        </p:tgtEl>
                                        <p:attrNameLst>
                                          <p:attrName>ppt_x</p:attrName>
                                          <p:attrName>ppt_y</p:attrName>
                                        </p:attrNameLst>
                                      </p:cBhvr>
                                      <p:rCtr x="16580" y="4012"/>
                                    </p:animMotion>
                                  </p:childTnLst>
                                </p:cTn>
                              </p:par>
                              <p:par>
                                <p:cTn id="134" presetID="50" presetClass="path" presetSubtype="0" accel="50000" decel="50000" fill="hold" nodeType="withEffect">
                                  <p:stCondLst>
                                    <p:cond delay="0"/>
                                  </p:stCondLst>
                                  <p:childTnLst>
                                    <p:animMotion origin="layout" path="M -1.66667E-6 1.7284E-6 L 0.1658 1.7284E-6 C 0.24028 1.7284E-6 0.33177 0.02191 0.33177 0.04012 L 0.33177 0.08025 " pathEditMode="relative" rAng="0" ptsTypes="AAAA">
                                      <p:cBhvr>
                                        <p:cTn id="135" dur="2000" fill="hold"/>
                                        <p:tgtEl>
                                          <p:spTgt spid="54"/>
                                        </p:tgtEl>
                                        <p:attrNameLst>
                                          <p:attrName>ppt_x</p:attrName>
                                          <p:attrName>ppt_y</p:attrName>
                                        </p:attrNameLst>
                                      </p:cBhvr>
                                      <p:rCtr x="16580" y="4012"/>
                                    </p:animMotion>
                                  </p:childTnLst>
                                </p:cTn>
                              </p:par>
                              <p:par>
                                <p:cTn id="136" presetID="50" presetClass="path" presetSubtype="0" accel="50000" decel="50000" fill="hold" nodeType="withEffect">
                                  <p:stCondLst>
                                    <p:cond delay="0"/>
                                  </p:stCondLst>
                                  <p:childTnLst>
                                    <p:animMotion origin="layout" path="M -5.55556E-7 4.93827E-6 L 0.1658 4.93827E-6 C 0.24028 4.93827E-6 0.33177 0.02191 0.33177 0.04012 L 0.33177 0.08024 " pathEditMode="relative" rAng="0" ptsTypes="AAAA">
                                      <p:cBhvr>
                                        <p:cTn id="137" dur="2000" fill="hold"/>
                                        <p:tgtEl>
                                          <p:spTgt spid="55"/>
                                        </p:tgtEl>
                                        <p:attrNameLst>
                                          <p:attrName>ppt_x</p:attrName>
                                          <p:attrName>ppt_y</p:attrName>
                                        </p:attrNameLst>
                                      </p:cBhvr>
                                      <p:rCtr x="16580" y="4012"/>
                                    </p:animMotion>
                                  </p:childTnLst>
                                </p:cTn>
                              </p:par>
                            </p:childTnLst>
                          </p:cTn>
                        </p:par>
                      </p:childTnLst>
                    </p:cTn>
                  </p:par>
                  <p:par>
                    <p:cTn id="138" fill="hold">
                      <p:stCondLst>
                        <p:cond delay="indefinite"/>
                      </p:stCondLst>
                      <p:childTnLst>
                        <p:par>
                          <p:cTn id="139" fill="hold">
                            <p:stCondLst>
                              <p:cond delay="0"/>
                            </p:stCondLst>
                            <p:childTnLst>
                              <p:par>
                                <p:cTn id="140" presetID="14" presetClass="entr" presetSubtype="10" fill="hold" grpId="0" nodeType="clickEffect">
                                  <p:stCondLst>
                                    <p:cond delay="0"/>
                                  </p:stCondLst>
                                  <p:childTnLst>
                                    <p:set>
                                      <p:cBhvr>
                                        <p:cTn id="141" dur="1" fill="hold">
                                          <p:stCondLst>
                                            <p:cond delay="0"/>
                                          </p:stCondLst>
                                        </p:cTn>
                                        <p:tgtEl>
                                          <p:spTgt spid="59"/>
                                        </p:tgtEl>
                                        <p:attrNameLst>
                                          <p:attrName>style.visibility</p:attrName>
                                        </p:attrNameLst>
                                      </p:cBhvr>
                                      <p:to>
                                        <p:strVal val="visible"/>
                                      </p:to>
                                    </p:set>
                                    <p:animEffect transition="in" filter="randombar(horizontal)">
                                      <p:cBhvr>
                                        <p:cTn id="1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0" grpId="0" animBg="1"/>
      <p:bldP spid="21" grpId="0" animBg="1"/>
      <p:bldP spid="22" grpId="0" animBg="1"/>
      <p:bldP spid="23" grpId="0" animBg="1"/>
      <p:bldP spid="24" grpId="0" animBg="1"/>
      <p:bldP spid="25" grpId="0" animBg="1"/>
      <p:bldP spid="37" grpId="0"/>
      <p:bldP spid="52" grpId="0"/>
      <p:bldP spid="56" grpId="0"/>
      <p:bldP spid="57" grpId="0"/>
      <p:bldP spid="58" grpId="0" animBg="1"/>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F2CE4420-2EA0-C18F-EF20-7F462FF150E1}"/>
              </a:ext>
            </a:extLst>
          </p:cNvPr>
          <p:cNvSpPr>
            <a:spLocks noGrp="1"/>
          </p:cNvSpPr>
          <p:nvPr>
            <p:ph type="sldNum" sz="quarter" idx="10"/>
          </p:nvPr>
        </p:nvSpPr>
        <p:spPr/>
        <p:txBody>
          <a:bodyPr/>
          <a:lstStyle/>
          <a:p>
            <a:fld id="{02C8563F-99E2-49A5-8791-6AADA712BC8F}" type="slidenum">
              <a:rPr lang="en-US" smtClean="0"/>
              <a:pPr/>
              <a:t>11</a:t>
            </a:fld>
            <a:r>
              <a:rPr lang="en-US" dirty="0"/>
              <a:t>/ 19</a:t>
            </a:r>
          </a:p>
        </p:txBody>
      </p:sp>
      <p:pic>
        <p:nvPicPr>
          <p:cNvPr id="2" name="Picture 1">
            <a:extLst>
              <a:ext uri="{FF2B5EF4-FFF2-40B4-BE49-F238E27FC236}">
                <a16:creationId xmlns:a16="http://schemas.microsoft.com/office/drawing/2014/main" id="{915FB0DE-BB81-A5C0-42D5-B1703042A13F}"/>
              </a:ext>
            </a:extLst>
          </p:cNvPr>
          <p:cNvPicPr>
            <a:picLocks noChangeAspect="1"/>
          </p:cNvPicPr>
          <p:nvPr/>
        </p:nvPicPr>
        <p:blipFill>
          <a:blip r:embed="rId3"/>
          <a:stretch>
            <a:fillRect/>
          </a:stretch>
        </p:blipFill>
        <p:spPr>
          <a:xfrm>
            <a:off x="913149" y="1012048"/>
            <a:ext cx="6373518" cy="1705790"/>
          </a:xfrm>
          <a:prstGeom prst="rect">
            <a:avLst/>
          </a:prstGeom>
        </p:spPr>
      </p:pic>
      <p:pic>
        <p:nvPicPr>
          <p:cNvPr id="3" name="Picture 2">
            <a:extLst>
              <a:ext uri="{FF2B5EF4-FFF2-40B4-BE49-F238E27FC236}">
                <a16:creationId xmlns:a16="http://schemas.microsoft.com/office/drawing/2014/main" id="{CA499B00-D3C7-9B9A-8D3C-12CC6CA91D05}"/>
              </a:ext>
            </a:extLst>
          </p:cNvPr>
          <p:cNvPicPr>
            <a:picLocks noChangeAspect="1"/>
          </p:cNvPicPr>
          <p:nvPr/>
        </p:nvPicPr>
        <p:blipFill>
          <a:blip r:embed="rId4"/>
          <a:stretch>
            <a:fillRect/>
          </a:stretch>
        </p:blipFill>
        <p:spPr>
          <a:xfrm>
            <a:off x="699184" y="3844900"/>
            <a:ext cx="1323975" cy="438150"/>
          </a:xfrm>
          <a:prstGeom prst="rect">
            <a:avLst/>
          </a:prstGeom>
        </p:spPr>
        <p:style>
          <a:lnRef idx="2">
            <a:schemeClr val="accent2"/>
          </a:lnRef>
          <a:fillRef idx="1">
            <a:schemeClr val="lt1"/>
          </a:fillRef>
          <a:effectRef idx="0">
            <a:schemeClr val="accent2"/>
          </a:effectRef>
          <a:fontRef idx="minor">
            <a:schemeClr val="dk1"/>
          </a:fontRef>
        </p:style>
      </p:pic>
      <p:pic>
        <p:nvPicPr>
          <p:cNvPr id="4" name="Picture 3">
            <a:extLst>
              <a:ext uri="{FF2B5EF4-FFF2-40B4-BE49-F238E27FC236}">
                <a16:creationId xmlns:a16="http://schemas.microsoft.com/office/drawing/2014/main" id="{98136CF9-202E-D886-21C0-4D682A429DE6}"/>
              </a:ext>
            </a:extLst>
          </p:cNvPr>
          <p:cNvPicPr>
            <a:picLocks noChangeAspect="1"/>
          </p:cNvPicPr>
          <p:nvPr/>
        </p:nvPicPr>
        <p:blipFill>
          <a:blip r:embed="rId5"/>
          <a:stretch>
            <a:fillRect/>
          </a:stretch>
        </p:blipFill>
        <p:spPr>
          <a:xfrm>
            <a:off x="716864" y="2965196"/>
            <a:ext cx="2369818" cy="786447"/>
          </a:xfrm>
          <a:prstGeom prst="rect">
            <a:avLst/>
          </a:prstGeom>
        </p:spPr>
        <p:style>
          <a:lnRef idx="2">
            <a:schemeClr val="accent1"/>
          </a:lnRef>
          <a:fillRef idx="1">
            <a:schemeClr val="lt1"/>
          </a:fillRef>
          <a:effectRef idx="0">
            <a:schemeClr val="accent1"/>
          </a:effectRef>
          <a:fontRef idx="minor">
            <a:schemeClr val="dk1"/>
          </a:fontRef>
        </p:style>
      </p:pic>
      <p:cxnSp>
        <p:nvCxnSpPr>
          <p:cNvPr id="10" name="Connector: Curved 9">
            <a:extLst>
              <a:ext uri="{FF2B5EF4-FFF2-40B4-BE49-F238E27FC236}">
                <a16:creationId xmlns:a16="http://schemas.microsoft.com/office/drawing/2014/main" id="{22DF3160-13A0-5B24-3FF2-7677F2C3FD58}"/>
              </a:ext>
            </a:extLst>
          </p:cNvPr>
          <p:cNvCxnSpPr>
            <a:cxnSpLocks/>
            <a:stCxn id="4" idx="1"/>
            <a:endCxn id="3" idx="1"/>
          </p:cNvCxnSpPr>
          <p:nvPr/>
        </p:nvCxnSpPr>
        <p:spPr>
          <a:xfrm rot="10800000" flipV="1">
            <a:off x="699184" y="3358419"/>
            <a:ext cx="17680" cy="705555"/>
          </a:xfrm>
          <a:prstGeom prst="curvedConnector3">
            <a:avLst>
              <a:gd name="adj1" fmla="val 1392986"/>
            </a:avLst>
          </a:prstGeom>
          <a:ln w="38100">
            <a:tailEnd type="triangle"/>
          </a:ln>
        </p:spPr>
        <p:style>
          <a:lnRef idx="2">
            <a:schemeClr val="accent3"/>
          </a:lnRef>
          <a:fillRef idx="0">
            <a:schemeClr val="accent3"/>
          </a:fillRef>
          <a:effectRef idx="1">
            <a:schemeClr val="accent3"/>
          </a:effectRef>
          <a:fontRef idx="minor">
            <a:schemeClr val="tx1"/>
          </a:fontRef>
        </p:style>
      </p:cxnSp>
      <p:sp>
        <p:nvSpPr>
          <p:cNvPr id="65" name="Arrow: Down 64">
            <a:extLst>
              <a:ext uri="{FF2B5EF4-FFF2-40B4-BE49-F238E27FC236}">
                <a16:creationId xmlns:a16="http://schemas.microsoft.com/office/drawing/2014/main" id="{FDEB959B-1358-73C4-7C69-C4AD93EB1938}"/>
              </a:ext>
            </a:extLst>
          </p:cNvPr>
          <p:cNvSpPr/>
          <p:nvPr/>
        </p:nvSpPr>
        <p:spPr>
          <a:xfrm>
            <a:off x="6197600" y="1758950"/>
            <a:ext cx="215900" cy="1013033"/>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6" name="TextBox 65">
            <a:extLst>
              <a:ext uri="{FF2B5EF4-FFF2-40B4-BE49-F238E27FC236}">
                <a16:creationId xmlns:a16="http://schemas.microsoft.com/office/drawing/2014/main" id="{B836379B-D1EC-3F94-AF0B-43F999784749}"/>
              </a:ext>
            </a:extLst>
          </p:cNvPr>
          <p:cNvSpPr txBox="1"/>
          <p:nvPr/>
        </p:nvSpPr>
        <p:spPr>
          <a:xfrm>
            <a:off x="4153409" y="2796060"/>
            <a:ext cx="4562475"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a:t>Reduce CTC searching space</a:t>
            </a:r>
          </a:p>
        </p:txBody>
      </p:sp>
      <p:sp>
        <p:nvSpPr>
          <p:cNvPr id="67" name="TextBox 66">
            <a:extLst>
              <a:ext uri="{FF2B5EF4-FFF2-40B4-BE49-F238E27FC236}">
                <a16:creationId xmlns:a16="http://schemas.microsoft.com/office/drawing/2014/main" id="{FAA9D0F1-4E0F-A3EA-73A5-222B48773A72}"/>
              </a:ext>
            </a:extLst>
          </p:cNvPr>
          <p:cNvSpPr txBox="1"/>
          <p:nvPr/>
        </p:nvSpPr>
        <p:spPr>
          <a:xfrm>
            <a:off x="4271120" y="3343359"/>
            <a:ext cx="3704478" cy="307777"/>
          </a:xfrm>
          <a:prstGeom prst="rect">
            <a:avLst/>
          </a:prstGeom>
          <a:noFill/>
        </p:spPr>
        <p:txBody>
          <a:bodyPr wrap="square" rtlCol="0">
            <a:spAutoFit/>
          </a:bodyPr>
          <a:lstStyle/>
          <a:p>
            <a:r>
              <a:rPr lang="en-US" sz="1400" dirty="0"/>
              <a:t>Before: “</a:t>
            </a:r>
            <a:r>
              <a:rPr lang="en-US" sz="1400" dirty="0">
                <a:solidFill>
                  <a:srgbClr val="FF0000"/>
                </a:solidFill>
              </a:rPr>
              <a:t>open</a:t>
            </a:r>
            <a:r>
              <a:rPr lang="en-US" sz="1400" dirty="0">
                <a:solidFill>
                  <a:srgbClr val="00B050"/>
                </a:solidFill>
              </a:rPr>
              <a:t> curtains</a:t>
            </a:r>
            <a:r>
              <a:rPr lang="en-US" sz="1400" dirty="0"/>
              <a:t>”</a:t>
            </a:r>
          </a:p>
        </p:txBody>
      </p:sp>
      <p:sp>
        <p:nvSpPr>
          <p:cNvPr id="68" name="TextBox 67">
            <a:extLst>
              <a:ext uri="{FF2B5EF4-FFF2-40B4-BE49-F238E27FC236}">
                <a16:creationId xmlns:a16="http://schemas.microsoft.com/office/drawing/2014/main" id="{3945546D-6B43-3AE6-DE77-CE2326BC8FCB}"/>
              </a:ext>
            </a:extLst>
          </p:cNvPr>
          <p:cNvSpPr txBox="1"/>
          <p:nvPr/>
        </p:nvSpPr>
        <p:spPr>
          <a:xfrm>
            <a:off x="4271120" y="3733611"/>
            <a:ext cx="4298714" cy="307777"/>
          </a:xfrm>
          <a:prstGeom prst="rect">
            <a:avLst/>
          </a:prstGeom>
          <a:noFill/>
        </p:spPr>
        <p:txBody>
          <a:bodyPr wrap="square" rtlCol="0">
            <a:spAutoFit/>
          </a:bodyPr>
          <a:lstStyle/>
          <a:p>
            <a:r>
              <a:rPr lang="en-US" sz="1400" dirty="0"/>
              <a:t>After: “</a:t>
            </a:r>
            <a:r>
              <a:rPr lang="en-US" sz="1400" dirty="0">
                <a:solidFill>
                  <a:srgbClr val="FF0000"/>
                </a:solidFill>
              </a:rPr>
              <a:t>open the door </a:t>
            </a:r>
            <a:r>
              <a:rPr lang="en-US" sz="1400" dirty="0">
                <a:solidFill>
                  <a:srgbClr val="00B050"/>
                </a:solidFill>
              </a:rPr>
              <a:t>window and curtains</a:t>
            </a:r>
            <a:r>
              <a:rPr lang="en-US" sz="1400" dirty="0"/>
              <a:t>”</a:t>
            </a:r>
          </a:p>
        </p:txBody>
      </p:sp>
      <p:sp>
        <p:nvSpPr>
          <p:cNvPr id="69" name="Right Brace 68">
            <a:extLst>
              <a:ext uri="{FF2B5EF4-FFF2-40B4-BE49-F238E27FC236}">
                <a16:creationId xmlns:a16="http://schemas.microsoft.com/office/drawing/2014/main" id="{0D9E4A29-A70A-789B-937A-0BE0406FC2CD}"/>
              </a:ext>
            </a:extLst>
          </p:cNvPr>
          <p:cNvSpPr/>
          <p:nvPr/>
        </p:nvSpPr>
        <p:spPr>
          <a:xfrm rot="5400000">
            <a:off x="5600501" y="3746790"/>
            <a:ext cx="125563" cy="64376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441DBAB9-669D-F639-0BF9-D61B93C27A76}"/>
              </a:ext>
            </a:extLst>
          </p:cNvPr>
          <p:cNvSpPr txBox="1"/>
          <p:nvPr/>
        </p:nvSpPr>
        <p:spPr>
          <a:xfrm>
            <a:off x="4947117" y="4265321"/>
            <a:ext cx="205740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t>Extend impact length</a:t>
            </a:r>
          </a:p>
        </p:txBody>
      </p:sp>
      <p:sp>
        <p:nvSpPr>
          <p:cNvPr id="11" name="TextBox 10">
            <a:extLst>
              <a:ext uri="{FF2B5EF4-FFF2-40B4-BE49-F238E27FC236}">
                <a16:creationId xmlns:a16="http://schemas.microsoft.com/office/drawing/2014/main" id="{B2FB7905-5A98-C97F-E1D6-7C8231E4564B}"/>
              </a:ext>
            </a:extLst>
          </p:cNvPr>
          <p:cNvSpPr txBox="1"/>
          <p:nvPr/>
        </p:nvSpPr>
        <p:spPr>
          <a:xfrm>
            <a:off x="7004517" y="921929"/>
            <a:ext cx="1572367" cy="30777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Partial matching</a:t>
            </a:r>
          </a:p>
        </p:txBody>
      </p:sp>
      <p:sp>
        <p:nvSpPr>
          <p:cNvPr id="15" name="TextBox 14">
            <a:extLst>
              <a:ext uri="{FF2B5EF4-FFF2-40B4-BE49-F238E27FC236}">
                <a16:creationId xmlns:a16="http://schemas.microsoft.com/office/drawing/2014/main" id="{68E7DB73-E6E3-2DD7-7CB4-E11199F3D7AF}"/>
              </a:ext>
            </a:extLst>
          </p:cNvPr>
          <p:cNvSpPr txBox="1"/>
          <p:nvPr/>
        </p:nvSpPr>
        <p:spPr>
          <a:xfrm>
            <a:off x="601187" y="167463"/>
            <a:ext cx="1162087"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dirty="0"/>
              <a:t>Generating Patch</a:t>
            </a:r>
          </a:p>
        </p:txBody>
      </p:sp>
      <p:sp>
        <p:nvSpPr>
          <p:cNvPr id="16" name="TextBox 15">
            <a:extLst>
              <a:ext uri="{FF2B5EF4-FFF2-40B4-BE49-F238E27FC236}">
                <a16:creationId xmlns:a16="http://schemas.microsoft.com/office/drawing/2014/main" id="{5BD43EE5-87AC-5DFF-E4B5-F475B6CFEC1D}"/>
              </a:ext>
            </a:extLst>
          </p:cNvPr>
          <p:cNvSpPr txBox="1"/>
          <p:nvPr/>
        </p:nvSpPr>
        <p:spPr>
          <a:xfrm>
            <a:off x="2125240" y="173384"/>
            <a:ext cx="1389227"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Muting user interaction</a:t>
            </a:r>
          </a:p>
        </p:txBody>
      </p:sp>
      <p:sp>
        <p:nvSpPr>
          <p:cNvPr id="18" name="TextBox 17">
            <a:extLst>
              <a:ext uri="{FF2B5EF4-FFF2-40B4-BE49-F238E27FC236}">
                <a16:creationId xmlns:a16="http://schemas.microsoft.com/office/drawing/2014/main" id="{CDEA8BFB-B8A4-12B9-55A9-F0FA74EC5E62}"/>
              </a:ext>
            </a:extLst>
          </p:cNvPr>
          <p:cNvSpPr txBox="1"/>
          <p:nvPr/>
        </p:nvSpPr>
        <p:spPr>
          <a:xfrm>
            <a:off x="3876433" y="159870"/>
            <a:ext cx="1552559"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t>Generating universal patch</a:t>
            </a:r>
          </a:p>
        </p:txBody>
      </p:sp>
      <p:sp>
        <p:nvSpPr>
          <p:cNvPr id="19" name="TextBox 18">
            <a:extLst>
              <a:ext uri="{FF2B5EF4-FFF2-40B4-BE49-F238E27FC236}">
                <a16:creationId xmlns:a16="http://schemas.microsoft.com/office/drawing/2014/main" id="{90AACBDD-AF40-804F-6A76-B07EB9108C40}"/>
              </a:ext>
            </a:extLst>
          </p:cNvPr>
          <p:cNvSpPr txBox="1"/>
          <p:nvPr/>
        </p:nvSpPr>
        <p:spPr>
          <a:xfrm>
            <a:off x="5814260" y="156558"/>
            <a:ext cx="1139739" cy="52322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dirty="0"/>
              <a:t>Over-the-air patch</a:t>
            </a:r>
          </a:p>
        </p:txBody>
      </p:sp>
      <p:sp>
        <p:nvSpPr>
          <p:cNvPr id="20" name="Arrow: Right 19">
            <a:extLst>
              <a:ext uri="{FF2B5EF4-FFF2-40B4-BE49-F238E27FC236}">
                <a16:creationId xmlns:a16="http://schemas.microsoft.com/office/drawing/2014/main" id="{5DF37095-85EF-C184-EF4E-27C41162D4B7}"/>
              </a:ext>
            </a:extLst>
          </p:cNvPr>
          <p:cNvSpPr/>
          <p:nvPr/>
        </p:nvSpPr>
        <p:spPr>
          <a:xfrm>
            <a:off x="1823122" y="276585"/>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Arrow: Right 20">
            <a:extLst>
              <a:ext uri="{FF2B5EF4-FFF2-40B4-BE49-F238E27FC236}">
                <a16:creationId xmlns:a16="http://schemas.microsoft.com/office/drawing/2014/main" id="{827B97CF-4B4F-12BA-C76D-FED88A1604B8}"/>
              </a:ext>
            </a:extLst>
          </p:cNvPr>
          <p:cNvSpPr/>
          <p:nvPr/>
        </p:nvSpPr>
        <p:spPr>
          <a:xfrm>
            <a:off x="3610629" y="276585"/>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Arrow: Right 21">
            <a:extLst>
              <a:ext uri="{FF2B5EF4-FFF2-40B4-BE49-F238E27FC236}">
                <a16:creationId xmlns:a16="http://schemas.microsoft.com/office/drawing/2014/main" id="{82FDEB16-51E5-D31F-26F4-DBD96EB993D8}"/>
              </a:ext>
            </a:extLst>
          </p:cNvPr>
          <p:cNvSpPr/>
          <p:nvPr/>
        </p:nvSpPr>
        <p:spPr>
          <a:xfrm>
            <a:off x="5519503" y="276584"/>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3" name="Isosceles Triangle 22">
            <a:extLst>
              <a:ext uri="{FF2B5EF4-FFF2-40B4-BE49-F238E27FC236}">
                <a16:creationId xmlns:a16="http://schemas.microsoft.com/office/drawing/2014/main" id="{6A7846EF-1921-54A5-E856-4D8AE17FEE44}"/>
              </a:ext>
            </a:extLst>
          </p:cNvPr>
          <p:cNvSpPr/>
          <p:nvPr/>
        </p:nvSpPr>
        <p:spPr>
          <a:xfrm>
            <a:off x="1111744" y="738774"/>
            <a:ext cx="147637" cy="11906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31796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down)">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1000"/>
                                        <p:tgtEl>
                                          <p:spTgt spid="67"/>
                                        </p:tgtEl>
                                      </p:cBhvr>
                                    </p:animEffect>
                                    <p:anim calcmode="lin" valueType="num">
                                      <p:cBhvr>
                                        <p:cTn id="32" dur="1000" fill="hold"/>
                                        <p:tgtEl>
                                          <p:spTgt spid="67"/>
                                        </p:tgtEl>
                                        <p:attrNameLst>
                                          <p:attrName>ppt_x</p:attrName>
                                        </p:attrNameLst>
                                      </p:cBhvr>
                                      <p:tavLst>
                                        <p:tav tm="0">
                                          <p:val>
                                            <p:strVal val="#ppt_x"/>
                                          </p:val>
                                        </p:tav>
                                        <p:tav tm="100000">
                                          <p:val>
                                            <p:strVal val="#ppt_x"/>
                                          </p:val>
                                        </p:tav>
                                      </p:tavLst>
                                    </p:anim>
                                    <p:anim calcmode="lin" valueType="num">
                                      <p:cBhvr>
                                        <p:cTn id="33" dur="1000" fill="hold"/>
                                        <p:tgtEl>
                                          <p:spTgt spid="6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anim calcmode="lin" valueType="num">
                                      <p:cBhvr>
                                        <p:cTn id="37" dur="1000" fill="hold"/>
                                        <p:tgtEl>
                                          <p:spTgt spid="68"/>
                                        </p:tgtEl>
                                        <p:attrNameLst>
                                          <p:attrName>ppt_x</p:attrName>
                                        </p:attrNameLst>
                                      </p:cBhvr>
                                      <p:tavLst>
                                        <p:tav tm="0">
                                          <p:val>
                                            <p:strVal val="#ppt_x"/>
                                          </p:val>
                                        </p:tav>
                                        <p:tav tm="100000">
                                          <p:val>
                                            <p:strVal val="#ppt_x"/>
                                          </p:val>
                                        </p:tav>
                                      </p:tavLst>
                                    </p:anim>
                                    <p:anim calcmode="lin" valueType="num">
                                      <p:cBhvr>
                                        <p:cTn id="3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ppt_x"/>
                                          </p:val>
                                        </p:tav>
                                        <p:tav tm="100000">
                                          <p:val>
                                            <p:strVal val="#ppt_x"/>
                                          </p:val>
                                        </p:tav>
                                      </p:tavLst>
                                    </p:anim>
                                    <p:anim calcmode="lin" valueType="num">
                                      <p:cBhvr additive="base">
                                        <p:cTn id="44" dur="500" fill="hold"/>
                                        <p:tgtEl>
                                          <p:spTgt spid="6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ppt_x"/>
                                          </p:val>
                                        </p:tav>
                                        <p:tav tm="100000">
                                          <p:val>
                                            <p:strVal val="#ppt_x"/>
                                          </p:val>
                                        </p:tav>
                                      </p:tavLst>
                                    </p:anim>
                                    <p:anim calcmode="lin" valueType="num">
                                      <p:cBhvr additive="base">
                                        <p:cTn id="48" dur="500" fill="hold"/>
                                        <p:tgtEl>
                                          <p:spTgt spid="7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grpId="0" nodeType="clickEffect">
                                  <p:stCondLst>
                                    <p:cond delay="0"/>
                                  </p:stCondLst>
                                  <p:childTnLst>
                                    <p:animEffect transition="out" filter="fade">
                                      <p:cBhvr>
                                        <p:cTn id="56" dur="500" tmFilter="0, 0; .2, .5; .8, .5; 1, 0"/>
                                        <p:tgtEl>
                                          <p:spTgt spid="23"/>
                                        </p:tgtEl>
                                      </p:cBhvr>
                                    </p:animEffect>
                                    <p:animScale>
                                      <p:cBhvr>
                                        <p:cTn id="5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p:bldP spid="68" grpId="0"/>
      <p:bldP spid="69" grpId="0" animBg="1"/>
      <p:bldP spid="70" grpId="0" animBg="1"/>
      <p:bldP spid="1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F2CE4420-2EA0-C18F-EF20-7F462FF150E1}"/>
              </a:ext>
            </a:extLst>
          </p:cNvPr>
          <p:cNvSpPr>
            <a:spLocks noGrp="1"/>
          </p:cNvSpPr>
          <p:nvPr>
            <p:ph type="sldNum" sz="quarter" idx="10"/>
          </p:nvPr>
        </p:nvSpPr>
        <p:spPr/>
        <p:txBody>
          <a:bodyPr/>
          <a:lstStyle/>
          <a:p>
            <a:fld id="{02C8563F-99E2-49A5-8791-6AADA712BC8F}" type="slidenum">
              <a:rPr lang="en-US" smtClean="0"/>
              <a:pPr/>
              <a:t>12</a:t>
            </a:fld>
            <a:r>
              <a:rPr lang="en-US" dirty="0"/>
              <a:t>/ 19</a:t>
            </a:r>
          </a:p>
        </p:txBody>
      </p:sp>
      <p:pic>
        <p:nvPicPr>
          <p:cNvPr id="11" name="Picture 10">
            <a:extLst>
              <a:ext uri="{FF2B5EF4-FFF2-40B4-BE49-F238E27FC236}">
                <a16:creationId xmlns:a16="http://schemas.microsoft.com/office/drawing/2014/main" id="{8B7FF995-3E19-B22F-058B-DDCEBBA97EEA}"/>
              </a:ext>
            </a:extLst>
          </p:cNvPr>
          <p:cNvPicPr>
            <a:picLocks noChangeAspect="1"/>
          </p:cNvPicPr>
          <p:nvPr/>
        </p:nvPicPr>
        <p:blipFill>
          <a:blip r:embed="rId3"/>
          <a:stretch>
            <a:fillRect/>
          </a:stretch>
        </p:blipFill>
        <p:spPr>
          <a:xfrm>
            <a:off x="3388374" y="1254525"/>
            <a:ext cx="4527416" cy="2634450"/>
          </a:xfrm>
          <a:prstGeom prst="rect">
            <a:avLst/>
          </a:prstGeom>
        </p:spPr>
      </p:pic>
      <p:sp>
        <p:nvSpPr>
          <p:cNvPr id="15" name="TextBox 14">
            <a:extLst>
              <a:ext uri="{FF2B5EF4-FFF2-40B4-BE49-F238E27FC236}">
                <a16:creationId xmlns:a16="http://schemas.microsoft.com/office/drawing/2014/main" id="{FE868DE5-5D10-300E-BF5C-A7754DCD3177}"/>
              </a:ext>
            </a:extLst>
          </p:cNvPr>
          <p:cNvSpPr txBox="1"/>
          <p:nvPr/>
        </p:nvSpPr>
        <p:spPr>
          <a:xfrm>
            <a:off x="341906" y="2146121"/>
            <a:ext cx="2989691" cy="1015663"/>
          </a:xfrm>
          <a:prstGeom prst="rect">
            <a:avLst/>
          </a:prstGeom>
          <a:noFill/>
        </p:spPr>
        <p:txBody>
          <a:bodyPr wrap="square" rtlCol="0">
            <a:spAutoFit/>
          </a:bodyPr>
          <a:lstStyle/>
          <a:p>
            <a:r>
              <a:rPr lang="en-US" sz="2000" dirty="0"/>
              <a:t>Mute patch </a:t>
            </a:r>
            <a:r>
              <a:rPr lang="en-US" sz="2000" dirty="0">
                <a:solidFill>
                  <a:srgbClr val="00B050"/>
                </a:solidFill>
              </a:rPr>
              <a:t>only perturb single sample</a:t>
            </a:r>
            <a:r>
              <a:rPr lang="en-US" sz="2000" dirty="0"/>
              <a:t> to affect the </a:t>
            </a:r>
            <a:r>
              <a:rPr lang="en-US" sz="2000" dirty="0">
                <a:solidFill>
                  <a:srgbClr val="00B050"/>
                </a:solidFill>
              </a:rPr>
              <a:t>entire window</a:t>
            </a:r>
          </a:p>
        </p:txBody>
      </p:sp>
      <p:sp>
        <p:nvSpPr>
          <p:cNvPr id="21" name="TextBox 20">
            <a:extLst>
              <a:ext uri="{FF2B5EF4-FFF2-40B4-BE49-F238E27FC236}">
                <a16:creationId xmlns:a16="http://schemas.microsoft.com/office/drawing/2014/main" id="{B8DA38B9-F012-C354-9139-070C874AD3F5}"/>
              </a:ext>
            </a:extLst>
          </p:cNvPr>
          <p:cNvSpPr txBox="1"/>
          <p:nvPr/>
        </p:nvSpPr>
        <p:spPr>
          <a:xfrm>
            <a:off x="601187" y="297848"/>
            <a:ext cx="116208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Generating Patch</a:t>
            </a:r>
          </a:p>
        </p:txBody>
      </p:sp>
      <p:sp>
        <p:nvSpPr>
          <p:cNvPr id="22" name="TextBox 21">
            <a:extLst>
              <a:ext uri="{FF2B5EF4-FFF2-40B4-BE49-F238E27FC236}">
                <a16:creationId xmlns:a16="http://schemas.microsoft.com/office/drawing/2014/main" id="{B327420B-8EF3-CE5B-9A28-39C8A08A0343}"/>
              </a:ext>
            </a:extLst>
          </p:cNvPr>
          <p:cNvSpPr txBox="1"/>
          <p:nvPr/>
        </p:nvSpPr>
        <p:spPr>
          <a:xfrm>
            <a:off x="2125240" y="303769"/>
            <a:ext cx="1389227" cy="52322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400" dirty="0"/>
              <a:t>Muting user interaction</a:t>
            </a:r>
          </a:p>
        </p:txBody>
      </p:sp>
      <p:sp>
        <p:nvSpPr>
          <p:cNvPr id="23" name="TextBox 22">
            <a:extLst>
              <a:ext uri="{FF2B5EF4-FFF2-40B4-BE49-F238E27FC236}">
                <a16:creationId xmlns:a16="http://schemas.microsoft.com/office/drawing/2014/main" id="{83295CF0-E270-70B4-2195-0AF394826300}"/>
              </a:ext>
            </a:extLst>
          </p:cNvPr>
          <p:cNvSpPr txBox="1"/>
          <p:nvPr/>
        </p:nvSpPr>
        <p:spPr>
          <a:xfrm>
            <a:off x="3876433" y="290255"/>
            <a:ext cx="1552559"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t>Generating universal patch</a:t>
            </a:r>
          </a:p>
        </p:txBody>
      </p:sp>
      <p:sp>
        <p:nvSpPr>
          <p:cNvPr id="24" name="TextBox 23">
            <a:extLst>
              <a:ext uri="{FF2B5EF4-FFF2-40B4-BE49-F238E27FC236}">
                <a16:creationId xmlns:a16="http://schemas.microsoft.com/office/drawing/2014/main" id="{76F47E38-1F33-95AB-7E5B-3B097703D053}"/>
              </a:ext>
            </a:extLst>
          </p:cNvPr>
          <p:cNvSpPr txBox="1"/>
          <p:nvPr/>
        </p:nvSpPr>
        <p:spPr>
          <a:xfrm>
            <a:off x="5814260" y="286943"/>
            <a:ext cx="1139739" cy="52322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dirty="0"/>
              <a:t>Over-the-air patch</a:t>
            </a:r>
          </a:p>
        </p:txBody>
      </p:sp>
      <p:sp>
        <p:nvSpPr>
          <p:cNvPr id="25" name="Arrow: Right 24">
            <a:extLst>
              <a:ext uri="{FF2B5EF4-FFF2-40B4-BE49-F238E27FC236}">
                <a16:creationId xmlns:a16="http://schemas.microsoft.com/office/drawing/2014/main" id="{B198B83B-53E3-67C7-CD08-417862D5FA08}"/>
              </a:ext>
            </a:extLst>
          </p:cNvPr>
          <p:cNvSpPr/>
          <p:nvPr/>
        </p:nvSpPr>
        <p:spPr>
          <a:xfrm>
            <a:off x="1823122"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6" name="Arrow: Right 25">
            <a:extLst>
              <a:ext uri="{FF2B5EF4-FFF2-40B4-BE49-F238E27FC236}">
                <a16:creationId xmlns:a16="http://schemas.microsoft.com/office/drawing/2014/main" id="{37517F76-37E3-742C-2ECE-44A2AE09658B}"/>
              </a:ext>
            </a:extLst>
          </p:cNvPr>
          <p:cNvSpPr/>
          <p:nvPr/>
        </p:nvSpPr>
        <p:spPr>
          <a:xfrm>
            <a:off x="3610629"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7" name="Arrow: Right 26">
            <a:extLst>
              <a:ext uri="{FF2B5EF4-FFF2-40B4-BE49-F238E27FC236}">
                <a16:creationId xmlns:a16="http://schemas.microsoft.com/office/drawing/2014/main" id="{003F494A-0AA7-738E-23F7-7965561AD2F4}"/>
              </a:ext>
            </a:extLst>
          </p:cNvPr>
          <p:cNvSpPr/>
          <p:nvPr/>
        </p:nvSpPr>
        <p:spPr>
          <a:xfrm>
            <a:off x="5519503" y="406969"/>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8" name="Isosceles Triangle 27">
            <a:extLst>
              <a:ext uri="{FF2B5EF4-FFF2-40B4-BE49-F238E27FC236}">
                <a16:creationId xmlns:a16="http://schemas.microsoft.com/office/drawing/2014/main" id="{CDBE2C7C-B1D9-5DB8-88DD-A636BB69FFAD}"/>
              </a:ext>
            </a:extLst>
          </p:cNvPr>
          <p:cNvSpPr/>
          <p:nvPr/>
        </p:nvSpPr>
        <p:spPr>
          <a:xfrm>
            <a:off x="2746034" y="898199"/>
            <a:ext cx="147637" cy="11906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20127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8"/>
                                        </p:tgtEl>
                                      </p:cBhvr>
                                    </p:animEffect>
                                    <p:animScale>
                                      <p:cBhvr>
                                        <p:cTn id="1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p:txBody>
          <a:bodyPr/>
          <a:lstStyle/>
          <a:p>
            <a:fld id="{02C8563F-99E2-49A5-8791-6AADA712BC8F}" type="slidenum">
              <a:rPr lang="en-US" smtClean="0"/>
              <a:pPr/>
              <a:t>13</a:t>
            </a:fld>
            <a:r>
              <a:rPr lang="en-US" dirty="0"/>
              <a:t>/19</a:t>
            </a:r>
          </a:p>
        </p:txBody>
      </p:sp>
      <p:pic>
        <p:nvPicPr>
          <p:cNvPr id="6" name="Picture 5">
            <a:extLst>
              <a:ext uri="{FF2B5EF4-FFF2-40B4-BE49-F238E27FC236}">
                <a16:creationId xmlns:a16="http://schemas.microsoft.com/office/drawing/2014/main" id="{3FE139A6-C9B4-B357-B056-66E8C9DC9B08}"/>
              </a:ext>
            </a:extLst>
          </p:cNvPr>
          <p:cNvPicPr>
            <a:picLocks noChangeAspect="1"/>
          </p:cNvPicPr>
          <p:nvPr/>
        </p:nvPicPr>
        <p:blipFill>
          <a:blip r:embed="rId3"/>
          <a:stretch>
            <a:fillRect/>
          </a:stretch>
        </p:blipFill>
        <p:spPr>
          <a:xfrm>
            <a:off x="4383860" y="914401"/>
            <a:ext cx="4485194" cy="3077320"/>
          </a:xfrm>
          <a:prstGeom prst="rect">
            <a:avLst/>
          </a:prstGeom>
        </p:spPr>
      </p:pic>
      <p:pic>
        <p:nvPicPr>
          <p:cNvPr id="8" name="Picture 7">
            <a:extLst>
              <a:ext uri="{FF2B5EF4-FFF2-40B4-BE49-F238E27FC236}">
                <a16:creationId xmlns:a16="http://schemas.microsoft.com/office/drawing/2014/main" id="{7C8C6EFA-3375-F6FF-38E3-0A6CDF3D8DEA}"/>
              </a:ext>
            </a:extLst>
          </p:cNvPr>
          <p:cNvPicPr>
            <a:picLocks noChangeAspect="1"/>
          </p:cNvPicPr>
          <p:nvPr/>
        </p:nvPicPr>
        <p:blipFill>
          <a:blip r:embed="rId4"/>
          <a:stretch>
            <a:fillRect/>
          </a:stretch>
        </p:blipFill>
        <p:spPr>
          <a:xfrm>
            <a:off x="569802" y="1474386"/>
            <a:ext cx="4219575" cy="866775"/>
          </a:xfrm>
          <a:prstGeom prst="rect">
            <a:avLst/>
          </a:prstGeom>
        </p:spPr>
      </p:pic>
      <p:pic>
        <p:nvPicPr>
          <p:cNvPr id="10" name="Picture 9">
            <a:extLst>
              <a:ext uri="{FF2B5EF4-FFF2-40B4-BE49-F238E27FC236}">
                <a16:creationId xmlns:a16="http://schemas.microsoft.com/office/drawing/2014/main" id="{05335C8C-5045-3B20-D50C-4E99216711F7}"/>
              </a:ext>
            </a:extLst>
          </p:cNvPr>
          <p:cNvPicPr>
            <a:picLocks noChangeAspect="1"/>
          </p:cNvPicPr>
          <p:nvPr/>
        </p:nvPicPr>
        <p:blipFill>
          <a:blip r:embed="rId5"/>
          <a:stretch>
            <a:fillRect/>
          </a:stretch>
        </p:blipFill>
        <p:spPr>
          <a:xfrm>
            <a:off x="569802" y="3253572"/>
            <a:ext cx="3619500" cy="342900"/>
          </a:xfrm>
          <a:prstGeom prst="rect">
            <a:avLst/>
          </a:prstGeom>
        </p:spPr>
      </p:pic>
      <p:sp>
        <p:nvSpPr>
          <p:cNvPr id="11" name="Arrow: Down 10">
            <a:extLst>
              <a:ext uri="{FF2B5EF4-FFF2-40B4-BE49-F238E27FC236}">
                <a16:creationId xmlns:a16="http://schemas.microsoft.com/office/drawing/2014/main" id="{6864C1A9-74BE-396F-1193-E2C2507BDFB9}"/>
              </a:ext>
            </a:extLst>
          </p:cNvPr>
          <p:cNvSpPr/>
          <p:nvPr/>
        </p:nvSpPr>
        <p:spPr>
          <a:xfrm>
            <a:off x="1983850" y="2341161"/>
            <a:ext cx="230588" cy="7280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4CD161-2614-4A76-05A2-F550A0B14AB7}"/>
              </a:ext>
            </a:extLst>
          </p:cNvPr>
          <p:cNvSpPr txBox="1"/>
          <p:nvPr/>
        </p:nvSpPr>
        <p:spPr>
          <a:xfrm>
            <a:off x="601187" y="297848"/>
            <a:ext cx="116208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Generating Patch</a:t>
            </a:r>
          </a:p>
        </p:txBody>
      </p:sp>
      <p:sp>
        <p:nvSpPr>
          <p:cNvPr id="3" name="TextBox 2">
            <a:extLst>
              <a:ext uri="{FF2B5EF4-FFF2-40B4-BE49-F238E27FC236}">
                <a16:creationId xmlns:a16="http://schemas.microsoft.com/office/drawing/2014/main" id="{AD934364-4D1A-D4C0-2C29-05FC67BD5B9C}"/>
              </a:ext>
            </a:extLst>
          </p:cNvPr>
          <p:cNvSpPr txBox="1"/>
          <p:nvPr/>
        </p:nvSpPr>
        <p:spPr>
          <a:xfrm>
            <a:off x="2125240" y="303769"/>
            <a:ext cx="1389227"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Muting user interaction</a:t>
            </a:r>
          </a:p>
        </p:txBody>
      </p:sp>
      <p:sp>
        <p:nvSpPr>
          <p:cNvPr id="5" name="TextBox 4">
            <a:extLst>
              <a:ext uri="{FF2B5EF4-FFF2-40B4-BE49-F238E27FC236}">
                <a16:creationId xmlns:a16="http://schemas.microsoft.com/office/drawing/2014/main" id="{C758D2AC-B385-30FB-871F-E6BFF3F210AF}"/>
              </a:ext>
            </a:extLst>
          </p:cNvPr>
          <p:cNvSpPr txBox="1"/>
          <p:nvPr/>
        </p:nvSpPr>
        <p:spPr>
          <a:xfrm>
            <a:off x="3876433" y="290255"/>
            <a:ext cx="1552559" cy="52322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1400" dirty="0"/>
              <a:t>Generating universal patch</a:t>
            </a:r>
          </a:p>
        </p:txBody>
      </p:sp>
      <p:sp>
        <p:nvSpPr>
          <p:cNvPr id="18" name="TextBox 17">
            <a:extLst>
              <a:ext uri="{FF2B5EF4-FFF2-40B4-BE49-F238E27FC236}">
                <a16:creationId xmlns:a16="http://schemas.microsoft.com/office/drawing/2014/main" id="{ECE76921-657F-B384-CC0E-F4756C23084E}"/>
              </a:ext>
            </a:extLst>
          </p:cNvPr>
          <p:cNvSpPr txBox="1"/>
          <p:nvPr/>
        </p:nvSpPr>
        <p:spPr>
          <a:xfrm>
            <a:off x="5814260" y="286943"/>
            <a:ext cx="1139739" cy="52322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400" dirty="0"/>
              <a:t>Over-the-air patch</a:t>
            </a:r>
          </a:p>
        </p:txBody>
      </p:sp>
      <p:sp>
        <p:nvSpPr>
          <p:cNvPr id="19" name="Arrow: Right 18">
            <a:extLst>
              <a:ext uri="{FF2B5EF4-FFF2-40B4-BE49-F238E27FC236}">
                <a16:creationId xmlns:a16="http://schemas.microsoft.com/office/drawing/2014/main" id="{CC1399E5-2E57-5DA8-8379-CE47E85C200A}"/>
              </a:ext>
            </a:extLst>
          </p:cNvPr>
          <p:cNvSpPr/>
          <p:nvPr/>
        </p:nvSpPr>
        <p:spPr>
          <a:xfrm>
            <a:off x="1823122"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0" name="Arrow: Right 19">
            <a:extLst>
              <a:ext uri="{FF2B5EF4-FFF2-40B4-BE49-F238E27FC236}">
                <a16:creationId xmlns:a16="http://schemas.microsoft.com/office/drawing/2014/main" id="{7319F13C-D445-A7C0-134C-47D67126C068}"/>
              </a:ext>
            </a:extLst>
          </p:cNvPr>
          <p:cNvSpPr/>
          <p:nvPr/>
        </p:nvSpPr>
        <p:spPr>
          <a:xfrm>
            <a:off x="3610629"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Arrow: Right 20">
            <a:extLst>
              <a:ext uri="{FF2B5EF4-FFF2-40B4-BE49-F238E27FC236}">
                <a16:creationId xmlns:a16="http://schemas.microsoft.com/office/drawing/2014/main" id="{5F78F2B1-8701-2375-1003-ADCE8B5AEBCF}"/>
              </a:ext>
            </a:extLst>
          </p:cNvPr>
          <p:cNvSpPr/>
          <p:nvPr/>
        </p:nvSpPr>
        <p:spPr>
          <a:xfrm>
            <a:off x="5519503" y="406969"/>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Isosceles Triangle 21">
            <a:extLst>
              <a:ext uri="{FF2B5EF4-FFF2-40B4-BE49-F238E27FC236}">
                <a16:creationId xmlns:a16="http://schemas.microsoft.com/office/drawing/2014/main" id="{923CA0A5-130F-24B2-16A7-6A4A0433E0E9}"/>
              </a:ext>
            </a:extLst>
          </p:cNvPr>
          <p:cNvSpPr/>
          <p:nvPr/>
        </p:nvSpPr>
        <p:spPr>
          <a:xfrm>
            <a:off x="4578893" y="906845"/>
            <a:ext cx="147637" cy="11906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38658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a:xfrm>
            <a:off x="6457950" y="4716331"/>
            <a:ext cx="2057400" cy="274637"/>
          </a:xfrm>
        </p:spPr>
        <p:txBody>
          <a:bodyPr/>
          <a:lstStyle/>
          <a:p>
            <a:fld id="{02C8563F-99E2-49A5-8791-6AADA712BC8F}" type="slidenum">
              <a:rPr lang="en-US" smtClean="0"/>
              <a:pPr/>
              <a:t>14</a:t>
            </a:fld>
            <a:r>
              <a:rPr lang="en-US" dirty="0"/>
              <a:t>/ 19</a:t>
            </a:r>
          </a:p>
        </p:txBody>
      </p:sp>
      <p:pic>
        <p:nvPicPr>
          <p:cNvPr id="5" name="Picture 4">
            <a:extLst>
              <a:ext uri="{FF2B5EF4-FFF2-40B4-BE49-F238E27FC236}">
                <a16:creationId xmlns:a16="http://schemas.microsoft.com/office/drawing/2014/main" id="{2DD12610-E580-D4C3-3887-1FEF32EEF731}"/>
              </a:ext>
            </a:extLst>
          </p:cNvPr>
          <p:cNvPicPr>
            <a:picLocks noChangeAspect="1"/>
          </p:cNvPicPr>
          <p:nvPr/>
        </p:nvPicPr>
        <p:blipFill>
          <a:blip r:embed="rId3"/>
          <a:stretch>
            <a:fillRect/>
          </a:stretch>
        </p:blipFill>
        <p:spPr>
          <a:xfrm>
            <a:off x="4888020" y="1912372"/>
            <a:ext cx="4224172" cy="1894956"/>
          </a:xfrm>
          <a:prstGeom prst="rect">
            <a:avLst/>
          </a:prstGeom>
        </p:spPr>
      </p:pic>
      <p:pic>
        <p:nvPicPr>
          <p:cNvPr id="10" name="Picture 9">
            <a:extLst>
              <a:ext uri="{FF2B5EF4-FFF2-40B4-BE49-F238E27FC236}">
                <a16:creationId xmlns:a16="http://schemas.microsoft.com/office/drawing/2014/main" id="{7126542B-3AFB-3EDD-6D0F-CB107EF3CF46}"/>
              </a:ext>
            </a:extLst>
          </p:cNvPr>
          <p:cNvPicPr>
            <a:picLocks noChangeAspect="1"/>
          </p:cNvPicPr>
          <p:nvPr/>
        </p:nvPicPr>
        <p:blipFill>
          <a:blip r:embed="rId4"/>
          <a:stretch>
            <a:fillRect/>
          </a:stretch>
        </p:blipFill>
        <p:spPr>
          <a:xfrm>
            <a:off x="396322" y="1912372"/>
            <a:ext cx="4057650" cy="876300"/>
          </a:xfrm>
          <a:prstGeom prst="rect">
            <a:avLst/>
          </a:prstGeom>
        </p:spPr>
      </p:pic>
      <p:sp>
        <p:nvSpPr>
          <p:cNvPr id="11" name="Rectangle 10">
            <a:extLst>
              <a:ext uri="{FF2B5EF4-FFF2-40B4-BE49-F238E27FC236}">
                <a16:creationId xmlns:a16="http://schemas.microsoft.com/office/drawing/2014/main" id="{94CB72D3-A3EC-A7E7-828D-3A9BAC5C9AD1}"/>
              </a:ext>
            </a:extLst>
          </p:cNvPr>
          <p:cNvSpPr/>
          <p:nvPr/>
        </p:nvSpPr>
        <p:spPr>
          <a:xfrm>
            <a:off x="3252083" y="1854888"/>
            <a:ext cx="1201889" cy="44320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E678CD7-D805-68D9-4110-06D67A2D7EDA}"/>
              </a:ext>
            </a:extLst>
          </p:cNvPr>
          <p:cNvCxnSpPr/>
          <p:nvPr/>
        </p:nvCxnSpPr>
        <p:spPr>
          <a:xfrm>
            <a:off x="1539902" y="2413757"/>
            <a:ext cx="0" cy="8216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4A3860-424C-DCF1-8F27-2AD5AD117B65}"/>
              </a:ext>
            </a:extLst>
          </p:cNvPr>
          <p:cNvSpPr txBox="1"/>
          <p:nvPr/>
        </p:nvSpPr>
        <p:spPr>
          <a:xfrm>
            <a:off x="489004" y="3312884"/>
            <a:ext cx="2472856" cy="307777"/>
          </a:xfrm>
          <a:prstGeom prst="rect">
            <a:avLst/>
          </a:prstGeom>
          <a:noFill/>
        </p:spPr>
        <p:txBody>
          <a:bodyPr wrap="square" rtlCol="0">
            <a:spAutoFit/>
          </a:bodyPr>
          <a:lstStyle/>
          <a:p>
            <a:r>
              <a:rPr lang="en-US" sz="1400" dirty="0"/>
              <a:t>Find patch frequency band</a:t>
            </a:r>
          </a:p>
        </p:txBody>
      </p:sp>
      <p:sp>
        <p:nvSpPr>
          <p:cNvPr id="15" name="Rectangle 14">
            <a:extLst>
              <a:ext uri="{FF2B5EF4-FFF2-40B4-BE49-F238E27FC236}">
                <a16:creationId xmlns:a16="http://schemas.microsoft.com/office/drawing/2014/main" id="{DF9C5966-F44B-89FD-A6E3-9AB1B3DE246D}"/>
              </a:ext>
            </a:extLst>
          </p:cNvPr>
          <p:cNvSpPr/>
          <p:nvPr/>
        </p:nvSpPr>
        <p:spPr>
          <a:xfrm>
            <a:off x="1154264" y="2182423"/>
            <a:ext cx="771277" cy="23133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252FD3-6F6C-4541-37AB-E4E81DF8137F}"/>
              </a:ext>
            </a:extLst>
          </p:cNvPr>
          <p:cNvSpPr txBox="1"/>
          <p:nvPr/>
        </p:nvSpPr>
        <p:spPr>
          <a:xfrm>
            <a:off x="2772353" y="4033085"/>
            <a:ext cx="1926868" cy="523220"/>
          </a:xfrm>
          <a:prstGeom prst="rect">
            <a:avLst/>
          </a:prstGeom>
          <a:noFill/>
        </p:spPr>
        <p:txBody>
          <a:bodyPr wrap="square" rtlCol="0">
            <a:spAutoFit/>
          </a:bodyPr>
          <a:lstStyle/>
          <a:p>
            <a:r>
              <a:rPr lang="en-US" sz="1400" dirty="0"/>
              <a:t>Penalize the auditory perceptual level</a:t>
            </a:r>
          </a:p>
        </p:txBody>
      </p:sp>
      <p:cxnSp>
        <p:nvCxnSpPr>
          <p:cNvPr id="17" name="Straight Arrow Connector 16">
            <a:extLst>
              <a:ext uri="{FF2B5EF4-FFF2-40B4-BE49-F238E27FC236}">
                <a16:creationId xmlns:a16="http://schemas.microsoft.com/office/drawing/2014/main" id="{E109E2A0-F647-742E-5241-A6EFE1F0FE08}"/>
              </a:ext>
            </a:extLst>
          </p:cNvPr>
          <p:cNvCxnSpPr>
            <a:cxnSpLocks/>
          </p:cNvCxnSpPr>
          <p:nvPr/>
        </p:nvCxnSpPr>
        <p:spPr>
          <a:xfrm>
            <a:off x="3851701" y="2328970"/>
            <a:ext cx="0" cy="16242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A4506DF-6CED-2780-3CFA-088B93EA1F75}"/>
              </a:ext>
            </a:extLst>
          </p:cNvPr>
          <p:cNvSpPr txBox="1"/>
          <p:nvPr/>
        </p:nvSpPr>
        <p:spPr>
          <a:xfrm>
            <a:off x="5417318" y="1573818"/>
            <a:ext cx="3459982"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dirty="0"/>
              <a:t>H(f): human equal loudness contour</a:t>
            </a:r>
          </a:p>
        </p:txBody>
      </p:sp>
      <p:sp>
        <p:nvSpPr>
          <p:cNvPr id="2" name="TextBox 1">
            <a:extLst>
              <a:ext uri="{FF2B5EF4-FFF2-40B4-BE49-F238E27FC236}">
                <a16:creationId xmlns:a16="http://schemas.microsoft.com/office/drawing/2014/main" id="{0F6E2230-B536-12C6-7284-DDA4B02C69E2}"/>
              </a:ext>
            </a:extLst>
          </p:cNvPr>
          <p:cNvSpPr txBox="1"/>
          <p:nvPr/>
        </p:nvSpPr>
        <p:spPr>
          <a:xfrm>
            <a:off x="601187" y="297848"/>
            <a:ext cx="1162087" cy="52322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a:t>Generating Patch</a:t>
            </a:r>
          </a:p>
        </p:txBody>
      </p:sp>
      <p:sp>
        <p:nvSpPr>
          <p:cNvPr id="6" name="TextBox 5">
            <a:extLst>
              <a:ext uri="{FF2B5EF4-FFF2-40B4-BE49-F238E27FC236}">
                <a16:creationId xmlns:a16="http://schemas.microsoft.com/office/drawing/2014/main" id="{1AC13519-7447-0715-C7FC-E9261F88A5DE}"/>
              </a:ext>
            </a:extLst>
          </p:cNvPr>
          <p:cNvSpPr txBox="1"/>
          <p:nvPr/>
        </p:nvSpPr>
        <p:spPr>
          <a:xfrm>
            <a:off x="2125240" y="303769"/>
            <a:ext cx="1389227" cy="523220"/>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dirty="0"/>
              <a:t>Muting user interaction</a:t>
            </a:r>
          </a:p>
        </p:txBody>
      </p:sp>
      <p:sp>
        <p:nvSpPr>
          <p:cNvPr id="7" name="TextBox 6">
            <a:extLst>
              <a:ext uri="{FF2B5EF4-FFF2-40B4-BE49-F238E27FC236}">
                <a16:creationId xmlns:a16="http://schemas.microsoft.com/office/drawing/2014/main" id="{4ADC6D01-4D81-64E9-65E8-A99226DD35E1}"/>
              </a:ext>
            </a:extLst>
          </p:cNvPr>
          <p:cNvSpPr txBox="1"/>
          <p:nvPr/>
        </p:nvSpPr>
        <p:spPr>
          <a:xfrm>
            <a:off x="3876433" y="290255"/>
            <a:ext cx="1552559" cy="523220"/>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400" dirty="0"/>
              <a:t>Generating universal patch</a:t>
            </a:r>
          </a:p>
        </p:txBody>
      </p:sp>
      <p:sp>
        <p:nvSpPr>
          <p:cNvPr id="8" name="TextBox 7">
            <a:extLst>
              <a:ext uri="{FF2B5EF4-FFF2-40B4-BE49-F238E27FC236}">
                <a16:creationId xmlns:a16="http://schemas.microsoft.com/office/drawing/2014/main" id="{CE484E86-CB5C-8A8A-AEC6-4729AD03CBB3}"/>
              </a:ext>
            </a:extLst>
          </p:cNvPr>
          <p:cNvSpPr txBox="1"/>
          <p:nvPr/>
        </p:nvSpPr>
        <p:spPr>
          <a:xfrm>
            <a:off x="5814260" y="286943"/>
            <a:ext cx="1139739" cy="52322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a:t>Over-the-air patch</a:t>
            </a:r>
          </a:p>
        </p:txBody>
      </p:sp>
      <p:sp>
        <p:nvSpPr>
          <p:cNvPr id="9" name="Arrow: Right 8">
            <a:extLst>
              <a:ext uri="{FF2B5EF4-FFF2-40B4-BE49-F238E27FC236}">
                <a16:creationId xmlns:a16="http://schemas.microsoft.com/office/drawing/2014/main" id="{658B3B83-8D8B-15AC-E1F0-8A0D1E1C735A}"/>
              </a:ext>
            </a:extLst>
          </p:cNvPr>
          <p:cNvSpPr/>
          <p:nvPr/>
        </p:nvSpPr>
        <p:spPr>
          <a:xfrm>
            <a:off x="1823122"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2" name="Arrow: Right 11">
            <a:extLst>
              <a:ext uri="{FF2B5EF4-FFF2-40B4-BE49-F238E27FC236}">
                <a16:creationId xmlns:a16="http://schemas.microsoft.com/office/drawing/2014/main" id="{13FB8CB3-0F0E-E896-E03F-1937C5DBE4F6}"/>
              </a:ext>
            </a:extLst>
          </p:cNvPr>
          <p:cNvSpPr/>
          <p:nvPr/>
        </p:nvSpPr>
        <p:spPr>
          <a:xfrm>
            <a:off x="3610629" y="406970"/>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8" name="Arrow: Right 17">
            <a:extLst>
              <a:ext uri="{FF2B5EF4-FFF2-40B4-BE49-F238E27FC236}">
                <a16:creationId xmlns:a16="http://schemas.microsoft.com/office/drawing/2014/main" id="{49F88CB5-31B2-5EC2-EE85-5D406DE5E2A5}"/>
              </a:ext>
            </a:extLst>
          </p:cNvPr>
          <p:cNvSpPr/>
          <p:nvPr/>
        </p:nvSpPr>
        <p:spPr>
          <a:xfrm>
            <a:off x="5519503" y="406969"/>
            <a:ext cx="216246"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 name="Isosceles Triangle 18">
            <a:extLst>
              <a:ext uri="{FF2B5EF4-FFF2-40B4-BE49-F238E27FC236}">
                <a16:creationId xmlns:a16="http://schemas.microsoft.com/office/drawing/2014/main" id="{F77F2A4B-4593-1CC4-510C-DAEE9E87E2C1}"/>
              </a:ext>
            </a:extLst>
          </p:cNvPr>
          <p:cNvSpPr/>
          <p:nvPr/>
        </p:nvSpPr>
        <p:spPr>
          <a:xfrm>
            <a:off x="6310313" y="841991"/>
            <a:ext cx="147637" cy="119063"/>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a:p>
        </p:txBody>
      </p:sp>
    </p:spTree>
    <p:extLst>
      <p:ext uri="{BB962C8B-B14F-4D97-AF65-F5344CB8AC3E}">
        <p14:creationId xmlns:p14="http://schemas.microsoft.com/office/powerpoint/2010/main" val="129409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Evaluation setup</a:t>
            </a:r>
          </a:p>
        </p:txBody>
      </p:sp>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p:txBody>
          <a:bodyPr/>
          <a:lstStyle/>
          <a:p>
            <a:fld id="{02C8563F-99E2-49A5-8791-6AADA712BC8F}" type="slidenum">
              <a:rPr lang="en-US" smtClean="0"/>
              <a:pPr/>
              <a:t>15</a:t>
            </a:fld>
            <a:r>
              <a:rPr lang="en-US" dirty="0"/>
              <a:t>/ 19</a:t>
            </a:r>
          </a:p>
        </p:txBody>
      </p:sp>
      <p:sp>
        <p:nvSpPr>
          <p:cNvPr id="3" name="TextBox 2">
            <a:extLst>
              <a:ext uri="{FF2B5EF4-FFF2-40B4-BE49-F238E27FC236}">
                <a16:creationId xmlns:a16="http://schemas.microsoft.com/office/drawing/2014/main" id="{C1DD0FCC-5392-5AD3-5CE3-FF25997F4C58}"/>
              </a:ext>
            </a:extLst>
          </p:cNvPr>
          <p:cNvSpPr txBox="1"/>
          <p:nvPr/>
        </p:nvSpPr>
        <p:spPr>
          <a:xfrm>
            <a:off x="427702" y="1068828"/>
            <a:ext cx="7473898" cy="3416320"/>
          </a:xfrm>
          <a:prstGeom prst="rect">
            <a:avLst/>
          </a:prstGeom>
          <a:noFill/>
        </p:spPr>
        <p:txBody>
          <a:bodyPr wrap="square" rtlCol="0">
            <a:spAutoFit/>
          </a:bodyPr>
          <a:lstStyle/>
          <a:p>
            <a:pPr marL="342900" indent="-342900">
              <a:buFont typeface="Arial" panose="020B0604020202020204" pitchFamily="34" charset="0"/>
              <a:buChar char="•"/>
            </a:pPr>
            <a:r>
              <a:rPr lang="en-US" dirty="0"/>
              <a:t>Target model: </a:t>
            </a:r>
            <a:r>
              <a:rPr lang="en-US" dirty="0">
                <a:solidFill>
                  <a:srgbClr val="FF0000"/>
                </a:solidFill>
              </a:rPr>
              <a:t>DeepSpeech2</a:t>
            </a:r>
          </a:p>
          <a:p>
            <a:pPr marL="342900" indent="-342900">
              <a:buFont typeface="Arial" panose="020B0604020202020204" pitchFamily="34" charset="0"/>
              <a:buChar char="•"/>
            </a:pPr>
            <a:r>
              <a:rPr lang="en-US" dirty="0">
                <a:solidFill>
                  <a:srgbClr val="00B050"/>
                </a:solidFill>
              </a:rPr>
              <a:t>Benign dataset: TIMIT</a:t>
            </a:r>
          </a:p>
          <a:p>
            <a:pPr marL="342900" indent="-342900">
              <a:buFont typeface="Arial" panose="020B0604020202020204" pitchFamily="34" charset="0"/>
              <a:buChar char="•"/>
            </a:pPr>
            <a:r>
              <a:rPr lang="en-US" dirty="0">
                <a:solidFill>
                  <a:srgbClr val="FF0000"/>
                </a:solidFill>
              </a:rPr>
              <a:t>Target dataset: ok-google.io</a:t>
            </a:r>
          </a:p>
          <a:p>
            <a:pPr lvl="1"/>
            <a:r>
              <a:rPr lang="en-US" dirty="0"/>
              <a:t>	- Commonly used commands</a:t>
            </a:r>
            <a:endParaRPr lang="en-US" b="1" dirty="0"/>
          </a:p>
          <a:p>
            <a:pPr marL="342900" indent="-342900">
              <a:buFont typeface="Arial" panose="020B0604020202020204" pitchFamily="34" charset="0"/>
              <a:buChar char="•"/>
            </a:pPr>
            <a:r>
              <a:rPr lang="en-US" dirty="0"/>
              <a:t>Implementation: </a:t>
            </a:r>
            <a:r>
              <a:rPr lang="en-US" dirty="0" err="1">
                <a:solidFill>
                  <a:srgbClr val="00B050"/>
                </a:solidFill>
              </a:rPr>
              <a:t>Tensorflow</a:t>
            </a:r>
            <a:endParaRPr lang="en-US" dirty="0">
              <a:solidFill>
                <a:srgbClr val="00B050"/>
              </a:solidFill>
            </a:endParaRPr>
          </a:p>
          <a:p>
            <a:pPr marL="342900" indent="-342900">
              <a:buFont typeface="Arial" panose="020B0604020202020204" pitchFamily="34" charset="0"/>
              <a:buChar char="•"/>
            </a:pPr>
            <a:r>
              <a:rPr lang="en-US" dirty="0"/>
              <a:t>Over-the-line: Attack with the </a:t>
            </a:r>
            <a:r>
              <a:rPr lang="en-US" dirty="0">
                <a:solidFill>
                  <a:srgbClr val="00B0F0"/>
                </a:solidFill>
              </a:rPr>
              <a:t>patched audio file</a:t>
            </a:r>
          </a:p>
          <a:p>
            <a:pPr marL="342900" indent="-342900">
              <a:buFont typeface="Arial" panose="020B0604020202020204" pitchFamily="34" charset="0"/>
              <a:buChar char="•"/>
            </a:pPr>
            <a:r>
              <a:rPr lang="en-US" dirty="0"/>
              <a:t>Over-the-air: Attack the </a:t>
            </a:r>
            <a:r>
              <a:rPr lang="en-US" dirty="0" err="1">
                <a:solidFill>
                  <a:srgbClr val="00B0F0"/>
                </a:solidFill>
              </a:rPr>
              <a:t>DeepSpeech</a:t>
            </a:r>
            <a:r>
              <a:rPr lang="en-US" dirty="0">
                <a:solidFill>
                  <a:srgbClr val="00B0F0"/>
                </a:solidFill>
              </a:rPr>
              <a:t> service that embedded on phone</a:t>
            </a:r>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C791FA7F-B172-F6E7-4A3B-5C38940B7F40}"/>
              </a:ext>
            </a:extLst>
          </p:cNvPr>
          <p:cNvPicPr>
            <a:picLocks noChangeAspect="1"/>
          </p:cNvPicPr>
          <p:nvPr/>
        </p:nvPicPr>
        <p:blipFill>
          <a:blip r:embed="rId3"/>
          <a:stretch>
            <a:fillRect/>
          </a:stretch>
        </p:blipFill>
        <p:spPr>
          <a:xfrm>
            <a:off x="6015392" y="604252"/>
            <a:ext cx="2281492" cy="2011721"/>
          </a:xfrm>
          <a:prstGeom prst="rect">
            <a:avLst/>
          </a:prstGeom>
        </p:spPr>
      </p:pic>
    </p:spTree>
    <p:extLst>
      <p:ext uri="{BB962C8B-B14F-4D97-AF65-F5344CB8AC3E}">
        <p14:creationId xmlns:p14="http://schemas.microsoft.com/office/powerpoint/2010/main" val="1935299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210180" y="48165"/>
            <a:ext cx="8229600" cy="360175"/>
          </a:xfrm>
        </p:spPr>
        <p:txBody>
          <a:bodyPr>
            <a:normAutofit fontScale="90000"/>
          </a:bodyPr>
          <a:lstStyle/>
          <a:p>
            <a:r>
              <a:rPr lang="en-US" dirty="0"/>
              <a:t>Evaluation</a:t>
            </a:r>
          </a:p>
        </p:txBody>
      </p:sp>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p:txBody>
          <a:bodyPr/>
          <a:lstStyle/>
          <a:p>
            <a:fld id="{02C8563F-99E2-49A5-8791-6AADA712BC8F}" type="slidenum">
              <a:rPr lang="en-US" smtClean="0"/>
              <a:pPr/>
              <a:t>16</a:t>
            </a:fld>
            <a:r>
              <a:rPr lang="en-US" dirty="0"/>
              <a:t>/ 20</a:t>
            </a:r>
          </a:p>
        </p:txBody>
      </p:sp>
      <p:pic>
        <p:nvPicPr>
          <p:cNvPr id="5" name="Picture 4">
            <a:extLst>
              <a:ext uri="{FF2B5EF4-FFF2-40B4-BE49-F238E27FC236}">
                <a16:creationId xmlns:a16="http://schemas.microsoft.com/office/drawing/2014/main" id="{5B786B98-69DD-749F-4271-396586CC7F4A}"/>
              </a:ext>
            </a:extLst>
          </p:cNvPr>
          <p:cNvPicPr>
            <a:picLocks noChangeAspect="1"/>
          </p:cNvPicPr>
          <p:nvPr/>
        </p:nvPicPr>
        <p:blipFill>
          <a:blip r:embed="rId3"/>
          <a:stretch>
            <a:fillRect/>
          </a:stretch>
        </p:blipFill>
        <p:spPr>
          <a:xfrm>
            <a:off x="808602" y="536550"/>
            <a:ext cx="7631178" cy="1281108"/>
          </a:xfrm>
          <a:prstGeom prst="rect">
            <a:avLst/>
          </a:prstGeom>
        </p:spPr>
      </p:pic>
      <p:pic>
        <p:nvPicPr>
          <p:cNvPr id="3" name="Picture 2">
            <a:extLst>
              <a:ext uri="{FF2B5EF4-FFF2-40B4-BE49-F238E27FC236}">
                <a16:creationId xmlns:a16="http://schemas.microsoft.com/office/drawing/2014/main" id="{2EB43A9D-6270-8AA9-16CF-4285D59F6B74}"/>
              </a:ext>
            </a:extLst>
          </p:cNvPr>
          <p:cNvPicPr>
            <a:picLocks noChangeAspect="1"/>
          </p:cNvPicPr>
          <p:nvPr/>
        </p:nvPicPr>
        <p:blipFill>
          <a:blip r:embed="rId4"/>
          <a:stretch>
            <a:fillRect/>
          </a:stretch>
        </p:blipFill>
        <p:spPr>
          <a:xfrm>
            <a:off x="706582" y="2533432"/>
            <a:ext cx="3555579" cy="1700989"/>
          </a:xfrm>
          <a:prstGeom prst="rect">
            <a:avLst/>
          </a:prstGeom>
        </p:spPr>
      </p:pic>
      <p:sp>
        <p:nvSpPr>
          <p:cNvPr id="6" name="TextBox 5">
            <a:extLst>
              <a:ext uri="{FF2B5EF4-FFF2-40B4-BE49-F238E27FC236}">
                <a16:creationId xmlns:a16="http://schemas.microsoft.com/office/drawing/2014/main" id="{7997DFB0-2559-6C6A-5E0B-68FE5B2119FF}"/>
              </a:ext>
            </a:extLst>
          </p:cNvPr>
          <p:cNvSpPr txBox="1"/>
          <p:nvPr/>
        </p:nvSpPr>
        <p:spPr>
          <a:xfrm>
            <a:off x="1775899" y="1984511"/>
            <a:ext cx="378607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00" dirty="0"/>
              <a:t>Mute patches appears periodically</a:t>
            </a:r>
          </a:p>
        </p:txBody>
      </p:sp>
      <p:cxnSp>
        <p:nvCxnSpPr>
          <p:cNvPr id="13" name="Straight Arrow Connector 12">
            <a:extLst>
              <a:ext uri="{FF2B5EF4-FFF2-40B4-BE49-F238E27FC236}">
                <a16:creationId xmlns:a16="http://schemas.microsoft.com/office/drawing/2014/main" id="{F77CD9AE-6749-2DE7-C429-68640D172481}"/>
              </a:ext>
            </a:extLst>
          </p:cNvPr>
          <p:cNvCxnSpPr>
            <a:cxnSpLocks/>
          </p:cNvCxnSpPr>
          <p:nvPr/>
        </p:nvCxnSpPr>
        <p:spPr>
          <a:xfrm flipH="1">
            <a:off x="3332648" y="1642812"/>
            <a:ext cx="211596" cy="3242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900C925-9CE0-CE57-E100-71BE3FC5754F}"/>
              </a:ext>
            </a:extLst>
          </p:cNvPr>
          <p:cNvCxnSpPr>
            <a:cxnSpLocks/>
          </p:cNvCxnSpPr>
          <p:nvPr/>
        </p:nvCxnSpPr>
        <p:spPr>
          <a:xfrm>
            <a:off x="5170264" y="1650195"/>
            <a:ext cx="248123" cy="2667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C0AECBD3-0B94-0B78-B026-448DA10A9AEC}"/>
              </a:ext>
            </a:extLst>
          </p:cNvPr>
          <p:cNvSpPr txBox="1"/>
          <p:nvPr/>
        </p:nvSpPr>
        <p:spPr>
          <a:xfrm>
            <a:off x="3661220" y="1992379"/>
            <a:ext cx="477856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00" dirty="0"/>
              <a:t>Patch only takes 0.5s with limited frequency</a:t>
            </a:r>
          </a:p>
        </p:txBody>
      </p:sp>
      <p:cxnSp>
        <p:nvCxnSpPr>
          <p:cNvPr id="18" name="Straight Arrow Connector 17">
            <a:extLst>
              <a:ext uri="{FF2B5EF4-FFF2-40B4-BE49-F238E27FC236}">
                <a16:creationId xmlns:a16="http://schemas.microsoft.com/office/drawing/2014/main" id="{69F90BB2-0EDB-C524-3B9C-492C8DB48C5C}"/>
              </a:ext>
            </a:extLst>
          </p:cNvPr>
          <p:cNvCxnSpPr>
            <a:cxnSpLocks/>
          </p:cNvCxnSpPr>
          <p:nvPr/>
        </p:nvCxnSpPr>
        <p:spPr>
          <a:xfrm flipH="1">
            <a:off x="7206724" y="1679561"/>
            <a:ext cx="211596" cy="3242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BCC18F2F-220C-A899-8321-EA6A15102465}"/>
              </a:ext>
            </a:extLst>
          </p:cNvPr>
          <p:cNvSpPr txBox="1"/>
          <p:nvPr/>
        </p:nvSpPr>
        <p:spPr>
          <a:xfrm>
            <a:off x="5418387" y="1976643"/>
            <a:ext cx="341089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800" dirty="0" err="1"/>
              <a:t>SpecPatch</a:t>
            </a:r>
            <a:r>
              <a:rPr lang="en-US" sz="1800" dirty="0"/>
              <a:t> shows low volume</a:t>
            </a:r>
          </a:p>
        </p:txBody>
      </p:sp>
      <p:sp>
        <p:nvSpPr>
          <p:cNvPr id="20" name="TextBox 19">
            <a:extLst>
              <a:ext uri="{FF2B5EF4-FFF2-40B4-BE49-F238E27FC236}">
                <a16:creationId xmlns:a16="http://schemas.microsoft.com/office/drawing/2014/main" id="{0D25AFE7-F2F8-304E-7ED3-630CB1DE5E71}"/>
              </a:ext>
            </a:extLst>
          </p:cNvPr>
          <p:cNvSpPr txBox="1"/>
          <p:nvPr/>
        </p:nvSpPr>
        <p:spPr>
          <a:xfrm>
            <a:off x="122014" y="4365224"/>
            <a:ext cx="504825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dirty="0"/>
              <a:t>Patch extends the impact length to 3~4 words</a:t>
            </a:r>
          </a:p>
        </p:txBody>
      </p:sp>
      <p:pic>
        <p:nvPicPr>
          <p:cNvPr id="23" name="Picture 22">
            <a:extLst>
              <a:ext uri="{FF2B5EF4-FFF2-40B4-BE49-F238E27FC236}">
                <a16:creationId xmlns:a16="http://schemas.microsoft.com/office/drawing/2014/main" id="{517AB0C1-90C0-1A68-EA44-B2943C33C792}"/>
              </a:ext>
            </a:extLst>
          </p:cNvPr>
          <p:cNvPicPr>
            <a:picLocks noChangeAspect="1"/>
          </p:cNvPicPr>
          <p:nvPr/>
        </p:nvPicPr>
        <p:blipFill>
          <a:blip r:embed="rId5"/>
          <a:stretch>
            <a:fillRect/>
          </a:stretch>
        </p:blipFill>
        <p:spPr>
          <a:xfrm>
            <a:off x="4663864" y="2654724"/>
            <a:ext cx="2261934" cy="1376660"/>
          </a:xfrm>
          <a:prstGeom prst="rect">
            <a:avLst/>
          </a:prstGeom>
        </p:spPr>
      </p:pic>
      <p:pic>
        <p:nvPicPr>
          <p:cNvPr id="24" name="Picture 23">
            <a:extLst>
              <a:ext uri="{FF2B5EF4-FFF2-40B4-BE49-F238E27FC236}">
                <a16:creationId xmlns:a16="http://schemas.microsoft.com/office/drawing/2014/main" id="{E790D31E-C35D-D57D-6A2A-3A0CDF83AC1D}"/>
              </a:ext>
            </a:extLst>
          </p:cNvPr>
          <p:cNvPicPr>
            <a:picLocks noChangeAspect="1"/>
          </p:cNvPicPr>
          <p:nvPr/>
        </p:nvPicPr>
        <p:blipFill>
          <a:blip r:embed="rId6"/>
          <a:stretch>
            <a:fillRect/>
          </a:stretch>
        </p:blipFill>
        <p:spPr>
          <a:xfrm>
            <a:off x="7123835" y="2533432"/>
            <a:ext cx="1709981" cy="1579697"/>
          </a:xfrm>
          <a:prstGeom prst="rect">
            <a:avLst/>
          </a:prstGeom>
        </p:spPr>
      </p:pic>
      <p:sp>
        <p:nvSpPr>
          <p:cNvPr id="25" name="Rectangle 24">
            <a:extLst>
              <a:ext uri="{FF2B5EF4-FFF2-40B4-BE49-F238E27FC236}">
                <a16:creationId xmlns:a16="http://schemas.microsoft.com/office/drawing/2014/main" id="{9CC5B64E-3A83-DF7E-5C16-9C421F9DA45E}"/>
              </a:ext>
            </a:extLst>
          </p:cNvPr>
          <p:cNvSpPr/>
          <p:nvPr/>
        </p:nvSpPr>
        <p:spPr>
          <a:xfrm>
            <a:off x="5700837" y="2864111"/>
            <a:ext cx="430750" cy="10957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58014F2-09E4-BF47-81AA-1877F23B62A6}"/>
              </a:ext>
            </a:extLst>
          </p:cNvPr>
          <p:cNvSpPr txBox="1"/>
          <p:nvPr/>
        </p:nvSpPr>
        <p:spPr>
          <a:xfrm>
            <a:off x="4300325" y="4305925"/>
            <a:ext cx="350034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dirty="0"/>
              <a:t>Over-the-line: High success rate</a:t>
            </a:r>
          </a:p>
        </p:txBody>
      </p:sp>
      <p:sp>
        <p:nvSpPr>
          <p:cNvPr id="27" name="Rectangle 26">
            <a:extLst>
              <a:ext uri="{FF2B5EF4-FFF2-40B4-BE49-F238E27FC236}">
                <a16:creationId xmlns:a16="http://schemas.microsoft.com/office/drawing/2014/main" id="{9289CCFA-7BB9-849A-A1D9-4B6BA096E209}"/>
              </a:ext>
            </a:extLst>
          </p:cNvPr>
          <p:cNvSpPr/>
          <p:nvPr/>
        </p:nvSpPr>
        <p:spPr>
          <a:xfrm>
            <a:off x="6182608" y="2864111"/>
            <a:ext cx="430750" cy="10957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63045F3-1F5F-84F3-7C17-DFA01BC2C133}"/>
              </a:ext>
            </a:extLst>
          </p:cNvPr>
          <p:cNvCxnSpPr/>
          <p:nvPr/>
        </p:nvCxnSpPr>
        <p:spPr>
          <a:xfrm flipH="1">
            <a:off x="5985164" y="4031384"/>
            <a:ext cx="65336" cy="2030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35B9F7B8-E645-99E7-0570-624B94BFEF61}"/>
              </a:ext>
            </a:extLst>
          </p:cNvPr>
          <p:cNvCxnSpPr/>
          <p:nvPr/>
        </p:nvCxnSpPr>
        <p:spPr>
          <a:xfrm flipH="1">
            <a:off x="8170404" y="4081813"/>
            <a:ext cx="65336" cy="2030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E5A6D1B-DE59-D855-DB2E-F3A423ACE57D}"/>
              </a:ext>
            </a:extLst>
          </p:cNvPr>
          <p:cNvSpPr txBox="1"/>
          <p:nvPr/>
        </p:nvSpPr>
        <p:spPr>
          <a:xfrm>
            <a:off x="6558709" y="4332859"/>
            <a:ext cx="2483929"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800" dirty="0"/>
              <a:t>Over-the-air: Succeed when patch is loud</a:t>
            </a:r>
          </a:p>
        </p:txBody>
      </p:sp>
      <p:cxnSp>
        <p:nvCxnSpPr>
          <p:cNvPr id="32" name="Straight Arrow Connector 31">
            <a:extLst>
              <a:ext uri="{FF2B5EF4-FFF2-40B4-BE49-F238E27FC236}">
                <a16:creationId xmlns:a16="http://schemas.microsoft.com/office/drawing/2014/main" id="{F3A1DBA9-D1B0-B2A0-DA84-0B619109DEEE}"/>
              </a:ext>
            </a:extLst>
          </p:cNvPr>
          <p:cNvCxnSpPr>
            <a:cxnSpLocks/>
            <a:endCxn id="3" idx="2"/>
          </p:cNvCxnSpPr>
          <p:nvPr/>
        </p:nvCxnSpPr>
        <p:spPr>
          <a:xfrm flipH="1">
            <a:off x="2484372" y="3128608"/>
            <a:ext cx="954074" cy="11058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67D1C4B2-D27F-AC21-3721-1BBDD1BA68DA}"/>
              </a:ext>
            </a:extLst>
          </p:cNvPr>
          <p:cNvCxnSpPr>
            <a:cxnSpLocks/>
          </p:cNvCxnSpPr>
          <p:nvPr/>
        </p:nvCxnSpPr>
        <p:spPr>
          <a:xfrm>
            <a:off x="1820848" y="3280340"/>
            <a:ext cx="480933" cy="9540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34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13"/>
                                        </p:tgtEl>
                                        <p:attrNameLst>
                                          <p:attrName>ppt_x</p:attrName>
                                        </p:attrNameLst>
                                      </p:cBhvr>
                                      <p:tavLst>
                                        <p:tav tm="0">
                                          <p:val>
                                            <p:strVal val="ppt_x"/>
                                          </p:val>
                                        </p:tav>
                                        <p:tav tm="100000">
                                          <p:val>
                                            <p:strVal val="ppt_x"/>
                                          </p:val>
                                        </p:tav>
                                      </p:tavLst>
                                    </p:anim>
                                    <p:anim calcmode="lin" valueType="num">
                                      <p:cBhvr additive="base">
                                        <p:cTn id="20" dur="500"/>
                                        <p:tgtEl>
                                          <p:spTgt spid="13"/>
                                        </p:tgtEl>
                                        <p:attrNameLst>
                                          <p:attrName>ppt_y</p:attrName>
                                        </p:attrNameLst>
                                      </p:cBhvr>
                                      <p:tavLst>
                                        <p:tav tm="0">
                                          <p:val>
                                            <p:strVal val="ppt_y"/>
                                          </p:val>
                                        </p:tav>
                                        <p:tav tm="100000">
                                          <p:val>
                                            <p:strVal val="1+ppt_h/2"/>
                                          </p:val>
                                        </p:tav>
                                      </p:tavLst>
                                    </p:anim>
                                    <p:set>
                                      <p:cBhvr>
                                        <p:cTn id="21" dur="1" fill="hold">
                                          <p:stCondLst>
                                            <p:cond delay="499"/>
                                          </p:stCondLst>
                                        </p:cTn>
                                        <p:tgtEl>
                                          <p:spTgt spid="13"/>
                                        </p:tgtEl>
                                        <p:attrNameLst>
                                          <p:attrName>style.visibility</p:attrName>
                                        </p:attrNameLst>
                                      </p:cBhvr>
                                      <p:to>
                                        <p:strVal val="hidden"/>
                                      </p:to>
                                    </p:set>
                                  </p:childTnLst>
                                </p:cTn>
                              </p:par>
                              <p:par>
                                <p:cTn id="22" presetID="2" presetClass="exit" presetSubtype="4" fill="hold" grpId="1" nodeType="with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18"/>
                                        </p:tgtEl>
                                      </p:cBhvr>
                                    </p:animEffect>
                                    <p:set>
                                      <p:cBhvr>
                                        <p:cTn id="60" dur="1" fill="hold">
                                          <p:stCondLst>
                                            <p:cond delay="1999"/>
                                          </p:stCondLst>
                                        </p:cTn>
                                        <p:tgtEl>
                                          <p:spTgt spid="18"/>
                                        </p:tgtEl>
                                        <p:attrNameLst>
                                          <p:attrName>style.visibility</p:attrName>
                                        </p:attrNameLst>
                                      </p:cBhvr>
                                      <p:to>
                                        <p:strVal val="hidden"/>
                                      </p:to>
                                    </p:set>
                                  </p:childTnLst>
                                </p:cTn>
                              </p:par>
                              <p:par>
                                <p:cTn id="61" presetID="6" presetClass="exit" presetSubtype="32" fill="hold" grpId="1" nodeType="withEffect">
                                  <p:stCondLst>
                                    <p:cond delay="0"/>
                                  </p:stCondLst>
                                  <p:childTnLst>
                                    <p:animEffect transition="out" filter="circle(out)">
                                      <p:cBhvr>
                                        <p:cTn id="62" dur="2000"/>
                                        <p:tgtEl>
                                          <p:spTgt spid="19"/>
                                        </p:tgtEl>
                                      </p:cBhvr>
                                    </p:animEffect>
                                    <p:set>
                                      <p:cBhvr>
                                        <p:cTn id="63" dur="1" fill="hold">
                                          <p:stCondLst>
                                            <p:cond delay="1999"/>
                                          </p:stCondLst>
                                        </p:cTn>
                                        <p:tgtEl>
                                          <p:spTgt spid="1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circle(in)">
                                      <p:cBhvr>
                                        <p:cTn id="68" dur="2000"/>
                                        <p:tgtEl>
                                          <p:spTgt spid="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barn(inVertical)">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xit" presetSubtype="4" fill="hold" nodeType="clickEffect">
                                  <p:stCondLst>
                                    <p:cond delay="0"/>
                                  </p:stCondLst>
                                  <p:childTnLst>
                                    <p:anim calcmode="lin" valueType="num">
                                      <p:cBhvr additive="base">
                                        <p:cTn id="83" dur="500"/>
                                        <p:tgtEl>
                                          <p:spTgt spid="34"/>
                                        </p:tgtEl>
                                        <p:attrNameLst>
                                          <p:attrName>ppt_x</p:attrName>
                                        </p:attrNameLst>
                                      </p:cBhvr>
                                      <p:tavLst>
                                        <p:tav tm="0">
                                          <p:val>
                                            <p:strVal val="ppt_x"/>
                                          </p:val>
                                        </p:tav>
                                        <p:tav tm="100000">
                                          <p:val>
                                            <p:strVal val="ppt_x"/>
                                          </p:val>
                                        </p:tav>
                                      </p:tavLst>
                                    </p:anim>
                                    <p:anim calcmode="lin" valueType="num">
                                      <p:cBhvr additive="base">
                                        <p:cTn id="84" dur="500"/>
                                        <p:tgtEl>
                                          <p:spTgt spid="34"/>
                                        </p:tgtEl>
                                        <p:attrNameLst>
                                          <p:attrName>ppt_y</p:attrName>
                                        </p:attrNameLst>
                                      </p:cBhvr>
                                      <p:tavLst>
                                        <p:tav tm="0">
                                          <p:val>
                                            <p:strVal val="ppt_y"/>
                                          </p:val>
                                        </p:tav>
                                        <p:tav tm="100000">
                                          <p:val>
                                            <p:strVal val="1+ppt_h/2"/>
                                          </p:val>
                                        </p:tav>
                                      </p:tavLst>
                                    </p:anim>
                                    <p:set>
                                      <p:cBhvr>
                                        <p:cTn id="85" dur="1" fill="hold">
                                          <p:stCondLst>
                                            <p:cond delay="499"/>
                                          </p:stCondLst>
                                        </p:cTn>
                                        <p:tgtEl>
                                          <p:spTgt spid="34"/>
                                        </p:tgtEl>
                                        <p:attrNameLst>
                                          <p:attrName>style.visibility</p:attrName>
                                        </p:attrNameLst>
                                      </p:cBhvr>
                                      <p:to>
                                        <p:strVal val="hidden"/>
                                      </p:to>
                                    </p:set>
                                  </p:childTnLst>
                                </p:cTn>
                              </p:par>
                              <p:par>
                                <p:cTn id="86" presetID="2" presetClass="exit" presetSubtype="4" fill="hold" nodeType="withEffect">
                                  <p:stCondLst>
                                    <p:cond delay="0"/>
                                  </p:stCondLst>
                                  <p:childTnLst>
                                    <p:anim calcmode="lin" valueType="num">
                                      <p:cBhvr additive="base">
                                        <p:cTn id="87" dur="500"/>
                                        <p:tgtEl>
                                          <p:spTgt spid="32"/>
                                        </p:tgtEl>
                                        <p:attrNameLst>
                                          <p:attrName>ppt_x</p:attrName>
                                        </p:attrNameLst>
                                      </p:cBhvr>
                                      <p:tavLst>
                                        <p:tav tm="0">
                                          <p:val>
                                            <p:strVal val="ppt_x"/>
                                          </p:val>
                                        </p:tav>
                                        <p:tav tm="100000">
                                          <p:val>
                                            <p:strVal val="ppt_x"/>
                                          </p:val>
                                        </p:tav>
                                      </p:tavLst>
                                    </p:anim>
                                    <p:anim calcmode="lin" valueType="num">
                                      <p:cBhvr additive="base">
                                        <p:cTn id="88" dur="500"/>
                                        <p:tgtEl>
                                          <p:spTgt spid="32"/>
                                        </p:tgtEl>
                                        <p:attrNameLst>
                                          <p:attrName>ppt_y</p:attrName>
                                        </p:attrNameLst>
                                      </p:cBhvr>
                                      <p:tavLst>
                                        <p:tav tm="0">
                                          <p:val>
                                            <p:strVal val="ppt_y"/>
                                          </p:val>
                                        </p:tav>
                                        <p:tav tm="100000">
                                          <p:val>
                                            <p:strVal val="1+ppt_h/2"/>
                                          </p:val>
                                        </p:tav>
                                      </p:tavLst>
                                    </p:anim>
                                    <p:set>
                                      <p:cBhvr>
                                        <p:cTn id="89" dur="1" fill="hold">
                                          <p:stCondLst>
                                            <p:cond delay="499"/>
                                          </p:stCondLst>
                                        </p:cTn>
                                        <p:tgtEl>
                                          <p:spTgt spid="32"/>
                                        </p:tgtEl>
                                        <p:attrNameLst>
                                          <p:attrName>style.visibility</p:attrName>
                                        </p:attrNameLst>
                                      </p:cBhvr>
                                      <p:to>
                                        <p:strVal val="hidden"/>
                                      </p:to>
                                    </p:set>
                                  </p:childTnLst>
                                </p:cTn>
                              </p:par>
                              <p:par>
                                <p:cTn id="90" presetID="2" presetClass="exit" presetSubtype="4" fill="hold" grpId="1" nodeType="withEffect">
                                  <p:stCondLst>
                                    <p:cond delay="0"/>
                                  </p:stCondLst>
                                  <p:childTnLst>
                                    <p:anim calcmode="lin" valueType="num">
                                      <p:cBhvr additive="base">
                                        <p:cTn id="91" dur="500"/>
                                        <p:tgtEl>
                                          <p:spTgt spid="20"/>
                                        </p:tgtEl>
                                        <p:attrNameLst>
                                          <p:attrName>ppt_x</p:attrName>
                                        </p:attrNameLst>
                                      </p:cBhvr>
                                      <p:tavLst>
                                        <p:tav tm="0">
                                          <p:val>
                                            <p:strVal val="ppt_x"/>
                                          </p:val>
                                        </p:tav>
                                        <p:tav tm="100000">
                                          <p:val>
                                            <p:strVal val="ppt_x"/>
                                          </p:val>
                                        </p:tav>
                                      </p:tavLst>
                                    </p:anim>
                                    <p:anim calcmode="lin" valueType="num">
                                      <p:cBhvr additive="base">
                                        <p:cTn id="92" dur="500"/>
                                        <p:tgtEl>
                                          <p:spTgt spid="20"/>
                                        </p:tgtEl>
                                        <p:attrNameLst>
                                          <p:attrName>ppt_y</p:attrName>
                                        </p:attrNameLst>
                                      </p:cBhvr>
                                      <p:tavLst>
                                        <p:tav tm="0">
                                          <p:val>
                                            <p:strVal val="ppt_y"/>
                                          </p:val>
                                        </p:tav>
                                        <p:tav tm="100000">
                                          <p:val>
                                            <p:strVal val="1+ppt_h/2"/>
                                          </p:val>
                                        </p:tav>
                                      </p:tavLst>
                                    </p:anim>
                                    <p:set>
                                      <p:cBhvr>
                                        <p:cTn id="93" dur="1" fill="hold">
                                          <p:stCondLst>
                                            <p:cond delay="499"/>
                                          </p:stCondLst>
                                        </p:cTn>
                                        <p:tgtEl>
                                          <p:spTgt spid="2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1000"/>
                                        <p:tgtEl>
                                          <p:spTgt spid="23"/>
                                        </p:tgtEl>
                                      </p:cBhvr>
                                    </p:animEffect>
                                    <p:anim calcmode="lin" valueType="num">
                                      <p:cBhvr>
                                        <p:cTn id="99" dur="1000" fill="hold"/>
                                        <p:tgtEl>
                                          <p:spTgt spid="23"/>
                                        </p:tgtEl>
                                        <p:attrNameLst>
                                          <p:attrName>ppt_x</p:attrName>
                                        </p:attrNameLst>
                                      </p:cBhvr>
                                      <p:tavLst>
                                        <p:tav tm="0">
                                          <p:val>
                                            <p:strVal val="#ppt_x"/>
                                          </p:val>
                                        </p:tav>
                                        <p:tav tm="100000">
                                          <p:val>
                                            <p:strVal val="#ppt_x"/>
                                          </p:val>
                                        </p:tav>
                                      </p:tavLst>
                                    </p:anim>
                                    <p:anim calcmode="lin" valueType="num">
                                      <p:cBhvr>
                                        <p:cTn id="100" dur="1000" fill="hold"/>
                                        <p:tgtEl>
                                          <p:spTgt spid="2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anim calcmode="lin" valueType="num">
                                      <p:cBhvr>
                                        <p:cTn id="104" dur="1000" fill="hold"/>
                                        <p:tgtEl>
                                          <p:spTgt spid="25"/>
                                        </p:tgtEl>
                                        <p:attrNameLst>
                                          <p:attrName>ppt_x</p:attrName>
                                        </p:attrNameLst>
                                      </p:cBhvr>
                                      <p:tavLst>
                                        <p:tav tm="0">
                                          <p:val>
                                            <p:strVal val="#ppt_x"/>
                                          </p:val>
                                        </p:tav>
                                        <p:tav tm="100000">
                                          <p:val>
                                            <p:strVal val="#ppt_x"/>
                                          </p:val>
                                        </p:tav>
                                      </p:tavLst>
                                    </p:anim>
                                    <p:anim calcmode="lin" valueType="num">
                                      <p:cBhvr>
                                        <p:cTn id="105" dur="1000" fill="hold"/>
                                        <p:tgtEl>
                                          <p:spTgt spid="25"/>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1000"/>
                                        <p:tgtEl>
                                          <p:spTgt spid="27"/>
                                        </p:tgtEl>
                                      </p:cBhvr>
                                    </p:animEffect>
                                    <p:anim calcmode="lin" valueType="num">
                                      <p:cBhvr>
                                        <p:cTn id="109" dur="1000" fill="hold"/>
                                        <p:tgtEl>
                                          <p:spTgt spid="27"/>
                                        </p:tgtEl>
                                        <p:attrNameLst>
                                          <p:attrName>ppt_x</p:attrName>
                                        </p:attrNameLst>
                                      </p:cBhvr>
                                      <p:tavLst>
                                        <p:tav tm="0">
                                          <p:val>
                                            <p:strVal val="#ppt_x"/>
                                          </p:val>
                                        </p:tav>
                                        <p:tav tm="100000">
                                          <p:val>
                                            <p:strVal val="#ppt_x"/>
                                          </p:val>
                                        </p:tav>
                                      </p:tavLst>
                                    </p:anim>
                                    <p:anim calcmode="lin" valueType="num">
                                      <p:cBhvr>
                                        <p:cTn id="11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wipe(down)">
                                      <p:cBhvr>
                                        <p:cTn id="115" dur="500"/>
                                        <p:tgtEl>
                                          <p:spTgt spid="29"/>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wipe(down)">
                                      <p:cBhvr>
                                        <p:cTn id="118" dur="5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nodeType="clickEffect">
                                  <p:stCondLst>
                                    <p:cond delay="0"/>
                                  </p:stCondLst>
                                  <p:childTnLst>
                                    <p:set>
                                      <p:cBhvr>
                                        <p:cTn id="122" dur="1" fill="hold">
                                          <p:stCondLst>
                                            <p:cond delay="0"/>
                                          </p:stCondLst>
                                        </p:cTn>
                                        <p:tgtEl>
                                          <p:spTgt spid="24"/>
                                        </p:tgtEl>
                                        <p:attrNameLst>
                                          <p:attrName>style.visibility</p:attrName>
                                        </p:attrNameLst>
                                      </p:cBhvr>
                                      <p:to>
                                        <p:strVal val="visible"/>
                                      </p:to>
                                    </p:set>
                                    <p:anim calcmode="lin" valueType="num">
                                      <p:cBhvr additive="base">
                                        <p:cTn id="123" dur="500" fill="hold"/>
                                        <p:tgtEl>
                                          <p:spTgt spid="24"/>
                                        </p:tgtEl>
                                        <p:attrNameLst>
                                          <p:attrName>ppt_x</p:attrName>
                                        </p:attrNameLst>
                                      </p:cBhvr>
                                      <p:tavLst>
                                        <p:tav tm="0">
                                          <p:val>
                                            <p:strVal val="#ppt_x"/>
                                          </p:val>
                                        </p:tav>
                                        <p:tav tm="100000">
                                          <p:val>
                                            <p:strVal val="#ppt_x"/>
                                          </p:val>
                                        </p:tav>
                                      </p:tavLst>
                                    </p:anim>
                                    <p:anim calcmode="lin" valueType="num">
                                      <p:cBhvr additive="base">
                                        <p:cTn id="124" dur="500" fill="hold"/>
                                        <p:tgtEl>
                                          <p:spTgt spid="24"/>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ppt_x"/>
                                          </p:val>
                                        </p:tav>
                                        <p:tav tm="100000">
                                          <p:val>
                                            <p:strVal val="#ppt_x"/>
                                          </p:val>
                                        </p:tav>
                                      </p:tavLst>
                                    </p:anim>
                                    <p:anim calcmode="lin" valueType="num">
                                      <p:cBhvr additive="base">
                                        <p:cTn id="128" dur="500" fill="hold"/>
                                        <p:tgtEl>
                                          <p:spTgt spid="3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31"/>
                                        </p:tgtEl>
                                        <p:attrNameLst>
                                          <p:attrName>style.visibility</p:attrName>
                                        </p:attrNameLst>
                                      </p:cBhvr>
                                      <p:to>
                                        <p:strVal val="visible"/>
                                      </p:to>
                                    </p:set>
                                    <p:anim calcmode="lin" valueType="num">
                                      <p:cBhvr additive="base">
                                        <p:cTn id="131" dur="500" fill="hold"/>
                                        <p:tgtEl>
                                          <p:spTgt spid="31"/>
                                        </p:tgtEl>
                                        <p:attrNameLst>
                                          <p:attrName>ppt_x</p:attrName>
                                        </p:attrNameLst>
                                      </p:cBhvr>
                                      <p:tavLst>
                                        <p:tav tm="0">
                                          <p:val>
                                            <p:strVal val="#ppt_x"/>
                                          </p:val>
                                        </p:tav>
                                        <p:tav tm="100000">
                                          <p:val>
                                            <p:strVal val="#ppt_x"/>
                                          </p:val>
                                        </p:tav>
                                      </p:tavLst>
                                    </p:anim>
                                    <p:anim calcmode="lin" valueType="num">
                                      <p:cBhvr additive="base">
                                        <p:cTn id="1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7" grpId="0" animBg="1"/>
      <p:bldP spid="17" grpId="1" animBg="1"/>
      <p:bldP spid="19" grpId="0" animBg="1"/>
      <p:bldP spid="19" grpId="1" animBg="1"/>
      <p:bldP spid="20" grpId="0" animBg="1"/>
      <p:bldP spid="20" grpId="1" animBg="1"/>
      <p:bldP spid="25" grpId="0" animBg="1"/>
      <p:bldP spid="26" grpId="0" animBg="1"/>
      <p:bldP spid="27"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Conclusion</a:t>
            </a:r>
          </a:p>
        </p:txBody>
      </p:sp>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p:txBody>
          <a:bodyPr/>
          <a:lstStyle/>
          <a:p>
            <a:fld id="{02C8563F-99E2-49A5-8791-6AADA712BC8F}" type="slidenum">
              <a:rPr lang="en-US" smtClean="0"/>
              <a:pPr/>
              <a:t>17</a:t>
            </a:fld>
            <a:r>
              <a:rPr lang="en-US" dirty="0"/>
              <a:t>/ 19</a:t>
            </a:r>
          </a:p>
        </p:txBody>
      </p:sp>
      <p:sp>
        <p:nvSpPr>
          <p:cNvPr id="7" name="TextBox 6">
            <a:extLst>
              <a:ext uri="{FF2B5EF4-FFF2-40B4-BE49-F238E27FC236}">
                <a16:creationId xmlns:a16="http://schemas.microsoft.com/office/drawing/2014/main" id="{C1C3E9FC-423C-A0D5-B6DE-4103C88A961C}"/>
              </a:ext>
            </a:extLst>
          </p:cNvPr>
          <p:cNvSpPr txBox="1"/>
          <p:nvPr/>
        </p:nvSpPr>
        <p:spPr>
          <a:xfrm>
            <a:off x="612119" y="929514"/>
            <a:ext cx="7186731" cy="461665"/>
          </a:xfrm>
          <a:prstGeom prst="rect">
            <a:avLst/>
          </a:prstGeom>
          <a:noFill/>
        </p:spPr>
        <p:txBody>
          <a:bodyPr wrap="square" rtlCol="0">
            <a:spAutoFit/>
          </a:bodyPr>
          <a:lstStyle/>
          <a:p>
            <a:pPr marL="342900" indent="-34290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B2ECCE62-C2DC-170C-3281-4CEAA8537E74}"/>
              </a:ext>
            </a:extLst>
          </p:cNvPr>
          <p:cNvSpPr txBox="1"/>
          <p:nvPr/>
        </p:nvSpPr>
        <p:spPr>
          <a:xfrm>
            <a:off x="725474" y="929514"/>
            <a:ext cx="6287445"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We</a:t>
            </a:r>
            <a:r>
              <a:rPr lang="zh-CN" altLang="en-US" sz="2000" dirty="0"/>
              <a:t> </a:t>
            </a:r>
            <a:r>
              <a:rPr lang="en-US" altLang="zh-CN" sz="2000" dirty="0"/>
              <a:t>propose an adversarial </a:t>
            </a:r>
            <a:r>
              <a:rPr lang="en-US" altLang="zh-CN" sz="2000" dirty="0">
                <a:solidFill>
                  <a:srgbClr val="FF0000"/>
                </a:solidFill>
              </a:rPr>
              <a:t>patch-based</a:t>
            </a:r>
            <a:r>
              <a:rPr lang="en-US" altLang="zh-CN" sz="2000" dirty="0"/>
              <a:t> spectrogram-level attack</a:t>
            </a:r>
          </a:p>
          <a:p>
            <a:endParaRPr lang="en-US" sz="2000" dirty="0"/>
          </a:p>
          <a:p>
            <a:pPr marL="342900" indent="-342900">
              <a:buFont typeface="Arial" panose="020B0604020202020204" pitchFamily="34" charset="0"/>
              <a:buChar char="•"/>
            </a:pPr>
            <a:r>
              <a:rPr lang="en-US" sz="2000" dirty="0"/>
              <a:t>We enable using a </a:t>
            </a:r>
            <a:r>
              <a:rPr lang="en-US" sz="2000" dirty="0">
                <a:solidFill>
                  <a:srgbClr val="00B0F0"/>
                </a:solidFill>
              </a:rPr>
              <a:t>single patch</a:t>
            </a:r>
            <a:r>
              <a:rPr lang="en-US" sz="2000" dirty="0"/>
              <a:t> to deliver </a:t>
            </a:r>
            <a:r>
              <a:rPr lang="en-US" sz="2000" dirty="0">
                <a:solidFill>
                  <a:srgbClr val="00B0F0"/>
                </a:solidFill>
              </a:rPr>
              <a:t>long command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We design </a:t>
            </a:r>
            <a:r>
              <a:rPr lang="en-US" sz="2000" dirty="0">
                <a:solidFill>
                  <a:srgbClr val="00B050"/>
                </a:solidFill>
              </a:rPr>
              <a:t>mute signals</a:t>
            </a:r>
            <a:r>
              <a:rPr lang="en-US" sz="2000" dirty="0"/>
              <a:t> to </a:t>
            </a:r>
            <a:r>
              <a:rPr lang="en-US" sz="2000" dirty="0">
                <a:solidFill>
                  <a:srgbClr val="00B050"/>
                </a:solidFill>
              </a:rPr>
              <a:t>alleviate human interaction</a:t>
            </a:r>
            <a:r>
              <a:rPr lang="en-US" sz="2000" dirty="0"/>
              <a:t> during attack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We perform our attack in </a:t>
            </a:r>
            <a:r>
              <a:rPr lang="en-US" sz="2000" dirty="0">
                <a:solidFill>
                  <a:schemeClr val="accent6">
                    <a:lumMod val="75000"/>
                  </a:schemeClr>
                </a:solidFill>
              </a:rPr>
              <a:t>real world scenario</a:t>
            </a:r>
          </a:p>
        </p:txBody>
      </p:sp>
    </p:spTree>
    <p:extLst>
      <p:ext uri="{BB962C8B-B14F-4D97-AF65-F5344CB8AC3E}">
        <p14:creationId xmlns:p14="http://schemas.microsoft.com/office/powerpoint/2010/main" val="966913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partans Everywhere Say Thank You - YouTube">
            <a:extLst>
              <a:ext uri="{FF2B5EF4-FFF2-40B4-BE49-F238E27FC236}">
                <a16:creationId xmlns:a16="http://schemas.microsoft.com/office/drawing/2014/main" id="{77B90F90-AB27-58CD-02C3-8EC4CA4A2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889" y="1964827"/>
            <a:ext cx="2963191" cy="16667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15A713-F7C7-1CE7-2CE3-71DEAD1E4621}"/>
              </a:ext>
            </a:extLst>
          </p:cNvPr>
          <p:cNvSpPr txBox="1"/>
          <p:nvPr/>
        </p:nvSpPr>
        <p:spPr>
          <a:xfrm>
            <a:off x="3967438" y="3869628"/>
            <a:ext cx="1730560" cy="461665"/>
          </a:xfrm>
          <a:prstGeom prst="rect">
            <a:avLst/>
          </a:prstGeom>
          <a:noFill/>
        </p:spPr>
        <p:txBody>
          <a:bodyPr wrap="square" rtlCol="0">
            <a:spAutoFit/>
          </a:bodyPr>
          <a:lstStyle/>
          <a:p>
            <a:r>
              <a:rPr lang="en-US" dirty="0">
                <a:solidFill>
                  <a:srgbClr val="FBFAFB"/>
                </a:solidFill>
              </a:rPr>
              <a:t>Questions?</a:t>
            </a:r>
          </a:p>
        </p:txBody>
      </p:sp>
      <p:sp>
        <p:nvSpPr>
          <p:cNvPr id="3" name="TextBox 2">
            <a:extLst>
              <a:ext uri="{FF2B5EF4-FFF2-40B4-BE49-F238E27FC236}">
                <a16:creationId xmlns:a16="http://schemas.microsoft.com/office/drawing/2014/main" id="{901FCCE4-93B1-D78B-9E88-DE28DC69CE6B}"/>
              </a:ext>
            </a:extLst>
          </p:cNvPr>
          <p:cNvSpPr txBox="1"/>
          <p:nvPr/>
        </p:nvSpPr>
        <p:spPr>
          <a:xfrm>
            <a:off x="545366" y="3864131"/>
            <a:ext cx="1903111" cy="461665"/>
          </a:xfrm>
          <a:prstGeom prst="rect">
            <a:avLst/>
          </a:prstGeom>
          <a:noFill/>
        </p:spPr>
        <p:txBody>
          <a:bodyPr wrap="square">
            <a:spAutoFit/>
          </a:bodyPr>
          <a:lstStyle/>
          <a:p>
            <a:r>
              <a:rPr lang="en-US" dirty="0">
                <a:solidFill>
                  <a:schemeClr val="bg1"/>
                </a:solidFill>
              </a:rPr>
              <a:t>More demos</a:t>
            </a:r>
            <a:endParaRPr lang="en-US" dirty="0"/>
          </a:p>
        </p:txBody>
      </p:sp>
      <p:pic>
        <p:nvPicPr>
          <p:cNvPr id="6" name="Picture 5" descr="Qr code&#10;&#10;Description automatically generated">
            <a:extLst>
              <a:ext uri="{FF2B5EF4-FFF2-40B4-BE49-F238E27FC236}">
                <a16:creationId xmlns:a16="http://schemas.microsoft.com/office/drawing/2014/main" id="{ABA4E4EE-B126-84EA-3EED-B6509EE5FC86}"/>
              </a:ext>
            </a:extLst>
          </p:cNvPr>
          <p:cNvPicPr>
            <a:picLocks noChangeAspect="1"/>
          </p:cNvPicPr>
          <p:nvPr/>
        </p:nvPicPr>
        <p:blipFill>
          <a:blip r:embed="rId4"/>
          <a:stretch>
            <a:fillRect/>
          </a:stretch>
        </p:blipFill>
        <p:spPr>
          <a:xfrm>
            <a:off x="1010280" y="2325005"/>
            <a:ext cx="1145834" cy="1145834"/>
          </a:xfrm>
          <a:prstGeom prst="rect">
            <a:avLst/>
          </a:prstGeom>
        </p:spPr>
      </p:pic>
      <p:sp>
        <p:nvSpPr>
          <p:cNvPr id="7" name="TextBox 6">
            <a:extLst>
              <a:ext uri="{FF2B5EF4-FFF2-40B4-BE49-F238E27FC236}">
                <a16:creationId xmlns:a16="http://schemas.microsoft.com/office/drawing/2014/main" id="{E21CF468-4659-E8C5-00E4-1360EB841E92}"/>
              </a:ext>
            </a:extLst>
          </p:cNvPr>
          <p:cNvSpPr txBox="1"/>
          <p:nvPr/>
        </p:nvSpPr>
        <p:spPr>
          <a:xfrm>
            <a:off x="7017957" y="3864130"/>
            <a:ext cx="1903111" cy="461665"/>
          </a:xfrm>
          <a:prstGeom prst="rect">
            <a:avLst/>
          </a:prstGeom>
          <a:noFill/>
        </p:spPr>
        <p:txBody>
          <a:bodyPr wrap="square">
            <a:spAutoFit/>
          </a:bodyPr>
          <a:lstStyle/>
          <a:p>
            <a:r>
              <a:rPr lang="en-US" dirty="0">
                <a:solidFill>
                  <a:schemeClr val="bg1"/>
                </a:solidFill>
              </a:rPr>
              <a:t>SEIT@MSU</a:t>
            </a:r>
            <a:endParaRPr lang="en-US" dirty="0"/>
          </a:p>
        </p:txBody>
      </p:sp>
      <p:pic>
        <p:nvPicPr>
          <p:cNvPr id="9" name="Picture 8" descr="Qr code&#10;&#10;Description automatically generated">
            <a:extLst>
              <a:ext uri="{FF2B5EF4-FFF2-40B4-BE49-F238E27FC236}">
                <a16:creationId xmlns:a16="http://schemas.microsoft.com/office/drawing/2014/main" id="{FE8F90B1-12FD-1A67-E353-D726368C8525}"/>
              </a:ext>
            </a:extLst>
          </p:cNvPr>
          <p:cNvPicPr>
            <a:picLocks noChangeAspect="1"/>
          </p:cNvPicPr>
          <p:nvPr/>
        </p:nvPicPr>
        <p:blipFill>
          <a:blip r:embed="rId5"/>
          <a:stretch>
            <a:fillRect/>
          </a:stretch>
        </p:blipFill>
        <p:spPr>
          <a:xfrm>
            <a:off x="7177441" y="2330437"/>
            <a:ext cx="1145834" cy="1145834"/>
          </a:xfrm>
          <a:prstGeom prst="rect">
            <a:avLst/>
          </a:prstGeom>
        </p:spPr>
      </p:pic>
      <p:sp>
        <p:nvSpPr>
          <p:cNvPr id="10" name="Slide Number Placeholder 3">
            <a:extLst>
              <a:ext uri="{FF2B5EF4-FFF2-40B4-BE49-F238E27FC236}">
                <a16:creationId xmlns:a16="http://schemas.microsoft.com/office/drawing/2014/main" id="{19334F9C-BEC9-463C-3BB7-0D1B339008C0}"/>
              </a:ext>
            </a:extLst>
          </p:cNvPr>
          <p:cNvSpPr>
            <a:spLocks noGrp="1"/>
          </p:cNvSpPr>
          <p:nvPr>
            <p:ph type="sldNum" sz="quarter" idx="10"/>
          </p:nvPr>
        </p:nvSpPr>
        <p:spPr>
          <a:xfrm>
            <a:off x="6457950" y="4767263"/>
            <a:ext cx="2057400" cy="274637"/>
          </a:xfrm>
        </p:spPr>
        <p:txBody>
          <a:bodyPr/>
          <a:lstStyle/>
          <a:p>
            <a:fld id="{02C8563F-99E2-49A5-8791-6AADA712BC8F}" type="slidenum">
              <a:rPr lang="en-US" smtClean="0"/>
              <a:pPr/>
              <a:t>18</a:t>
            </a:fld>
            <a:r>
              <a:rPr lang="en-US" dirty="0"/>
              <a:t>/ 19</a:t>
            </a:r>
          </a:p>
        </p:txBody>
      </p:sp>
    </p:spTree>
    <p:extLst>
      <p:ext uri="{BB962C8B-B14F-4D97-AF65-F5344CB8AC3E}">
        <p14:creationId xmlns:p14="http://schemas.microsoft.com/office/powerpoint/2010/main" val="3709627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Demos</a:t>
            </a:r>
          </a:p>
        </p:txBody>
      </p:sp>
      <p:sp>
        <p:nvSpPr>
          <p:cNvPr id="4" name="Slide Number Placeholder 3">
            <a:extLst>
              <a:ext uri="{FF2B5EF4-FFF2-40B4-BE49-F238E27FC236}">
                <a16:creationId xmlns:a16="http://schemas.microsoft.com/office/drawing/2014/main" id="{00E92B34-E8BD-F8CA-0FBA-E33B90F517F6}"/>
              </a:ext>
            </a:extLst>
          </p:cNvPr>
          <p:cNvSpPr>
            <a:spLocks noGrp="1"/>
          </p:cNvSpPr>
          <p:nvPr>
            <p:ph type="sldNum" sz="quarter" idx="10"/>
          </p:nvPr>
        </p:nvSpPr>
        <p:spPr/>
        <p:txBody>
          <a:bodyPr/>
          <a:lstStyle/>
          <a:p>
            <a:fld id="{02C8563F-99E2-49A5-8791-6AADA712BC8F}" type="slidenum">
              <a:rPr lang="en-US" smtClean="0"/>
              <a:pPr/>
              <a:t>19</a:t>
            </a:fld>
            <a:r>
              <a:rPr lang="en-US" dirty="0"/>
              <a:t>/ 19</a:t>
            </a:r>
          </a:p>
        </p:txBody>
      </p:sp>
      <p:pic>
        <p:nvPicPr>
          <p:cNvPr id="3" name="T_turn">
            <a:hlinkClick r:id="" action="ppaction://media"/>
            <a:extLst>
              <a:ext uri="{FF2B5EF4-FFF2-40B4-BE49-F238E27FC236}">
                <a16:creationId xmlns:a16="http://schemas.microsoft.com/office/drawing/2014/main" id="{D289C27A-0AA6-87B2-B9CA-9DFDA90790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11773" y="1135961"/>
            <a:ext cx="487363" cy="487363"/>
          </a:xfrm>
          <a:prstGeom prst="rect">
            <a:avLst/>
          </a:prstGeom>
        </p:spPr>
      </p:pic>
      <p:pic>
        <p:nvPicPr>
          <p:cNvPr id="6" name="S_turn">
            <a:hlinkClick r:id="" action="ppaction://media"/>
            <a:extLst>
              <a:ext uri="{FF2B5EF4-FFF2-40B4-BE49-F238E27FC236}">
                <a16:creationId xmlns:a16="http://schemas.microsoft.com/office/drawing/2014/main" id="{3D93FE92-2029-74E6-6599-0378265ECA3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601184" y="3277786"/>
            <a:ext cx="487363" cy="487363"/>
          </a:xfrm>
          <a:prstGeom prst="rect">
            <a:avLst/>
          </a:prstGeom>
        </p:spPr>
      </p:pic>
      <p:pic>
        <p:nvPicPr>
          <p:cNvPr id="7" name="T_turn (1)">
            <a:hlinkClick r:id="" action="ppaction://media"/>
            <a:extLst>
              <a:ext uri="{FF2B5EF4-FFF2-40B4-BE49-F238E27FC236}">
                <a16:creationId xmlns:a16="http://schemas.microsoft.com/office/drawing/2014/main" id="{E6890406-CD81-60E8-88C4-BBADAEE8043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40109" y="3277785"/>
            <a:ext cx="487363" cy="487363"/>
          </a:xfrm>
          <a:prstGeom prst="rect">
            <a:avLst/>
          </a:prstGeom>
        </p:spPr>
      </p:pic>
      <p:pic>
        <p:nvPicPr>
          <p:cNvPr id="9" name="F_opendoor">
            <a:hlinkClick r:id="" action="ppaction://media"/>
            <a:extLst>
              <a:ext uri="{FF2B5EF4-FFF2-40B4-BE49-F238E27FC236}">
                <a16:creationId xmlns:a16="http://schemas.microsoft.com/office/drawing/2014/main" id="{894724E9-1E77-46B2-9D0E-0F5B77269F7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5601184" y="2084387"/>
            <a:ext cx="487363" cy="487363"/>
          </a:xfrm>
          <a:prstGeom prst="rect">
            <a:avLst/>
          </a:prstGeom>
        </p:spPr>
      </p:pic>
      <p:pic>
        <p:nvPicPr>
          <p:cNvPr id="11" name="T_long">
            <a:hlinkClick r:id="" action="ppaction://media"/>
            <a:extLst>
              <a:ext uri="{FF2B5EF4-FFF2-40B4-BE49-F238E27FC236}">
                <a16:creationId xmlns:a16="http://schemas.microsoft.com/office/drawing/2014/main" id="{5F00E668-D8F4-1C99-067F-9BA7120E0BA3}"/>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2840109" y="2124715"/>
            <a:ext cx="487363" cy="487363"/>
          </a:xfrm>
          <a:prstGeom prst="rect">
            <a:avLst/>
          </a:prstGeom>
        </p:spPr>
      </p:pic>
      <p:pic>
        <p:nvPicPr>
          <p:cNvPr id="12" name="FS_opendoor">
            <a:hlinkClick r:id="" action="ppaction://media"/>
            <a:extLst>
              <a:ext uri="{FF2B5EF4-FFF2-40B4-BE49-F238E27FC236}">
                <a16:creationId xmlns:a16="http://schemas.microsoft.com/office/drawing/2014/main" id="{59AC5E3A-5410-2BFC-E166-831D83D80F95}"/>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5601184" y="1072395"/>
            <a:ext cx="487363" cy="487363"/>
          </a:xfrm>
          <a:prstGeom prst="rect">
            <a:avLst/>
          </a:prstGeom>
        </p:spPr>
      </p:pic>
      <p:sp>
        <p:nvSpPr>
          <p:cNvPr id="13" name="TextBox 12">
            <a:extLst>
              <a:ext uri="{FF2B5EF4-FFF2-40B4-BE49-F238E27FC236}">
                <a16:creationId xmlns:a16="http://schemas.microsoft.com/office/drawing/2014/main" id="{729F5731-D246-0A86-0CAB-B4D4C5C954C1}"/>
              </a:ext>
            </a:extLst>
          </p:cNvPr>
          <p:cNvSpPr txBox="1"/>
          <p:nvPr/>
        </p:nvSpPr>
        <p:spPr>
          <a:xfrm>
            <a:off x="2536465" y="604252"/>
            <a:ext cx="1590261" cy="461665"/>
          </a:xfrm>
          <a:prstGeom prst="rect">
            <a:avLst/>
          </a:prstGeom>
          <a:noFill/>
        </p:spPr>
        <p:txBody>
          <a:bodyPr wrap="square" rtlCol="0">
            <a:spAutoFit/>
          </a:bodyPr>
          <a:lstStyle/>
          <a:p>
            <a:r>
              <a:rPr lang="en-US" dirty="0"/>
              <a:t>Benign</a:t>
            </a:r>
          </a:p>
        </p:txBody>
      </p:sp>
      <p:sp>
        <p:nvSpPr>
          <p:cNvPr id="14" name="TextBox 13">
            <a:extLst>
              <a:ext uri="{FF2B5EF4-FFF2-40B4-BE49-F238E27FC236}">
                <a16:creationId xmlns:a16="http://schemas.microsoft.com/office/drawing/2014/main" id="{DF799262-87AA-097D-D14C-A404ECA369B8}"/>
              </a:ext>
            </a:extLst>
          </p:cNvPr>
          <p:cNvSpPr txBox="1"/>
          <p:nvPr/>
        </p:nvSpPr>
        <p:spPr>
          <a:xfrm>
            <a:off x="5017276" y="589437"/>
            <a:ext cx="1924213" cy="461665"/>
          </a:xfrm>
          <a:prstGeom prst="rect">
            <a:avLst/>
          </a:prstGeom>
          <a:noFill/>
        </p:spPr>
        <p:txBody>
          <a:bodyPr wrap="square" rtlCol="0">
            <a:spAutoFit/>
          </a:bodyPr>
          <a:lstStyle/>
          <a:p>
            <a:r>
              <a:rPr lang="en-US" dirty="0"/>
              <a:t>Adversarial</a:t>
            </a:r>
          </a:p>
        </p:txBody>
      </p:sp>
      <p:sp>
        <p:nvSpPr>
          <p:cNvPr id="15" name="TextBox 14">
            <a:extLst>
              <a:ext uri="{FF2B5EF4-FFF2-40B4-BE49-F238E27FC236}">
                <a16:creationId xmlns:a16="http://schemas.microsoft.com/office/drawing/2014/main" id="{E86FF122-7A03-5801-5F4A-B7FA73E1D6F7}"/>
              </a:ext>
            </a:extLst>
          </p:cNvPr>
          <p:cNvSpPr txBox="1"/>
          <p:nvPr/>
        </p:nvSpPr>
        <p:spPr>
          <a:xfrm>
            <a:off x="411130" y="1189305"/>
            <a:ext cx="2154806" cy="369332"/>
          </a:xfrm>
          <a:prstGeom prst="rect">
            <a:avLst/>
          </a:prstGeom>
          <a:noFill/>
        </p:spPr>
        <p:txBody>
          <a:bodyPr wrap="square" rtlCol="0">
            <a:spAutoFit/>
          </a:bodyPr>
          <a:lstStyle/>
          <a:p>
            <a:r>
              <a:rPr lang="en-US" sz="1800" dirty="0"/>
              <a:t>“Turn on the lights”</a:t>
            </a:r>
          </a:p>
        </p:txBody>
      </p:sp>
      <p:sp>
        <p:nvSpPr>
          <p:cNvPr id="16" name="TextBox 15">
            <a:extLst>
              <a:ext uri="{FF2B5EF4-FFF2-40B4-BE49-F238E27FC236}">
                <a16:creationId xmlns:a16="http://schemas.microsoft.com/office/drawing/2014/main" id="{26F88DCB-FF92-B4F4-5C93-5BE320E1F28D}"/>
              </a:ext>
            </a:extLst>
          </p:cNvPr>
          <p:cNvSpPr txBox="1"/>
          <p:nvPr/>
        </p:nvSpPr>
        <p:spPr>
          <a:xfrm>
            <a:off x="6222406" y="1135961"/>
            <a:ext cx="2154806" cy="369332"/>
          </a:xfrm>
          <a:prstGeom prst="rect">
            <a:avLst/>
          </a:prstGeom>
          <a:noFill/>
        </p:spPr>
        <p:txBody>
          <a:bodyPr wrap="square" rtlCol="0">
            <a:spAutoFit/>
          </a:bodyPr>
          <a:lstStyle/>
          <a:p>
            <a:r>
              <a:rPr lang="en-US" sz="1800" dirty="0"/>
              <a:t>“</a:t>
            </a:r>
            <a:r>
              <a:rPr lang="en-US" sz="1800" dirty="0">
                <a:solidFill>
                  <a:srgbClr val="FF0000"/>
                </a:solidFill>
              </a:rPr>
              <a:t>open the door ----</a:t>
            </a:r>
            <a:r>
              <a:rPr lang="en-US" sz="1800" dirty="0"/>
              <a:t>”</a:t>
            </a:r>
          </a:p>
        </p:txBody>
      </p:sp>
      <p:sp>
        <p:nvSpPr>
          <p:cNvPr id="17" name="TextBox 16">
            <a:extLst>
              <a:ext uri="{FF2B5EF4-FFF2-40B4-BE49-F238E27FC236}">
                <a16:creationId xmlns:a16="http://schemas.microsoft.com/office/drawing/2014/main" id="{487BAE5B-E529-6BD3-76A6-2DAC7C79E55B}"/>
              </a:ext>
            </a:extLst>
          </p:cNvPr>
          <p:cNvSpPr txBox="1"/>
          <p:nvPr/>
        </p:nvSpPr>
        <p:spPr>
          <a:xfrm>
            <a:off x="457525" y="2089460"/>
            <a:ext cx="2154806" cy="646331"/>
          </a:xfrm>
          <a:prstGeom prst="rect">
            <a:avLst/>
          </a:prstGeom>
          <a:noFill/>
        </p:spPr>
        <p:txBody>
          <a:bodyPr wrap="square" rtlCol="0">
            <a:spAutoFit/>
          </a:bodyPr>
          <a:lstStyle/>
          <a:p>
            <a:r>
              <a:rPr lang="en-US" sz="1800" dirty="0"/>
              <a:t>“close the window and curtains”</a:t>
            </a:r>
          </a:p>
        </p:txBody>
      </p:sp>
      <p:sp>
        <p:nvSpPr>
          <p:cNvPr id="18" name="TextBox 17">
            <a:extLst>
              <a:ext uri="{FF2B5EF4-FFF2-40B4-BE49-F238E27FC236}">
                <a16:creationId xmlns:a16="http://schemas.microsoft.com/office/drawing/2014/main" id="{E271C1E2-4835-9FDA-DD62-FFB7FF8F1FE1}"/>
              </a:ext>
            </a:extLst>
          </p:cNvPr>
          <p:cNvSpPr txBox="1"/>
          <p:nvPr/>
        </p:nvSpPr>
        <p:spPr>
          <a:xfrm>
            <a:off x="6316325" y="2080242"/>
            <a:ext cx="2628892" cy="646331"/>
          </a:xfrm>
          <a:prstGeom prst="rect">
            <a:avLst/>
          </a:prstGeom>
          <a:noFill/>
        </p:spPr>
        <p:txBody>
          <a:bodyPr wrap="square" rtlCol="0">
            <a:spAutoFit/>
          </a:bodyPr>
          <a:lstStyle/>
          <a:p>
            <a:r>
              <a:rPr lang="en-US" sz="1800" dirty="0"/>
              <a:t>“</a:t>
            </a:r>
            <a:r>
              <a:rPr lang="en-US" sz="1800" dirty="0">
                <a:solidFill>
                  <a:srgbClr val="FF0000"/>
                </a:solidFill>
              </a:rPr>
              <a:t>open the door </a:t>
            </a:r>
            <a:r>
              <a:rPr lang="en-US" sz="1800" dirty="0">
                <a:solidFill>
                  <a:srgbClr val="00B050"/>
                </a:solidFill>
              </a:rPr>
              <a:t>window and curtains”</a:t>
            </a:r>
          </a:p>
        </p:txBody>
      </p:sp>
      <p:sp>
        <p:nvSpPr>
          <p:cNvPr id="19" name="TextBox 18">
            <a:extLst>
              <a:ext uri="{FF2B5EF4-FFF2-40B4-BE49-F238E27FC236}">
                <a16:creationId xmlns:a16="http://schemas.microsoft.com/office/drawing/2014/main" id="{DB5FECCB-286D-F50F-81FA-014EFDDA4134}"/>
              </a:ext>
            </a:extLst>
          </p:cNvPr>
          <p:cNvSpPr txBox="1"/>
          <p:nvPr/>
        </p:nvSpPr>
        <p:spPr>
          <a:xfrm>
            <a:off x="457200" y="3336800"/>
            <a:ext cx="2154806" cy="369332"/>
          </a:xfrm>
          <a:prstGeom prst="rect">
            <a:avLst/>
          </a:prstGeom>
          <a:noFill/>
        </p:spPr>
        <p:txBody>
          <a:bodyPr wrap="square" rtlCol="0">
            <a:spAutoFit/>
          </a:bodyPr>
          <a:lstStyle/>
          <a:p>
            <a:r>
              <a:rPr lang="en-US" sz="1800" dirty="0"/>
              <a:t>“Turn on the lights”</a:t>
            </a:r>
          </a:p>
        </p:txBody>
      </p:sp>
      <p:sp>
        <p:nvSpPr>
          <p:cNvPr id="20" name="TextBox 19">
            <a:extLst>
              <a:ext uri="{FF2B5EF4-FFF2-40B4-BE49-F238E27FC236}">
                <a16:creationId xmlns:a16="http://schemas.microsoft.com/office/drawing/2014/main" id="{A3369685-9832-2B9E-C2D6-D9541D33EE21}"/>
              </a:ext>
            </a:extLst>
          </p:cNvPr>
          <p:cNvSpPr txBox="1"/>
          <p:nvPr/>
        </p:nvSpPr>
        <p:spPr>
          <a:xfrm>
            <a:off x="6316325" y="3402806"/>
            <a:ext cx="2154806" cy="369332"/>
          </a:xfrm>
          <a:prstGeom prst="rect">
            <a:avLst/>
          </a:prstGeom>
          <a:noFill/>
        </p:spPr>
        <p:txBody>
          <a:bodyPr wrap="square" rtlCol="0">
            <a:spAutoFit/>
          </a:bodyPr>
          <a:lstStyle/>
          <a:p>
            <a:r>
              <a:rPr lang="en-US" sz="1800" dirty="0"/>
              <a:t>“---------------------”</a:t>
            </a:r>
          </a:p>
        </p:txBody>
      </p:sp>
    </p:spTree>
    <p:extLst>
      <p:ext uri="{BB962C8B-B14F-4D97-AF65-F5344CB8AC3E}">
        <p14:creationId xmlns:p14="http://schemas.microsoft.com/office/powerpoint/2010/main" val="36622309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80"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80"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64" fill="hold"/>
                                        <p:tgtEl>
                                          <p:spTgt spid="9"/>
                                        </p:tgtEl>
                                      </p:cBhvr>
                                    </p:cmd>
                                  </p:childTnLst>
                                </p:cTn>
                              </p:par>
                            </p:childTnLst>
                          </p:cTn>
                        </p:par>
                      </p:childTnLst>
                    </p:cTn>
                  </p:par>
                </p:childTnLst>
              </p:cTn>
              <p:nextCondLst>
                <p:cond evt="onClick" delay="0">
                  <p:tgtEl>
                    <p:spTgt spid="9"/>
                  </p:tgtEl>
                </p:cond>
              </p:nextCondLst>
            </p:seq>
            <p:audio>
              <p:cMediaNode vol="8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064" fill="hold"/>
                                        <p:tgtEl>
                                          <p:spTgt spid="11"/>
                                        </p:tgtEl>
                                      </p:cBhvr>
                                    </p:cmd>
                                  </p:childTnLst>
                                </p:cTn>
                              </p:par>
                            </p:childTnLst>
                          </p:cTn>
                        </p:par>
                      </p:childTnLst>
                    </p:cTn>
                  </p:par>
                </p:childTnLst>
              </p:cTn>
              <p:nextCondLst>
                <p:cond evt="onClick" delay="0">
                  <p:tgtEl>
                    <p:spTgt spid="11"/>
                  </p:tgtEl>
                </p:cond>
              </p:nextCondLst>
            </p:seq>
            <p:audio>
              <p:cMediaNode vol="8000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80" fill="hold"/>
                                        <p:tgtEl>
                                          <p:spTgt spid="12"/>
                                        </p:tgtEl>
                                      </p:cBhvr>
                                    </p:cmd>
                                  </p:childTnLst>
                                </p:cTn>
                              </p:par>
                            </p:childTnLst>
                          </p:cTn>
                        </p:par>
                      </p:childTnLst>
                    </p:cTn>
                  </p:par>
                </p:childTnLst>
              </p:cTn>
              <p:nextCondLst>
                <p:cond evt="onClick" delay="0">
                  <p:tgtEl>
                    <p:spTgt spid="12"/>
                  </p:tgtEl>
                </p:cond>
              </p:nextCondLst>
            </p:seq>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Automated Speech Recognition (ASR) in our life</a:t>
            </a:r>
          </a:p>
        </p:txBody>
      </p:sp>
      <p:sp>
        <p:nvSpPr>
          <p:cNvPr id="4" name="TextBox 3">
            <a:extLst>
              <a:ext uri="{FF2B5EF4-FFF2-40B4-BE49-F238E27FC236}">
                <a16:creationId xmlns:a16="http://schemas.microsoft.com/office/drawing/2014/main" id="{6869E2EC-5CFB-4673-B212-15EF41D93B6B}"/>
              </a:ext>
            </a:extLst>
          </p:cNvPr>
          <p:cNvSpPr txBox="1"/>
          <p:nvPr/>
        </p:nvSpPr>
        <p:spPr>
          <a:xfrm>
            <a:off x="2356238" y="911313"/>
            <a:ext cx="154004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Google Home</a:t>
            </a:r>
          </a:p>
        </p:txBody>
      </p:sp>
      <p:sp>
        <p:nvSpPr>
          <p:cNvPr id="12" name="TextBox 11">
            <a:extLst>
              <a:ext uri="{FF2B5EF4-FFF2-40B4-BE49-F238E27FC236}">
                <a16:creationId xmlns:a16="http://schemas.microsoft.com/office/drawing/2014/main" id="{89424E22-9757-4916-BA25-6513A02EF34C}"/>
              </a:ext>
            </a:extLst>
          </p:cNvPr>
          <p:cNvSpPr txBox="1"/>
          <p:nvPr/>
        </p:nvSpPr>
        <p:spPr>
          <a:xfrm>
            <a:off x="4528000" y="898742"/>
            <a:ext cx="138715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IBM Watson</a:t>
            </a:r>
          </a:p>
        </p:txBody>
      </p:sp>
      <p:sp>
        <p:nvSpPr>
          <p:cNvPr id="15" name="TextBox 14">
            <a:extLst>
              <a:ext uri="{FF2B5EF4-FFF2-40B4-BE49-F238E27FC236}">
                <a16:creationId xmlns:a16="http://schemas.microsoft.com/office/drawing/2014/main" id="{E7D65B8C-F2BB-40E7-A250-DF691B65B04C}"/>
              </a:ext>
            </a:extLst>
          </p:cNvPr>
          <p:cNvSpPr txBox="1"/>
          <p:nvPr/>
        </p:nvSpPr>
        <p:spPr>
          <a:xfrm>
            <a:off x="6577061" y="921470"/>
            <a:ext cx="1540047"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Amazon Echo</a:t>
            </a:r>
          </a:p>
        </p:txBody>
      </p:sp>
      <p:pic>
        <p:nvPicPr>
          <p:cNvPr id="1026" name="Picture 2" descr="Best Buy: Home Smart Speaker with Google Assistant White/Slate Home">
            <a:extLst>
              <a:ext uri="{FF2B5EF4-FFF2-40B4-BE49-F238E27FC236}">
                <a16:creationId xmlns:a16="http://schemas.microsoft.com/office/drawing/2014/main" id="{A0C5EEFA-6627-4F65-5190-D06D92EA04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3262" y="1312205"/>
            <a:ext cx="808659" cy="819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Watson Speech to Text - DataEthics4All">
            <a:extLst>
              <a:ext uri="{FF2B5EF4-FFF2-40B4-BE49-F238E27FC236}">
                <a16:creationId xmlns:a16="http://schemas.microsoft.com/office/drawing/2014/main" id="{6130C39F-0117-165B-F298-33153FA5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211" y="1388308"/>
            <a:ext cx="1569764" cy="8215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mazon Echo Dot (3rd Gen) Smart Speaker with Alexa Sandstone  B07PGL2N7J/B0792R1RSN - Best Buy">
            <a:extLst>
              <a:ext uri="{FF2B5EF4-FFF2-40B4-BE49-F238E27FC236}">
                <a16:creationId xmlns:a16="http://schemas.microsoft.com/office/drawing/2014/main" id="{ACA3DB76-298F-1EB8-867B-DB22CD0AAA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896" y="1544364"/>
            <a:ext cx="927578" cy="5445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D4BCDBC-820F-FC5A-FCF9-D0AD7D1C8CEB}"/>
              </a:ext>
            </a:extLst>
          </p:cNvPr>
          <p:cNvSpPr>
            <a:spLocks noGrp="1"/>
          </p:cNvSpPr>
          <p:nvPr>
            <p:ph type="sldNum" sz="quarter" idx="10"/>
          </p:nvPr>
        </p:nvSpPr>
        <p:spPr/>
        <p:txBody>
          <a:bodyPr/>
          <a:lstStyle/>
          <a:p>
            <a:fld id="{02C8563F-99E2-49A5-8791-6AADA712BC8F}" type="slidenum">
              <a:rPr lang="en-US" smtClean="0"/>
              <a:pPr/>
              <a:t>2</a:t>
            </a:fld>
            <a:r>
              <a:rPr lang="en-US" dirty="0"/>
              <a:t>/19</a:t>
            </a:r>
          </a:p>
        </p:txBody>
      </p:sp>
      <p:pic>
        <p:nvPicPr>
          <p:cNvPr id="6" name="Picture 14" descr="Set up voice recognition on HomePod mini or HomePod - Apple Support">
            <a:extLst>
              <a:ext uri="{FF2B5EF4-FFF2-40B4-BE49-F238E27FC236}">
                <a16:creationId xmlns:a16="http://schemas.microsoft.com/office/drawing/2014/main" id="{53167703-210A-1758-982F-6CF5A6B4C2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177" y="1365712"/>
            <a:ext cx="610353" cy="8195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7FEC81-59F8-D0D7-6355-D74B5B537A7C}"/>
              </a:ext>
            </a:extLst>
          </p:cNvPr>
          <p:cNvSpPr txBox="1"/>
          <p:nvPr/>
        </p:nvSpPr>
        <p:spPr>
          <a:xfrm>
            <a:off x="535051" y="921470"/>
            <a:ext cx="610353"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Siri</a:t>
            </a:r>
          </a:p>
        </p:txBody>
      </p:sp>
      <p:sp>
        <p:nvSpPr>
          <p:cNvPr id="8" name="矩形: 圆角 10">
            <a:extLst>
              <a:ext uri="{FF2B5EF4-FFF2-40B4-BE49-F238E27FC236}">
                <a16:creationId xmlns:a16="http://schemas.microsoft.com/office/drawing/2014/main" id="{8CF3246F-0EE7-444D-ADC5-6CE426415514}"/>
              </a:ext>
            </a:extLst>
          </p:cNvPr>
          <p:cNvSpPr/>
          <p:nvPr/>
        </p:nvSpPr>
        <p:spPr>
          <a:xfrm>
            <a:off x="1381724" y="2468429"/>
            <a:ext cx="2438400" cy="762000"/>
          </a:xfrm>
          <a:prstGeom prst="roundRect">
            <a:avLst/>
          </a:prstGeom>
          <a:noFill/>
          <a:ln w="38100">
            <a:solidFill>
              <a:schemeClr val="accent6"/>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Helvetica" pitchFamily="2" charset="0"/>
              </a:rPr>
              <a:t>Read my message</a:t>
            </a:r>
          </a:p>
        </p:txBody>
      </p:sp>
      <p:sp>
        <p:nvSpPr>
          <p:cNvPr id="9" name="矩形: 圆角 11">
            <a:extLst>
              <a:ext uri="{FF2B5EF4-FFF2-40B4-BE49-F238E27FC236}">
                <a16:creationId xmlns:a16="http://schemas.microsoft.com/office/drawing/2014/main" id="{7740B041-1BD0-4F44-ABB0-83D02EA9B5BC}"/>
              </a:ext>
            </a:extLst>
          </p:cNvPr>
          <p:cNvSpPr/>
          <p:nvPr/>
        </p:nvSpPr>
        <p:spPr>
          <a:xfrm>
            <a:off x="1362387" y="3583376"/>
            <a:ext cx="2438400" cy="762000"/>
          </a:xfrm>
          <a:prstGeom prst="roundRect">
            <a:avLst/>
          </a:prstGeom>
          <a:noFill/>
          <a:ln w="38100">
            <a:solidFill>
              <a:schemeClr val="accent6"/>
            </a:solidFill>
            <a:prstDash val="sysDash"/>
          </a:ln>
          <a:effectLst/>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Helvetica" pitchFamily="2" charset="0"/>
              </a:rPr>
              <a:t>Calling Alice</a:t>
            </a:r>
          </a:p>
        </p:txBody>
      </p:sp>
      <p:sp>
        <p:nvSpPr>
          <p:cNvPr id="10" name="矩形: 圆角 12">
            <a:extLst>
              <a:ext uri="{FF2B5EF4-FFF2-40B4-BE49-F238E27FC236}">
                <a16:creationId xmlns:a16="http://schemas.microsoft.com/office/drawing/2014/main" id="{90535263-9B78-4CAB-A2FE-BA1910011C10}"/>
              </a:ext>
            </a:extLst>
          </p:cNvPr>
          <p:cNvSpPr/>
          <p:nvPr/>
        </p:nvSpPr>
        <p:spPr>
          <a:xfrm>
            <a:off x="5174633" y="2468429"/>
            <a:ext cx="2438400" cy="762000"/>
          </a:xfrm>
          <a:prstGeom prst="roundRect">
            <a:avLst/>
          </a:prstGeom>
          <a:noFill/>
          <a:ln w="38100">
            <a:solidFill>
              <a:schemeClr val="accent6"/>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Helvetica" pitchFamily="2" charset="0"/>
              </a:rPr>
              <a:t>Send a message to Bob </a:t>
            </a:r>
          </a:p>
        </p:txBody>
      </p:sp>
      <p:pic>
        <p:nvPicPr>
          <p:cNvPr id="11" name="Picture 10">
            <a:extLst>
              <a:ext uri="{FF2B5EF4-FFF2-40B4-BE49-F238E27FC236}">
                <a16:creationId xmlns:a16="http://schemas.microsoft.com/office/drawing/2014/main" id="{9A4D616A-F0AF-42F2-A5A8-E30B933B476B}"/>
              </a:ext>
            </a:extLst>
          </p:cNvPr>
          <p:cNvPicPr>
            <a:picLocks noChangeAspect="1"/>
          </p:cNvPicPr>
          <p:nvPr/>
        </p:nvPicPr>
        <p:blipFill>
          <a:blip r:embed="rId7"/>
          <a:stretch>
            <a:fillRect/>
          </a:stretch>
        </p:blipFill>
        <p:spPr>
          <a:xfrm>
            <a:off x="592965" y="3527623"/>
            <a:ext cx="894548" cy="894548"/>
          </a:xfrm>
          <a:prstGeom prst="rect">
            <a:avLst/>
          </a:prstGeom>
          <a:noFill/>
        </p:spPr>
      </p:pic>
      <p:pic>
        <p:nvPicPr>
          <p:cNvPr id="13" name="Picture 12">
            <a:extLst>
              <a:ext uri="{FF2B5EF4-FFF2-40B4-BE49-F238E27FC236}">
                <a16:creationId xmlns:a16="http://schemas.microsoft.com/office/drawing/2014/main" id="{0104E68C-4F46-4EA0-A7E3-1A50F1DC1243}"/>
              </a:ext>
            </a:extLst>
          </p:cNvPr>
          <p:cNvPicPr>
            <a:picLocks noChangeAspect="1"/>
          </p:cNvPicPr>
          <p:nvPr/>
        </p:nvPicPr>
        <p:blipFill>
          <a:blip r:embed="rId8"/>
          <a:stretch>
            <a:fillRect/>
          </a:stretch>
        </p:blipFill>
        <p:spPr>
          <a:xfrm>
            <a:off x="4405211" y="2414073"/>
            <a:ext cx="894548" cy="894548"/>
          </a:xfrm>
          <a:prstGeom prst="rect">
            <a:avLst/>
          </a:prstGeom>
          <a:noFill/>
        </p:spPr>
      </p:pic>
      <p:pic>
        <p:nvPicPr>
          <p:cNvPr id="14" name="Picture 13">
            <a:extLst>
              <a:ext uri="{FF2B5EF4-FFF2-40B4-BE49-F238E27FC236}">
                <a16:creationId xmlns:a16="http://schemas.microsoft.com/office/drawing/2014/main" id="{E630DB86-3DE7-4C96-A648-893AF6568806}"/>
              </a:ext>
            </a:extLst>
          </p:cNvPr>
          <p:cNvPicPr>
            <a:picLocks noChangeAspect="1"/>
          </p:cNvPicPr>
          <p:nvPr/>
        </p:nvPicPr>
        <p:blipFill>
          <a:blip r:embed="rId9"/>
          <a:stretch>
            <a:fillRect/>
          </a:stretch>
        </p:blipFill>
        <p:spPr>
          <a:xfrm>
            <a:off x="535051" y="2334580"/>
            <a:ext cx="1010375" cy="1010375"/>
          </a:xfrm>
          <a:prstGeom prst="rect">
            <a:avLst/>
          </a:prstGeom>
        </p:spPr>
      </p:pic>
      <p:pic>
        <p:nvPicPr>
          <p:cNvPr id="16" name="Picture 15">
            <a:extLst>
              <a:ext uri="{FF2B5EF4-FFF2-40B4-BE49-F238E27FC236}">
                <a16:creationId xmlns:a16="http://schemas.microsoft.com/office/drawing/2014/main" id="{2DE1100A-00A9-454E-93FC-3F106258A3A5}"/>
              </a:ext>
            </a:extLst>
          </p:cNvPr>
          <p:cNvPicPr>
            <a:picLocks noChangeAspect="1"/>
          </p:cNvPicPr>
          <p:nvPr/>
        </p:nvPicPr>
        <p:blipFill rotWithShape="1">
          <a:blip r:embed="rId10"/>
          <a:srcRect l="19048" t="8151" r="19048" b="34400"/>
          <a:stretch/>
        </p:blipFill>
        <p:spPr>
          <a:xfrm>
            <a:off x="4348038" y="3400618"/>
            <a:ext cx="1009633" cy="1011955"/>
          </a:xfrm>
          <a:prstGeom prst="rect">
            <a:avLst/>
          </a:prstGeom>
        </p:spPr>
      </p:pic>
      <p:sp>
        <p:nvSpPr>
          <p:cNvPr id="17" name="矩形: 圆角 10">
            <a:extLst>
              <a:ext uri="{FF2B5EF4-FFF2-40B4-BE49-F238E27FC236}">
                <a16:creationId xmlns:a16="http://schemas.microsoft.com/office/drawing/2014/main" id="{1D72645B-E1A9-43FD-83F4-0E6A10EE1BC5}"/>
              </a:ext>
            </a:extLst>
          </p:cNvPr>
          <p:cNvSpPr/>
          <p:nvPr/>
        </p:nvSpPr>
        <p:spPr>
          <a:xfrm>
            <a:off x="5174633" y="3524446"/>
            <a:ext cx="2438400" cy="762000"/>
          </a:xfrm>
          <a:prstGeom prst="roundRect">
            <a:avLst/>
          </a:prstGeom>
          <a:noFill/>
          <a:ln w="38100">
            <a:solidFill>
              <a:schemeClr val="accent6"/>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Helvetica" pitchFamily="2" charset="0"/>
              </a:rPr>
              <a:t>Open the door </a:t>
            </a:r>
          </a:p>
        </p:txBody>
      </p:sp>
    </p:spTree>
    <p:extLst>
      <p:ext uri="{BB962C8B-B14F-4D97-AF65-F5344CB8AC3E}">
        <p14:creationId xmlns:p14="http://schemas.microsoft.com/office/powerpoint/2010/main" val="10027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500" fill="hold"/>
                                        <p:tgtEl>
                                          <p:spTgt spid="1028"/>
                                        </p:tgtEl>
                                        <p:attrNameLst>
                                          <p:attrName>ppt_x</p:attrName>
                                        </p:attrNameLst>
                                      </p:cBhvr>
                                      <p:tavLst>
                                        <p:tav tm="0">
                                          <p:val>
                                            <p:strVal val="#ppt_x"/>
                                          </p:val>
                                        </p:tav>
                                        <p:tav tm="100000">
                                          <p:val>
                                            <p:strVal val="#ppt_x"/>
                                          </p:val>
                                        </p:tav>
                                      </p:tavLst>
                                    </p:anim>
                                    <p:anim calcmode="lin" valueType="num">
                                      <p:cBhvr additive="base">
                                        <p:cTn id="24" dur="500" fill="hold"/>
                                        <p:tgtEl>
                                          <p:spTgt spid="102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additive="base">
                                        <p:cTn id="27" dur="500" fill="hold"/>
                                        <p:tgtEl>
                                          <p:spTgt spid="1030"/>
                                        </p:tgtEl>
                                        <p:attrNameLst>
                                          <p:attrName>ppt_x</p:attrName>
                                        </p:attrNameLst>
                                      </p:cBhvr>
                                      <p:tavLst>
                                        <p:tav tm="0">
                                          <p:val>
                                            <p:strVal val="#ppt_x"/>
                                          </p:val>
                                        </p:tav>
                                        <p:tav tm="100000">
                                          <p:val>
                                            <p:strVal val="#ppt_x"/>
                                          </p:val>
                                        </p:tav>
                                      </p:tavLst>
                                    </p:anim>
                                    <p:anim calcmode="lin" valueType="num">
                                      <p:cBhvr additive="base">
                                        <p:cTn id="28" dur="500" fill="hold"/>
                                        <p:tgtEl>
                                          <p:spTgt spid="10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par>
                                <p:cTn id="48" presetID="14" presetClass="entr" presetSubtype="1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par>
                                <p:cTn id="51" presetID="14" presetClass="entr" presetSubtype="10"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par>
                                <p:cTn id="54" presetID="14" presetClass="entr" presetSubtype="1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randombar(horizontal)">
                                      <p:cBhvr>
                                        <p:cTn id="56" dur="500"/>
                                        <p:tgtEl>
                                          <p:spTgt spid="14"/>
                                        </p:tgtEl>
                                      </p:cBhvr>
                                    </p:animEffect>
                                  </p:childTnLst>
                                </p:cTn>
                              </p:par>
                              <p:par>
                                <p:cTn id="57" presetID="14" presetClass="entr" presetSubtype="1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7" grpId="0" animBg="1"/>
      <p:bldP spid="8" grpId="0" animBg="1"/>
      <p:bldP spid="9" grpId="0" animBg="1"/>
      <p:bldP spid="10"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Threats for ASR models</a:t>
            </a:r>
          </a:p>
        </p:txBody>
      </p:sp>
      <p:sp>
        <p:nvSpPr>
          <p:cNvPr id="5" name="TextBox 4">
            <a:extLst>
              <a:ext uri="{FF2B5EF4-FFF2-40B4-BE49-F238E27FC236}">
                <a16:creationId xmlns:a16="http://schemas.microsoft.com/office/drawing/2014/main" id="{1E49A8C7-2FC7-39D3-86C7-E90DDBFE9651}"/>
              </a:ext>
            </a:extLst>
          </p:cNvPr>
          <p:cNvSpPr txBox="1"/>
          <p:nvPr/>
        </p:nvSpPr>
        <p:spPr>
          <a:xfrm>
            <a:off x="453731" y="1458792"/>
            <a:ext cx="3228432" cy="92333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800" dirty="0"/>
              <a:t>USENIX ’20: Devil’s Whisper NDSS ’19: </a:t>
            </a:r>
            <a:r>
              <a:rPr lang="en-US" sz="1800" dirty="0" err="1"/>
              <a:t>Metamorph</a:t>
            </a:r>
            <a:endParaRPr lang="en-US" sz="1800" dirty="0"/>
          </a:p>
          <a:p>
            <a:r>
              <a:rPr lang="en-US" sz="1800" dirty="0"/>
              <a:t>CCS ’21: OCCAM</a:t>
            </a:r>
          </a:p>
        </p:txBody>
      </p:sp>
      <p:sp>
        <p:nvSpPr>
          <p:cNvPr id="27" name="Slide Number Placeholder 26">
            <a:extLst>
              <a:ext uri="{FF2B5EF4-FFF2-40B4-BE49-F238E27FC236}">
                <a16:creationId xmlns:a16="http://schemas.microsoft.com/office/drawing/2014/main" id="{E8CC6053-DB16-D5FC-08E2-CC12FB63FC49}"/>
              </a:ext>
            </a:extLst>
          </p:cNvPr>
          <p:cNvSpPr>
            <a:spLocks noGrp="1"/>
          </p:cNvSpPr>
          <p:nvPr>
            <p:ph type="sldNum" sz="quarter" idx="10"/>
          </p:nvPr>
        </p:nvSpPr>
        <p:spPr/>
        <p:txBody>
          <a:bodyPr/>
          <a:lstStyle/>
          <a:p>
            <a:fld id="{02C8563F-99E2-49A5-8791-6AADA712BC8F}" type="slidenum">
              <a:rPr lang="en-US" smtClean="0"/>
              <a:pPr/>
              <a:t>3</a:t>
            </a:fld>
            <a:r>
              <a:rPr lang="en-US" dirty="0"/>
              <a:t>/ 19</a:t>
            </a:r>
          </a:p>
        </p:txBody>
      </p:sp>
      <p:pic>
        <p:nvPicPr>
          <p:cNvPr id="19" name="Picture 6" descr="Amazon Echo Dot (3rd Gen) Smart Speaker with Alexa Sandstone  B07PGL2N7J/B0792R1RSN - Best Buy">
            <a:extLst>
              <a:ext uri="{FF2B5EF4-FFF2-40B4-BE49-F238E27FC236}">
                <a16:creationId xmlns:a16="http://schemas.microsoft.com/office/drawing/2014/main" id="{71CD785C-69F7-C342-F1C7-FF9640319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293" y="1536772"/>
            <a:ext cx="786441" cy="46166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8A7F309-96A6-8C02-E375-161E5C4BE2D6}"/>
              </a:ext>
            </a:extLst>
          </p:cNvPr>
          <p:cNvSpPr txBox="1"/>
          <p:nvPr/>
        </p:nvSpPr>
        <p:spPr>
          <a:xfrm>
            <a:off x="317850" y="3349049"/>
            <a:ext cx="2505815" cy="36933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1800" dirty="0"/>
              <a:t>CCS ’20: </a:t>
            </a:r>
            <a:r>
              <a:rPr lang="en-US" sz="1800" dirty="0" err="1"/>
              <a:t>AdvPulse</a:t>
            </a:r>
            <a:endParaRPr lang="en-US" sz="1800" dirty="0"/>
          </a:p>
        </p:txBody>
      </p:sp>
      <p:sp>
        <p:nvSpPr>
          <p:cNvPr id="29" name="TextBox 28">
            <a:extLst>
              <a:ext uri="{FF2B5EF4-FFF2-40B4-BE49-F238E27FC236}">
                <a16:creationId xmlns:a16="http://schemas.microsoft.com/office/drawing/2014/main" id="{A485FE7F-8284-3131-886E-8A208FD3DB06}"/>
              </a:ext>
            </a:extLst>
          </p:cNvPr>
          <p:cNvSpPr txBox="1"/>
          <p:nvPr/>
        </p:nvSpPr>
        <p:spPr>
          <a:xfrm>
            <a:off x="5069830" y="1606299"/>
            <a:ext cx="1625937" cy="338554"/>
          </a:xfrm>
          <a:prstGeom prst="rect">
            <a:avLst/>
          </a:prstGeom>
          <a:noFill/>
        </p:spPr>
        <p:txBody>
          <a:bodyPr wrap="square">
            <a:spAutoFit/>
          </a:bodyPr>
          <a:lstStyle/>
          <a:p>
            <a:pPr algn="ctr"/>
            <a:r>
              <a:rPr lang="en-US" sz="1600" dirty="0">
                <a:solidFill>
                  <a:srgbClr val="FF0000"/>
                </a:solidFill>
              </a:rPr>
              <a:t>“Turn off light”</a:t>
            </a:r>
          </a:p>
        </p:txBody>
      </p:sp>
      <p:pic>
        <p:nvPicPr>
          <p:cNvPr id="34" name="Graphic 33" descr="Music notes with solid fill">
            <a:extLst>
              <a:ext uri="{FF2B5EF4-FFF2-40B4-BE49-F238E27FC236}">
                <a16:creationId xmlns:a16="http://schemas.microsoft.com/office/drawing/2014/main" id="{BF6EE491-E933-9FFA-6525-5C95410BA6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12189" y="1242433"/>
            <a:ext cx="627678" cy="627678"/>
          </a:xfrm>
          <a:prstGeom prst="rect">
            <a:avLst/>
          </a:prstGeom>
        </p:spPr>
      </p:pic>
      <p:pic>
        <p:nvPicPr>
          <p:cNvPr id="36" name="Graphic 35" descr="Voice with solid fill">
            <a:extLst>
              <a:ext uri="{FF2B5EF4-FFF2-40B4-BE49-F238E27FC236}">
                <a16:creationId xmlns:a16="http://schemas.microsoft.com/office/drawing/2014/main" id="{6A8BDF69-2842-3E84-4637-F4929A19C5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1774" y="1854013"/>
            <a:ext cx="578471" cy="578471"/>
          </a:xfrm>
          <a:prstGeom prst="rect">
            <a:avLst/>
          </a:prstGeom>
        </p:spPr>
      </p:pic>
      <p:sp>
        <p:nvSpPr>
          <p:cNvPr id="37" name="TextBox 36">
            <a:extLst>
              <a:ext uri="{FF2B5EF4-FFF2-40B4-BE49-F238E27FC236}">
                <a16:creationId xmlns:a16="http://schemas.microsoft.com/office/drawing/2014/main" id="{F5CA14C6-D3E7-DC31-AFAD-660813C6168F}"/>
              </a:ext>
            </a:extLst>
          </p:cNvPr>
          <p:cNvSpPr txBox="1"/>
          <p:nvPr/>
        </p:nvSpPr>
        <p:spPr>
          <a:xfrm>
            <a:off x="0" y="1647994"/>
            <a:ext cx="914400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Attack by playing the adversarial examples</a:t>
            </a:r>
          </a:p>
        </p:txBody>
      </p:sp>
      <p:pic>
        <p:nvPicPr>
          <p:cNvPr id="3" name="Graphic 2" descr="Voice with solid fill">
            <a:extLst>
              <a:ext uri="{FF2B5EF4-FFF2-40B4-BE49-F238E27FC236}">
                <a16:creationId xmlns:a16="http://schemas.microsoft.com/office/drawing/2014/main" id="{A8CE119F-57DC-9F61-CB2B-844CE232C6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2037" y="2701356"/>
            <a:ext cx="578471" cy="578471"/>
          </a:xfrm>
          <a:prstGeom prst="rect">
            <a:avLst/>
          </a:prstGeom>
        </p:spPr>
      </p:pic>
      <p:pic>
        <p:nvPicPr>
          <p:cNvPr id="7" name="Graphic 6" descr="User with solid fill">
            <a:extLst>
              <a:ext uri="{FF2B5EF4-FFF2-40B4-BE49-F238E27FC236}">
                <a16:creationId xmlns:a16="http://schemas.microsoft.com/office/drawing/2014/main" id="{1CCAE596-119E-D429-EC0E-05F0A4773E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42434" y="2961245"/>
            <a:ext cx="578471" cy="578471"/>
          </a:xfrm>
          <a:prstGeom prst="rect">
            <a:avLst/>
          </a:prstGeom>
        </p:spPr>
      </p:pic>
      <p:pic>
        <p:nvPicPr>
          <p:cNvPr id="8" name="Graphic 7" descr="Voice with solid fill">
            <a:extLst>
              <a:ext uri="{FF2B5EF4-FFF2-40B4-BE49-F238E27FC236}">
                <a16:creationId xmlns:a16="http://schemas.microsoft.com/office/drawing/2014/main" id="{334D3537-9581-B4FB-94ED-994E9A62D8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82776" y="3033077"/>
            <a:ext cx="578471" cy="578471"/>
          </a:xfrm>
          <a:prstGeom prst="rect">
            <a:avLst/>
          </a:prstGeom>
        </p:spPr>
      </p:pic>
      <p:pic>
        <p:nvPicPr>
          <p:cNvPr id="9" name="Graphic 8" descr="Voice with solid fill">
            <a:extLst>
              <a:ext uri="{FF2B5EF4-FFF2-40B4-BE49-F238E27FC236}">
                <a16:creationId xmlns:a16="http://schemas.microsoft.com/office/drawing/2014/main" id="{D0C7324D-6443-1A0A-6647-BF0980BCE1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93679" y="3033078"/>
            <a:ext cx="578471" cy="578471"/>
          </a:xfrm>
          <a:prstGeom prst="rect">
            <a:avLst/>
          </a:prstGeom>
        </p:spPr>
      </p:pic>
      <p:pic>
        <p:nvPicPr>
          <p:cNvPr id="10" name="Graphic 9" descr="Devil face with solid fill with solid fill">
            <a:extLst>
              <a:ext uri="{FF2B5EF4-FFF2-40B4-BE49-F238E27FC236}">
                <a16:creationId xmlns:a16="http://schemas.microsoft.com/office/drawing/2014/main" id="{5F2F921D-B08B-6F4D-0944-F90F79C637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29451" y="2918758"/>
            <a:ext cx="321057" cy="321057"/>
          </a:xfrm>
          <a:prstGeom prst="rect">
            <a:avLst/>
          </a:prstGeom>
        </p:spPr>
      </p:pic>
      <p:pic>
        <p:nvPicPr>
          <p:cNvPr id="11" name="Picture 6" descr="Amazon Echo Dot (3rd Gen) Smart Speaker with Alexa Sandstone  B07PGL2N7J/B0792R1RSN - Best Buy">
            <a:extLst>
              <a:ext uri="{FF2B5EF4-FFF2-40B4-BE49-F238E27FC236}">
                <a16:creationId xmlns:a16="http://schemas.microsoft.com/office/drawing/2014/main" id="{22F8D415-4DD0-F4EE-4D85-2A5FA7418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753" y="3101386"/>
            <a:ext cx="786441" cy="461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5AD3D3B-31B1-2683-68B2-B2BE50D54BB1}"/>
              </a:ext>
            </a:extLst>
          </p:cNvPr>
          <p:cNvSpPr txBox="1"/>
          <p:nvPr/>
        </p:nvSpPr>
        <p:spPr>
          <a:xfrm>
            <a:off x="3682163" y="3619114"/>
            <a:ext cx="1158167" cy="461665"/>
          </a:xfrm>
          <a:prstGeom prst="rect">
            <a:avLst/>
          </a:prstGeom>
          <a:noFill/>
        </p:spPr>
        <p:txBody>
          <a:bodyPr wrap="square" rtlCol="0">
            <a:spAutoFit/>
          </a:bodyPr>
          <a:lstStyle/>
          <a:p>
            <a:r>
              <a:rPr lang="en-US" dirty="0"/>
              <a:t>“open”</a:t>
            </a:r>
          </a:p>
        </p:txBody>
      </p:sp>
      <p:sp>
        <p:nvSpPr>
          <p:cNvPr id="14" name="TextBox 13">
            <a:extLst>
              <a:ext uri="{FF2B5EF4-FFF2-40B4-BE49-F238E27FC236}">
                <a16:creationId xmlns:a16="http://schemas.microsoft.com/office/drawing/2014/main" id="{6EC1AC4C-2735-9970-658E-E6F56C3DFFA7}"/>
              </a:ext>
            </a:extLst>
          </p:cNvPr>
          <p:cNvSpPr txBox="1"/>
          <p:nvPr/>
        </p:nvSpPr>
        <p:spPr>
          <a:xfrm>
            <a:off x="5649353" y="3620236"/>
            <a:ext cx="1158167" cy="461665"/>
          </a:xfrm>
          <a:prstGeom prst="rect">
            <a:avLst/>
          </a:prstGeom>
          <a:noFill/>
        </p:spPr>
        <p:txBody>
          <a:bodyPr wrap="square" rtlCol="0">
            <a:spAutoFit/>
          </a:bodyPr>
          <a:lstStyle/>
          <a:p>
            <a:r>
              <a:rPr lang="en-US" dirty="0"/>
              <a:t>“</a:t>
            </a:r>
            <a:r>
              <a:rPr lang="en-US" dirty="0">
                <a:solidFill>
                  <a:srgbClr val="FF0000"/>
                </a:solidFill>
              </a:rPr>
              <a:t>close</a:t>
            </a:r>
            <a:r>
              <a:rPr lang="en-US" dirty="0"/>
              <a:t>”</a:t>
            </a:r>
          </a:p>
        </p:txBody>
      </p:sp>
      <p:pic>
        <p:nvPicPr>
          <p:cNvPr id="15" name="Graphic 14" descr="Voice with solid fill">
            <a:extLst>
              <a:ext uri="{FF2B5EF4-FFF2-40B4-BE49-F238E27FC236}">
                <a16:creationId xmlns:a16="http://schemas.microsoft.com/office/drawing/2014/main" id="{733A5CE8-80DC-E19E-46C5-9E74C4F85C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5612" y="3033078"/>
            <a:ext cx="578471" cy="578471"/>
          </a:xfrm>
          <a:prstGeom prst="rect">
            <a:avLst/>
          </a:prstGeom>
        </p:spPr>
      </p:pic>
      <p:sp>
        <p:nvSpPr>
          <p:cNvPr id="17" name="TextBox 16">
            <a:extLst>
              <a:ext uri="{FF2B5EF4-FFF2-40B4-BE49-F238E27FC236}">
                <a16:creationId xmlns:a16="http://schemas.microsoft.com/office/drawing/2014/main" id="{B0818377-93BB-7594-1272-E841569EE875}"/>
              </a:ext>
            </a:extLst>
          </p:cNvPr>
          <p:cNvSpPr txBox="1"/>
          <p:nvPr/>
        </p:nvSpPr>
        <p:spPr>
          <a:xfrm>
            <a:off x="17979" y="3311582"/>
            <a:ext cx="9144000"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dirty="0"/>
              <a:t>Attack by playing the perturbations</a:t>
            </a:r>
          </a:p>
        </p:txBody>
      </p:sp>
    </p:spTree>
    <p:extLst>
      <p:ext uri="{BB962C8B-B14F-4D97-AF65-F5344CB8AC3E}">
        <p14:creationId xmlns:p14="http://schemas.microsoft.com/office/powerpoint/2010/main" val="424657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4" presetClass="entr" presetSubtype="1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randombar(horizont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par>
                                <p:cTn id="40" presetID="16" presetClass="entr" presetSubtype="21"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par>
                                <p:cTn id="55" presetID="16" presetClass="entr" presetSubtype="2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9" grpId="0"/>
      <p:bldP spid="37" grpId="0" animBg="1"/>
      <p:bldP spid="13" grpId="0"/>
      <p:bldP spid="14"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Failure cases of existing attacks</a:t>
            </a:r>
          </a:p>
        </p:txBody>
      </p:sp>
      <p:pic>
        <p:nvPicPr>
          <p:cNvPr id="5" name="Picture 4">
            <a:extLst>
              <a:ext uri="{FF2B5EF4-FFF2-40B4-BE49-F238E27FC236}">
                <a16:creationId xmlns:a16="http://schemas.microsoft.com/office/drawing/2014/main" id="{FDAE4618-0FF8-8C18-41F6-BAC71DDA28A1}"/>
              </a:ext>
            </a:extLst>
          </p:cNvPr>
          <p:cNvPicPr>
            <a:picLocks noChangeAspect="1"/>
          </p:cNvPicPr>
          <p:nvPr/>
        </p:nvPicPr>
        <p:blipFill>
          <a:blip r:embed="rId3"/>
          <a:stretch>
            <a:fillRect/>
          </a:stretch>
        </p:blipFill>
        <p:spPr>
          <a:xfrm>
            <a:off x="4248397" y="811483"/>
            <a:ext cx="3145745" cy="1307837"/>
          </a:xfrm>
          <a:prstGeom prst="rect">
            <a:avLst/>
          </a:prstGeom>
        </p:spPr>
      </p:pic>
      <p:pic>
        <p:nvPicPr>
          <p:cNvPr id="9" name="Picture 8">
            <a:extLst>
              <a:ext uri="{FF2B5EF4-FFF2-40B4-BE49-F238E27FC236}">
                <a16:creationId xmlns:a16="http://schemas.microsoft.com/office/drawing/2014/main" id="{8D1D8208-F39D-5125-F6D9-AB72BEFA45C0}"/>
              </a:ext>
            </a:extLst>
          </p:cNvPr>
          <p:cNvPicPr>
            <a:picLocks noChangeAspect="1"/>
          </p:cNvPicPr>
          <p:nvPr/>
        </p:nvPicPr>
        <p:blipFill>
          <a:blip r:embed="rId4"/>
          <a:stretch>
            <a:fillRect/>
          </a:stretch>
        </p:blipFill>
        <p:spPr>
          <a:xfrm>
            <a:off x="4248397" y="2178617"/>
            <a:ext cx="3473621" cy="1163663"/>
          </a:xfrm>
          <a:prstGeom prst="rect">
            <a:avLst/>
          </a:prstGeom>
        </p:spPr>
      </p:pic>
      <p:pic>
        <p:nvPicPr>
          <p:cNvPr id="11" name="Picture 10">
            <a:extLst>
              <a:ext uri="{FF2B5EF4-FFF2-40B4-BE49-F238E27FC236}">
                <a16:creationId xmlns:a16="http://schemas.microsoft.com/office/drawing/2014/main" id="{6715D068-BD48-3819-244F-18A564F08859}"/>
              </a:ext>
            </a:extLst>
          </p:cNvPr>
          <p:cNvPicPr>
            <a:picLocks noChangeAspect="1"/>
          </p:cNvPicPr>
          <p:nvPr/>
        </p:nvPicPr>
        <p:blipFill>
          <a:blip r:embed="rId5"/>
          <a:stretch>
            <a:fillRect/>
          </a:stretch>
        </p:blipFill>
        <p:spPr>
          <a:xfrm>
            <a:off x="4248397" y="3401577"/>
            <a:ext cx="2914650" cy="1228725"/>
          </a:xfrm>
          <a:prstGeom prst="rect">
            <a:avLst/>
          </a:prstGeom>
        </p:spPr>
      </p:pic>
      <p:sp>
        <p:nvSpPr>
          <p:cNvPr id="13" name="TextBox 12">
            <a:extLst>
              <a:ext uri="{FF2B5EF4-FFF2-40B4-BE49-F238E27FC236}">
                <a16:creationId xmlns:a16="http://schemas.microsoft.com/office/drawing/2014/main" id="{23B31D5C-CB91-18BD-806A-F2AB96B0FDB1}"/>
              </a:ext>
            </a:extLst>
          </p:cNvPr>
          <p:cNvSpPr txBox="1"/>
          <p:nvPr/>
        </p:nvSpPr>
        <p:spPr>
          <a:xfrm>
            <a:off x="1103325" y="1103326"/>
            <a:ext cx="2312449"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User Interference</a:t>
            </a:r>
          </a:p>
        </p:txBody>
      </p:sp>
      <p:sp>
        <p:nvSpPr>
          <p:cNvPr id="14" name="TextBox 13">
            <a:extLst>
              <a:ext uri="{FF2B5EF4-FFF2-40B4-BE49-F238E27FC236}">
                <a16:creationId xmlns:a16="http://schemas.microsoft.com/office/drawing/2014/main" id="{2E451EDA-D221-1203-932C-EEC46BCABF08}"/>
              </a:ext>
            </a:extLst>
          </p:cNvPr>
          <p:cNvSpPr txBox="1"/>
          <p:nvPr/>
        </p:nvSpPr>
        <p:spPr>
          <a:xfrm>
            <a:off x="1103324" y="2241291"/>
            <a:ext cx="2312449"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User Perception</a:t>
            </a:r>
          </a:p>
        </p:txBody>
      </p:sp>
      <p:sp>
        <p:nvSpPr>
          <p:cNvPr id="16" name="TextBox 15">
            <a:extLst>
              <a:ext uri="{FF2B5EF4-FFF2-40B4-BE49-F238E27FC236}">
                <a16:creationId xmlns:a16="http://schemas.microsoft.com/office/drawing/2014/main" id="{3C0808A8-8992-8D9E-8CF7-049E35DC91F2}"/>
              </a:ext>
            </a:extLst>
          </p:cNvPr>
          <p:cNvSpPr txBox="1"/>
          <p:nvPr/>
        </p:nvSpPr>
        <p:spPr>
          <a:xfrm>
            <a:off x="1103323" y="3563840"/>
            <a:ext cx="2312449"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User Interaction</a:t>
            </a:r>
          </a:p>
        </p:txBody>
      </p:sp>
      <p:sp>
        <p:nvSpPr>
          <p:cNvPr id="17" name="Slide Number Placeholder 16">
            <a:extLst>
              <a:ext uri="{FF2B5EF4-FFF2-40B4-BE49-F238E27FC236}">
                <a16:creationId xmlns:a16="http://schemas.microsoft.com/office/drawing/2014/main" id="{97299EB3-3036-4DDE-5677-03B7CA6D1AF4}"/>
              </a:ext>
            </a:extLst>
          </p:cNvPr>
          <p:cNvSpPr>
            <a:spLocks noGrp="1"/>
          </p:cNvSpPr>
          <p:nvPr>
            <p:ph type="sldNum" sz="quarter" idx="10"/>
          </p:nvPr>
        </p:nvSpPr>
        <p:spPr/>
        <p:txBody>
          <a:bodyPr/>
          <a:lstStyle/>
          <a:p>
            <a:fld id="{02C8563F-99E2-49A5-8791-6AADA712BC8F}" type="slidenum">
              <a:rPr lang="en-US" smtClean="0"/>
              <a:pPr/>
              <a:t>4</a:t>
            </a:fld>
            <a:r>
              <a:rPr lang="en-US" dirty="0"/>
              <a:t>/ 19</a:t>
            </a:r>
          </a:p>
        </p:txBody>
      </p:sp>
    </p:spTree>
    <p:extLst>
      <p:ext uri="{BB962C8B-B14F-4D97-AF65-F5344CB8AC3E}">
        <p14:creationId xmlns:p14="http://schemas.microsoft.com/office/powerpoint/2010/main" val="26273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D56BF-5074-4EA5-BB67-1D3A4F41B90C}"/>
              </a:ext>
            </a:extLst>
          </p:cNvPr>
          <p:cNvSpPr>
            <a:spLocks noGrp="1"/>
          </p:cNvSpPr>
          <p:nvPr>
            <p:ph type="title"/>
          </p:nvPr>
        </p:nvSpPr>
        <p:spPr>
          <a:xfrm>
            <a:off x="457200" y="2317377"/>
            <a:ext cx="8229600" cy="857250"/>
          </a:xfrm>
          <a:prstGeom prst="rect">
            <a:avLst/>
          </a:prstGeom>
        </p:spPr>
        <p:txBody>
          <a:bodyPr/>
          <a:lstStyle/>
          <a:p>
            <a:r>
              <a:rPr lang="en-US" dirty="0">
                <a:solidFill>
                  <a:schemeClr val="bg1"/>
                </a:solidFill>
              </a:rPr>
              <a:t>How do we resolve these failure cases?</a:t>
            </a:r>
          </a:p>
        </p:txBody>
      </p:sp>
      <p:sp>
        <p:nvSpPr>
          <p:cNvPr id="3" name="Slide Number Placeholder 2">
            <a:extLst>
              <a:ext uri="{FF2B5EF4-FFF2-40B4-BE49-F238E27FC236}">
                <a16:creationId xmlns:a16="http://schemas.microsoft.com/office/drawing/2014/main" id="{DE56EA68-32D5-8EF6-A59E-277E2EDD0082}"/>
              </a:ext>
            </a:extLst>
          </p:cNvPr>
          <p:cNvSpPr>
            <a:spLocks noGrp="1"/>
          </p:cNvSpPr>
          <p:nvPr>
            <p:ph type="sldNum" sz="quarter" idx="10"/>
          </p:nvPr>
        </p:nvSpPr>
        <p:spPr/>
        <p:txBody>
          <a:bodyPr/>
          <a:lstStyle/>
          <a:p>
            <a:fld id="{02C8563F-99E2-49A5-8791-6AADA712BC8F}" type="slidenum">
              <a:rPr lang="en-US" smtClean="0"/>
              <a:pPr/>
              <a:t>5</a:t>
            </a:fld>
            <a:r>
              <a:rPr lang="en-US" dirty="0"/>
              <a:t>/19</a:t>
            </a:r>
          </a:p>
        </p:txBody>
      </p:sp>
    </p:spTree>
    <p:extLst>
      <p:ext uri="{BB962C8B-B14F-4D97-AF65-F5344CB8AC3E}">
        <p14:creationId xmlns:p14="http://schemas.microsoft.com/office/powerpoint/2010/main" val="4087613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err="1"/>
              <a:t>SpecPatch</a:t>
            </a:r>
            <a:r>
              <a:rPr lang="en-US" dirty="0"/>
              <a:t> idea</a:t>
            </a:r>
          </a:p>
        </p:txBody>
      </p:sp>
      <p:pic>
        <p:nvPicPr>
          <p:cNvPr id="4" name="Picture 3">
            <a:extLst>
              <a:ext uri="{FF2B5EF4-FFF2-40B4-BE49-F238E27FC236}">
                <a16:creationId xmlns:a16="http://schemas.microsoft.com/office/drawing/2014/main" id="{1B191590-6893-1AAF-D22F-477DECFCDABE}"/>
              </a:ext>
            </a:extLst>
          </p:cNvPr>
          <p:cNvPicPr>
            <a:picLocks noChangeAspect="1"/>
          </p:cNvPicPr>
          <p:nvPr/>
        </p:nvPicPr>
        <p:blipFill>
          <a:blip r:embed="rId3"/>
          <a:stretch>
            <a:fillRect/>
          </a:stretch>
        </p:blipFill>
        <p:spPr>
          <a:xfrm>
            <a:off x="4183994" y="1338262"/>
            <a:ext cx="3829050" cy="2466975"/>
          </a:xfrm>
          <a:prstGeom prst="rect">
            <a:avLst/>
          </a:prstGeom>
        </p:spPr>
      </p:pic>
      <p:sp>
        <p:nvSpPr>
          <p:cNvPr id="10" name="TextBox 9">
            <a:extLst>
              <a:ext uri="{FF2B5EF4-FFF2-40B4-BE49-F238E27FC236}">
                <a16:creationId xmlns:a16="http://schemas.microsoft.com/office/drawing/2014/main" id="{3E379FD5-1D68-E017-E217-9AEB0E993FA8}"/>
              </a:ext>
            </a:extLst>
          </p:cNvPr>
          <p:cNvSpPr txBox="1"/>
          <p:nvPr/>
        </p:nvSpPr>
        <p:spPr>
          <a:xfrm>
            <a:off x="665018" y="1546628"/>
            <a:ext cx="3582030" cy="1938992"/>
          </a:xfrm>
          <a:prstGeom prst="rect">
            <a:avLst/>
          </a:prstGeom>
          <a:noFill/>
        </p:spPr>
        <p:txBody>
          <a:bodyPr wrap="square" rtlCol="0">
            <a:spAutoFit/>
          </a:bodyPr>
          <a:lstStyle/>
          <a:p>
            <a:pPr marL="342900" indent="-342900">
              <a:buFont typeface="Arial" panose="020B0604020202020204" pitchFamily="34" charset="0"/>
              <a:buChar char="•"/>
            </a:pPr>
            <a:r>
              <a:rPr lang="en-US" sz="2000" dirty="0"/>
              <a:t>Robust to environmental changes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Imperceptible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Denial of services</a:t>
            </a:r>
          </a:p>
        </p:txBody>
      </p:sp>
      <p:sp>
        <p:nvSpPr>
          <p:cNvPr id="12" name="Slide Number Placeholder 11">
            <a:extLst>
              <a:ext uri="{FF2B5EF4-FFF2-40B4-BE49-F238E27FC236}">
                <a16:creationId xmlns:a16="http://schemas.microsoft.com/office/drawing/2014/main" id="{039A9414-4DB9-870B-A399-F12809125E45}"/>
              </a:ext>
            </a:extLst>
          </p:cNvPr>
          <p:cNvSpPr>
            <a:spLocks noGrp="1"/>
          </p:cNvSpPr>
          <p:nvPr>
            <p:ph type="sldNum" sz="quarter" idx="10"/>
          </p:nvPr>
        </p:nvSpPr>
        <p:spPr/>
        <p:txBody>
          <a:bodyPr/>
          <a:lstStyle/>
          <a:p>
            <a:fld id="{02C8563F-99E2-49A5-8791-6AADA712BC8F}" type="slidenum">
              <a:rPr lang="en-US" smtClean="0"/>
              <a:pPr/>
              <a:t>6</a:t>
            </a:fld>
            <a:r>
              <a:rPr lang="en-US" dirty="0"/>
              <a:t>/19</a:t>
            </a:r>
          </a:p>
        </p:txBody>
      </p:sp>
    </p:spTree>
    <p:extLst>
      <p:ext uri="{BB962C8B-B14F-4D97-AF65-F5344CB8AC3E}">
        <p14:creationId xmlns:p14="http://schemas.microsoft.com/office/powerpoint/2010/main" val="223719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AEAC2E-86C9-45D0-A4A1-CDD59660858C}"/>
              </a:ext>
            </a:extLst>
          </p:cNvPr>
          <p:cNvSpPr>
            <a:spLocks noGrp="1"/>
          </p:cNvSpPr>
          <p:nvPr>
            <p:ph type="title"/>
          </p:nvPr>
        </p:nvSpPr>
        <p:spPr>
          <a:xfrm>
            <a:off x="457200" y="244077"/>
            <a:ext cx="8229600" cy="360175"/>
          </a:xfrm>
        </p:spPr>
        <p:txBody>
          <a:bodyPr>
            <a:normAutofit fontScale="90000"/>
          </a:bodyPr>
          <a:lstStyle/>
          <a:p>
            <a:r>
              <a:rPr lang="en-US" dirty="0"/>
              <a:t>Challenges</a:t>
            </a:r>
          </a:p>
        </p:txBody>
      </p:sp>
      <p:sp>
        <p:nvSpPr>
          <p:cNvPr id="17" name="Slide Number Placeholder 16">
            <a:extLst>
              <a:ext uri="{FF2B5EF4-FFF2-40B4-BE49-F238E27FC236}">
                <a16:creationId xmlns:a16="http://schemas.microsoft.com/office/drawing/2014/main" id="{F2CE4420-2EA0-C18F-EF20-7F462FF150E1}"/>
              </a:ext>
            </a:extLst>
          </p:cNvPr>
          <p:cNvSpPr>
            <a:spLocks noGrp="1"/>
          </p:cNvSpPr>
          <p:nvPr>
            <p:ph type="sldNum" sz="quarter" idx="10"/>
          </p:nvPr>
        </p:nvSpPr>
        <p:spPr/>
        <p:txBody>
          <a:bodyPr/>
          <a:lstStyle/>
          <a:p>
            <a:fld id="{02C8563F-99E2-49A5-8791-6AADA712BC8F}" type="slidenum">
              <a:rPr lang="en-US" smtClean="0"/>
              <a:pPr/>
              <a:t>7</a:t>
            </a:fld>
            <a:r>
              <a:rPr lang="en-US" dirty="0"/>
              <a:t>/ 19</a:t>
            </a:r>
          </a:p>
        </p:txBody>
      </p:sp>
      <p:sp>
        <p:nvSpPr>
          <p:cNvPr id="3" name="TextBox 2">
            <a:extLst>
              <a:ext uri="{FF2B5EF4-FFF2-40B4-BE49-F238E27FC236}">
                <a16:creationId xmlns:a16="http://schemas.microsoft.com/office/drawing/2014/main" id="{49D7ACCC-41A6-739C-78ED-AB1B3FF18E30}"/>
              </a:ext>
            </a:extLst>
          </p:cNvPr>
          <p:cNvSpPr txBox="1"/>
          <p:nvPr/>
        </p:nvSpPr>
        <p:spPr>
          <a:xfrm>
            <a:off x="182451" y="2556156"/>
            <a:ext cx="4505731" cy="553998"/>
          </a:xfrm>
          <a:prstGeom prst="rect">
            <a:avLst/>
          </a:prstGeom>
          <a:noFill/>
        </p:spPr>
        <p:txBody>
          <a:bodyPr wrap="square" rtlCol="0">
            <a:spAutoFit/>
          </a:bodyPr>
          <a:lstStyle/>
          <a:p>
            <a:r>
              <a:rPr lang="en-US" sz="1600" dirty="0"/>
              <a:t>Short patch cannot impact long sentence</a:t>
            </a:r>
          </a:p>
          <a:p>
            <a:pPr lvl="1"/>
            <a:r>
              <a:rPr lang="en-US" sz="1400" dirty="0">
                <a:solidFill>
                  <a:srgbClr val="00B050"/>
                </a:solidFill>
              </a:rPr>
              <a:t>Only perturb Single word </a:t>
            </a:r>
            <a:r>
              <a:rPr lang="en-US" sz="1400" dirty="0"/>
              <a:t>in previous work</a:t>
            </a:r>
          </a:p>
        </p:txBody>
      </p:sp>
      <p:pic>
        <p:nvPicPr>
          <p:cNvPr id="4" name="Picture 3">
            <a:extLst>
              <a:ext uri="{FF2B5EF4-FFF2-40B4-BE49-F238E27FC236}">
                <a16:creationId xmlns:a16="http://schemas.microsoft.com/office/drawing/2014/main" id="{D03D6CF7-D946-FD28-C770-1D89E400347B}"/>
              </a:ext>
            </a:extLst>
          </p:cNvPr>
          <p:cNvPicPr>
            <a:picLocks noChangeAspect="1"/>
          </p:cNvPicPr>
          <p:nvPr/>
        </p:nvPicPr>
        <p:blipFill>
          <a:blip r:embed="rId3"/>
          <a:stretch>
            <a:fillRect/>
          </a:stretch>
        </p:blipFill>
        <p:spPr>
          <a:xfrm>
            <a:off x="5092810" y="1481042"/>
            <a:ext cx="3829050" cy="2466975"/>
          </a:xfrm>
          <a:prstGeom prst="rect">
            <a:avLst/>
          </a:prstGeom>
        </p:spPr>
      </p:pic>
      <p:sp>
        <p:nvSpPr>
          <p:cNvPr id="20" name="Rectangle 19">
            <a:extLst>
              <a:ext uri="{FF2B5EF4-FFF2-40B4-BE49-F238E27FC236}">
                <a16:creationId xmlns:a16="http://schemas.microsoft.com/office/drawing/2014/main" id="{63B2FEB0-18DB-F3ED-8BF0-1964C9D3AD84}"/>
              </a:ext>
            </a:extLst>
          </p:cNvPr>
          <p:cNvSpPr/>
          <p:nvPr/>
        </p:nvSpPr>
        <p:spPr>
          <a:xfrm>
            <a:off x="6909683" y="1577110"/>
            <a:ext cx="1777117" cy="222735"/>
          </a:xfrm>
          <a:prstGeom prst="rect">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Connector: Elbow 31">
            <a:extLst>
              <a:ext uri="{FF2B5EF4-FFF2-40B4-BE49-F238E27FC236}">
                <a16:creationId xmlns:a16="http://schemas.microsoft.com/office/drawing/2014/main" id="{8DEBB9FB-E7B2-FAC5-5881-C3CD3FA8E487}"/>
              </a:ext>
            </a:extLst>
          </p:cNvPr>
          <p:cNvCxnSpPr>
            <a:cxnSpLocks/>
            <a:stCxn id="20" idx="0"/>
            <a:endCxn id="40" idx="3"/>
          </p:cNvCxnSpPr>
          <p:nvPr/>
        </p:nvCxnSpPr>
        <p:spPr>
          <a:xfrm rot="16200000" flipV="1">
            <a:off x="6077690" y="-143443"/>
            <a:ext cx="175174" cy="3265931"/>
          </a:xfrm>
          <a:prstGeom prst="bentConnector2">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90DC7A84-49C9-298D-679C-8EF3F35EF74C}"/>
              </a:ext>
            </a:extLst>
          </p:cNvPr>
          <p:cNvCxnSpPr>
            <a:cxnSpLocks/>
          </p:cNvCxnSpPr>
          <p:nvPr/>
        </p:nvCxnSpPr>
        <p:spPr>
          <a:xfrm rot="10800000">
            <a:off x="4524376" y="2834092"/>
            <a:ext cx="1152925" cy="163548"/>
          </a:xfrm>
          <a:prstGeom prst="bentConnector3">
            <a:avLst>
              <a:gd name="adj1" fmla="val 50000"/>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7FD77534-05CE-1FA3-A39C-0B7CD0DBE89A}"/>
              </a:ext>
            </a:extLst>
          </p:cNvPr>
          <p:cNvSpPr txBox="1"/>
          <p:nvPr/>
        </p:nvSpPr>
        <p:spPr>
          <a:xfrm>
            <a:off x="4476407" y="2340917"/>
            <a:ext cx="828178" cy="461665"/>
          </a:xfrm>
          <a:prstGeom prst="rect">
            <a:avLst/>
          </a:prstGeom>
          <a:noFill/>
        </p:spPr>
        <p:txBody>
          <a:bodyPr wrap="square" rtlCol="0">
            <a:spAutoFit/>
          </a:bodyPr>
          <a:lstStyle/>
          <a:p>
            <a:r>
              <a:rPr lang="en-US" dirty="0"/>
              <a:t>0.5s</a:t>
            </a:r>
          </a:p>
        </p:txBody>
      </p:sp>
      <p:cxnSp>
        <p:nvCxnSpPr>
          <p:cNvPr id="37" name="Connector: Elbow 36">
            <a:extLst>
              <a:ext uri="{FF2B5EF4-FFF2-40B4-BE49-F238E27FC236}">
                <a16:creationId xmlns:a16="http://schemas.microsoft.com/office/drawing/2014/main" id="{7F5796BA-70C4-3997-6F6F-2073CFB030F0}"/>
              </a:ext>
            </a:extLst>
          </p:cNvPr>
          <p:cNvCxnSpPr>
            <a:cxnSpLocks/>
            <a:stCxn id="4" idx="2"/>
          </p:cNvCxnSpPr>
          <p:nvPr/>
        </p:nvCxnSpPr>
        <p:spPr>
          <a:xfrm rot="5400000">
            <a:off x="5672937" y="2799455"/>
            <a:ext cx="185836" cy="2482960"/>
          </a:xfrm>
          <a:prstGeom prst="bentConnector2">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616EDA59-48F7-34B3-9292-17CB9705C0C2}"/>
              </a:ext>
            </a:extLst>
          </p:cNvPr>
          <p:cNvSpPr txBox="1"/>
          <p:nvPr/>
        </p:nvSpPr>
        <p:spPr>
          <a:xfrm>
            <a:off x="182451" y="1109548"/>
            <a:ext cx="434986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600" dirty="0"/>
              <a:t>Single patch cannot impact input outside the patch region</a:t>
            </a:r>
            <a:endParaRPr lang="en-US" sz="1600" dirty="0">
              <a:solidFill>
                <a:srgbClr val="FF0000"/>
              </a:solidFill>
            </a:endParaRPr>
          </a:p>
        </p:txBody>
      </p:sp>
      <p:sp>
        <p:nvSpPr>
          <p:cNvPr id="42" name="TextBox 41">
            <a:extLst>
              <a:ext uri="{FF2B5EF4-FFF2-40B4-BE49-F238E27FC236}">
                <a16:creationId xmlns:a16="http://schemas.microsoft.com/office/drawing/2014/main" id="{558B4A13-CC81-10C2-E99F-5566486850C2}"/>
              </a:ext>
            </a:extLst>
          </p:cNvPr>
          <p:cNvSpPr txBox="1"/>
          <p:nvPr/>
        </p:nvSpPr>
        <p:spPr>
          <a:xfrm>
            <a:off x="179034" y="3810687"/>
            <a:ext cx="4349861" cy="646331"/>
          </a:xfrm>
          <a:prstGeom prst="rect">
            <a:avLst/>
          </a:prstGeom>
          <a:noFill/>
        </p:spPr>
        <p:txBody>
          <a:bodyPr wrap="square">
            <a:spAutoFit/>
          </a:bodyPr>
          <a:lstStyle/>
          <a:p>
            <a:r>
              <a:rPr lang="en-US" sz="1800" dirty="0"/>
              <a:t>Patch need to work for </a:t>
            </a:r>
            <a:r>
              <a:rPr lang="en-US" sz="1800" dirty="0">
                <a:solidFill>
                  <a:srgbClr val="FF0000"/>
                </a:solidFill>
              </a:rPr>
              <a:t>all user’s input context</a:t>
            </a:r>
          </a:p>
        </p:txBody>
      </p:sp>
      <p:sp>
        <p:nvSpPr>
          <p:cNvPr id="10" name="Rectangle 9">
            <a:extLst>
              <a:ext uri="{FF2B5EF4-FFF2-40B4-BE49-F238E27FC236}">
                <a16:creationId xmlns:a16="http://schemas.microsoft.com/office/drawing/2014/main" id="{5D8E25AE-DE8B-0FDA-0253-392634D92468}"/>
              </a:ext>
            </a:extLst>
          </p:cNvPr>
          <p:cNvSpPr/>
          <p:nvPr/>
        </p:nvSpPr>
        <p:spPr>
          <a:xfrm>
            <a:off x="5158179" y="1442115"/>
            <a:ext cx="1549190" cy="2589097"/>
          </a:xfrm>
          <a:prstGeom prst="rect">
            <a:avLst/>
          </a:prstGeom>
          <a:solidFill>
            <a:schemeClr val="accent2">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6371F41-DABB-F796-5055-6394CD3F700F}"/>
              </a:ext>
            </a:extLst>
          </p:cNvPr>
          <p:cNvSpPr/>
          <p:nvPr/>
        </p:nvSpPr>
        <p:spPr>
          <a:xfrm>
            <a:off x="6810861" y="1433202"/>
            <a:ext cx="2011989" cy="2589097"/>
          </a:xfrm>
          <a:prstGeom prst="rect">
            <a:avLst/>
          </a:prstGeom>
          <a:solidFill>
            <a:srgbClr val="92D05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A5C0469-6F7C-82FA-CDED-FC928956FA4C}"/>
              </a:ext>
            </a:extLst>
          </p:cNvPr>
          <p:cNvSpPr txBox="1"/>
          <p:nvPr/>
        </p:nvSpPr>
        <p:spPr>
          <a:xfrm>
            <a:off x="5283889" y="863530"/>
            <a:ext cx="121572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200" dirty="0"/>
              <a:t>Inside patch region</a:t>
            </a:r>
          </a:p>
        </p:txBody>
      </p:sp>
      <p:sp>
        <p:nvSpPr>
          <p:cNvPr id="14" name="TextBox 13">
            <a:extLst>
              <a:ext uri="{FF2B5EF4-FFF2-40B4-BE49-F238E27FC236}">
                <a16:creationId xmlns:a16="http://schemas.microsoft.com/office/drawing/2014/main" id="{948116C7-9B0D-F8C5-EE35-AFC7C09FA54D}"/>
              </a:ext>
            </a:extLst>
          </p:cNvPr>
          <p:cNvSpPr txBox="1"/>
          <p:nvPr/>
        </p:nvSpPr>
        <p:spPr>
          <a:xfrm>
            <a:off x="7190381" y="863530"/>
            <a:ext cx="1215724"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ltLang="zh-CN" sz="1200" dirty="0"/>
              <a:t>outside</a:t>
            </a:r>
            <a:r>
              <a:rPr lang="en-US" sz="1200" dirty="0"/>
              <a:t> patch region</a:t>
            </a:r>
          </a:p>
        </p:txBody>
      </p:sp>
    </p:spTree>
    <p:extLst>
      <p:ext uri="{BB962C8B-B14F-4D97-AF65-F5344CB8AC3E}">
        <p14:creationId xmlns:p14="http://schemas.microsoft.com/office/powerpoint/2010/main" val="403947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ircle(in)">
                                      <p:cBhvr>
                                        <p:cTn id="10" dur="2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circle(in)">
                                      <p:cBhvr>
                                        <p:cTn id="3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8D56BF-5074-4EA5-BB67-1D3A4F41B90C}"/>
              </a:ext>
            </a:extLst>
          </p:cNvPr>
          <p:cNvSpPr>
            <a:spLocks noGrp="1"/>
          </p:cNvSpPr>
          <p:nvPr>
            <p:ph type="title"/>
          </p:nvPr>
        </p:nvSpPr>
        <p:spPr>
          <a:xfrm>
            <a:off x="457200" y="2317377"/>
            <a:ext cx="8229600" cy="857250"/>
          </a:xfrm>
          <a:prstGeom prst="rect">
            <a:avLst/>
          </a:prstGeom>
        </p:spPr>
        <p:txBody>
          <a:bodyPr/>
          <a:lstStyle/>
          <a:p>
            <a:r>
              <a:rPr lang="en-US" dirty="0">
                <a:solidFill>
                  <a:schemeClr val="bg1"/>
                </a:solidFill>
              </a:rPr>
              <a:t>How do we address these challenges?</a:t>
            </a:r>
          </a:p>
        </p:txBody>
      </p:sp>
      <p:sp>
        <p:nvSpPr>
          <p:cNvPr id="3" name="Slide Number Placeholder 2">
            <a:extLst>
              <a:ext uri="{FF2B5EF4-FFF2-40B4-BE49-F238E27FC236}">
                <a16:creationId xmlns:a16="http://schemas.microsoft.com/office/drawing/2014/main" id="{DE56EA68-32D5-8EF6-A59E-277E2EDD0082}"/>
              </a:ext>
            </a:extLst>
          </p:cNvPr>
          <p:cNvSpPr>
            <a:spLocks noGrp="1"/>
          </p:cNvSpPr>
          <p:nvPr>
            <p:ph type="sldNum" sz="quarter" idx="10"/>
          </p:nvPr>
        </p:nvSpPr>
        <p:spPr/>
        <p:txBody>
          <a:bodyPr/>
          <a:lstStyle/>
          <a:p>
            <a:fld id="{02C8563F-99E2-49A5-8791-6AADA712BC8F}" type="slidenum">
              <a:rPr lang="en-US" smtClean="0"/>
              <a:pPr/>
              <a:t>8</a:t>
            </a:fld>
            <a:r>
              <a:rPr lang="en-US" dirty="0"/>
              <a:t>/19</a:t>
            </a:r>
          </a:p>
        </p:txBody>
      </p:sp>
    </p:spTree>
    <p:extLst>
      <p:ext uri="{BB962C8B-B14F-4D97-AF65-F5344CB8AC3E}">
        <p14:creationId xmlns:p14="http://schemas.microsoft.com/office/powerpoint/2010/main" val="106944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F2CE4420-2EA0-C18F-EF20-7F462FF150E1}"/>
              </a:ext>
            </a:extLst>
          </p:cNvPr>
          <p:cNvSpPr>
            <a:spLocks noGrp="1"/>
          </p:cNvSpPr>
          <p:nvPr>
            <p:ph type="sldNum" sz="quarter" idx="10"/>
          </p:nvPr>
        </p:nvSpPr>
        <p:spPr/>
        <p:txBody>
          <a:bodyPr/>
          <a:lstStyle/>
          <a:p>
            <a:fld id="{02C8563F-99E2-49A5-8791-6AADA712BC8F}" type="slidenum">
              <a:rPr lang="en-US" smtClean="0"/>
              <a:pPr/>
              <a:t>9</a:t>
            </a:fld>
            <a:r>
              <a:rPr lang="en-US" dirty="0"/>
              <a:t>/19</a:t>
            </a:r>
          </a:p>
        </p:txBody>
      </p:sp>
      <p:sp>
        <p:nvSpPr>
          <p:cNvPr id="7" name="TextBox 6">
            <a:extLst>
              <a:ext uri="{FF2B5EF4-FFF2-40B4-BE49-F238E27FC236}">
                <a16:creationId xmlns:a16="http://schemas.microsoft.com/office/drawing/2014/main" id="{EAED1FC5-0E54-BAAF-AB2D-D9D610145107}"/>
              </a:ext>
            </a:extLst>
          </p:cNvPr>
          <p:cNvSpPr txBox="1"/>
          <p:nvPr/>
        </p:nvSpPr>
        <p:spPr>
          <a:xfrm>
            <a:off x="433351" y="1266672"/>
            <a:ext cx="1653872"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a:t>Generating Patch</a:t>
            </a:r>
          </a:p>
        </p:txBody>
      </p:sp>
      <p:sp>
        <p:nvSpPr>
          <p:cNvPr id="9" name="TextBox 8">
            <a:extLst>
              <a:ext uri="{FF2B5EF4-FFF2-40B4-BE49-F238E27FC236}">
                <a16:creationId xmlns:a16="http://schemas.microsoft.com/office/drawing/2014/main" id="{15AF728C-2E1A-2027-42A9-CB69DC922876}"/>
              </a:ext>
            </a:extLst>
          </p:cNvPr>
          <p:cNvSpPr txBox="1"/>
          <p:nvPr/>
        </p:nvSpPr>
        <p:spPr>
          <a:xfrm>
            <a:off x="2692854" y="1266672"/>
            <a:ext cx="1622067" cy="5847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600" dirty="0"/>
              <a:t>Muting user interaction</a:t>
            </a:r>
          </a:p>
        </p:txBody>
      </p:sp>
      <p:sp>
        <p:nvSpPr>
          <p:cNvPr id="10" name="TextBox 9">
            <a:extLst>
              <a:ext uri="{FF2B5EF4-FFF2-40B4-BE49-F238E27FC236}">
                <a16:creationId xmlns:a16="http://schemas.microsoft.com/office/drawing/2014/main" id="{F74D794C-9AFF-0E16-BF0A-1738CAF3BAA7}"/>
              </a:ext>
            </a:extLst>
          </p:cNvPr>
          <p:cNvSpPr txBox="1"/>
          <p:nvPr/>
        </p:nvSpPr>
        <p:spPr>
          <a:xfrm>
            <a:off x="4970896" y="1266667"/>
            <a:ext cx="1653873" cy="584775"/>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dirty="0"/>
              <a:t>Generating universal patch</a:t>
            </a:r>
          </a:p>
        </p:txBody>
      </p:sp>
      <p:sp>
        <p:nvSpPr>
          <p:cNvPr id="12" name="TextBox 11">
            <a:extLst>
              <a:ext uri="{FF2B5EF4-FFF2-40B4-BE49-F238E27FC236}">
                <a16:creationId xmlns:a16="http://schemas.microsoft.com/office/drawing/2014/main" id="{1D6A671B-6F4B-C52E-6CDA-1F744CCA1CE9}"/>
              </a:ext>
            </a:extLst>
          </p:cNvPr>
          <p:cNvSpPr txBox="1"/>
          <p:nvPr/>
        </p:nvSpPr>
        <p:spPr>
          <a:xfrm>
            <a:off x="7240984" y="1266668"/>
            <a:ext cx="1622067" cy="58477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dirty="0"/>
              <a:t>Over-the-air patch</a:t>
            </a:r>
          </a:p>
        </p:txBody>
      </p:sp>
      <p:sp>
        <p:nvSpPr>
          <p:cNvPr id="2" name="Arrow: Right 1">
            <a:extLst>
              <a:ext uri="{FF2B5EF4-FFF2-40B4-BE49-F238E27FC236}">
                <a16:creationId xmlns:a16="http://schemas.microsoft.com/office/drawing/2014/main" id="{3BDC3715-F1B5-0BB6-0099-92C3C413EE3B}"/>
              </a:ext>
            </a:extLst>
          </p:cNvPr>
          <p:cNvSpPr/>
          <p:nvPr/>
        </p:nvSpPr>
        <p:spPr>
          <a:xfrm>
            <a:off x="2108440" y="1464990"/>
            <a:ext cx="552613"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C84A9600-61DC-FB4F-5E54-0D09CF3E4078}"/>
              </a:ext>
            </a:extLst>
          </p:cNvPr>
          <p:cNvSpPr/>
          <p:nvPr/>
        </p:nvSpPr>
        <p:spPr>
          <a:xfrm>
            <a:off x="4366602" y="1463642"/>
            <a:ext cx="552613"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781BF49-6225-80B6-0445-701A7D3F98DF}"/>
              </a:ext>
            </a:extLst>
          </p:cNvPr>
          <p:cNvSpPr/>
          <p:nvPr/>
        </p:nvSpPr>
        <p:spPr>
          <a:xfrm>
            <a:off x="6677777" y="1464990"/>
            <a:ext cx="552613" cy="19083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标题 1">
            <a:extLst>
              <a:ext uri="{FF2B5EF4-FFF2-40B4-BE49-F238E27FC236}">
                <a16:creationId xmlns:a16="http://schemas.microsoft.com/office/drawing/2014/main" id="{170FE9BD-3B0E-1A2F-2073-F3841E2EB6C6}"/>
              </a:ext>
            </a:extLst>
          </p:cNvPr>
          <p:cNvSpPr>
            <a:spLocks noGrp="1"/>
          </p:cNvSpPr>
          <p:nvPr>
            <p:ph type="title"/>
          </p:nvPr>
        </p:nvSpPr>
        <p:spPr>
          <a:xfrm>
            <a:off x="457200" y="244077"/>
            <a:ext cx="8229600" cy="360175"/>
          </a:xfrm>
        </p:spPr>
        <p:txBody>
          <a:bodyPr>
            <a:normAutofit fontScale="90000"/>
          </a:bodyPr>
          <a:lstStyle/>
          <a:p>
            <a:r>
              <a:rPr lang="en-US" dirty="0"/>
              <a:t>S</a:t>
            </a:r>
            <a:r>
              <a:rPr lang="en-US" altLang="zh-CN" dirty="0"/>
              <a:t>ystem design</a:t>
            </a:r>
            <a:endParaRPr lang="en-US" dirty="0"/>
          </a:p>
        </p:txBody>
      </p:sp>
      <p:pic>
        <p:nvPicPr>
          <p:cNvPr id="11" name="Picture 10">
            <a:extLst>
              <a:ext uri="{FF2B5EF4-FFF2-40B4-BE49-F238E27FC236}">
                <a16:creationId xmlns:a16="http://schemas.microsoft.com/office/drawing/2014/main" id="{D57FCDD3-FA9D-D99D-1E5E-BDDA66E19485}"/>
              </a:ext>
            </a:extLst>
          </p:cNvPr>
          <p:cNvPicPr>
            <a:picLocks noChangeAspect="1"/>
          </p:cNvPicPr>
          <p:nvPr/>
        </p:nvPicPr>
        <p:blipFill>
          <a:blip r:embed="rId3"/>
          <a:stretch>
            <a:fillRect/>
          </a:stretch>
        </p:blipFill>
        <p:spPr>
          <a:xfrm>
            <a:off x="783328" y="2493492"/>
            <a:ext cx="794882" cy="720939"/>
          </a:xfrm>
          <a:prstGeom prst="rect">
            <a:avLst/>
          </a:prstGeom>
        </p:spPr>
      </p:pic>
      <p:sp>
        <p:nvSpPr>
          <p:cNvPr id="13" name="TextBox 12">
            <a:extLst>
              <a:ext uri="{FF2B5EF4-FFF2-40B4-BE49-F238E27FC236}">
                <a16:creationId xmlns:a16="http://schemas.microsoft.com/office/drawing/2014/main" id="{3B82F568-2561-A201-2C65-8B0274EE1469}"/>
              </a:ext>
            </a:extLst>
          </p:cNvPr>
          <p:cNvSpPr txBox="1"/>
          <p:nvPr/>
        </p:nvSpPr>
        <p:spPr>
          <a:xfrm>
            <a:off x="0" y="3665648"/>
            <a:ext cx="2361537" cy="400110"/>
          </a:xfrm>
          <a:prstGeom prst="rect">
            <a:avLst/>
          </a:prstGeom>
          <a:noFill/>
        </p:spPr>
        <p:txBody>
          <a:bodyPr wrap="square" rtlCol="0">
            <a:spAutoFit/>
          </a:bodyPr>
          <a:lstStyle/>
          <a:p>
            <a:pPr algn="ctr"/>
            <a:r>
              <a:rPr lang="en-US" sz="2000" dirty="0"/>
              <a:t>“</a:t>
            </a:r>
            <a:r>
              <a:rPr lang="en-US" sz="2000" dirty="0">
                <a:solidFill>
                  <a:srgbClr val="FF0000"/>
                </a:solidFill>
              </a:rPr>
              <a:t>open the door</a:t>
            </a:r>
            <a:r>
              <a:rPr lang="en-US" sz="2000" dirty="0"/>
              <a:t>”</a:t>
            </a:r>
          </a:p>
        </p:txBody>
      </p:sp>
      <p:cxnSp>
        <p:nvCxnSpPr>
          <p:cNvPr id="21" name="Straight Arrow Connector 20">
            <a:extLst>
              <a:ext uri="{FF2B5EF4-FFF2-40B4-BE49-F238E27FC236}">
                <a16:creationId xmlns:a16="http://schemas.microsoft.com/office/drawing/2014/main" id="{A29356A6-3185-C093-783D-B9983784394A}"/>
              </a:ext>
            </a:extLst>
          </p:cNvPr>
          <p:cNvCxnSpPr>
            <a:cxnSpLocks/>
            <a:stCxn id="11" idx="2"/>
            <a:endCxn id="13" idx="0"/>
          </p:cNvCxnSpPr>
          <p:nvPr/>
        </p:nvCxnSpPr>
        <p:spPr>
          <a:xfrm>
            <a:off x="1180769" y="3214431"/>
            <a:ext cx="0" cy="4512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7" name="Graphic 26" descr="Voice with solid fill">
            <a:extLst>
              <a:ext uri="{FF2B5EF4-FFF2-40B4-BE49-F238E27FC236}">
                <a16:creationId xmlns:a16="http://schemas.microsoft.com/office/drawing/2014/main" id="{90DB491F-9A73-A7D3-F3BC-0FEC991CD6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00202" y="2513867"/>
            <a:ext cx="578471" cy="578471"/>
          </a:xfrm>
          <a:prstGeom prst="rect">
            <a:avLst/>
          </a:prstGeom>
        </p:spPr>
      </p:pic>
      <p:pic>
        <p:nvPicPr>
          <p:cNvPr id="28" name="Graphic 27" descr="Voice with solid fill">
            <a:extLst>
              <a:ext uri="{FF2B5EF4-FFF2-40B4-BE49-F238E27FC236}">
                <a16:creationId xmlns:a16="http://schemas.microsoft.com/office/drawing/2014/main" id="{3D33E977-1385-C910-0D21-863A1F429B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68326" y="2513867"/>
            <a:ext cx="578471" cy="578471"/>
          </a:xfrm>
          <a:prstGeom prst="rect">
            <a:avLst/>
          </a:prstGeom>
        </p:spPr>
      </p:pic>
      <p:pic>
        <p:nvPicPr>
          <p:cNvPr id="29" name="Graphic 28" descr="Voice with solid fill">
            <a:extLst>
              <a:ext uri="{FF2B5EF4-FFF2-40B4-BE49-F238E27FC236}">
                <a16:creationId xmlns:a16="http://schemas.microsoft.com/office/drawing/2014/main" id="{366D81BB-506C-A706-80EE-247C76B51D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36450" y="2513867"/>
            <a:ext cx="578471" cy="578471"/>
          </a:xfrm>
          <a:prstGeom prst="rect">
            <a:avLst/>
          </a:prstGeom>
        </p:spPr>
      </p:pic>
      <p:cxnSp>
        <p:nvCxnSpPr>
          <p:cNvPr id="31" name="Straight Connector 30">
            <a:extLst>
              <a:ext uri="{FF2B5EF4-FFF2-40B4-BE49-F238E27FC236}">
                <a16:creationId xmlns:a16="http://schemas.microsoft.com/office/drawing/2014/main" id="{18CD352A-8D22-0F5E-7E38-BDB68F896D6B}"/>
              </a:ext>
            </a:extLst>
          </p:cNvPr>
          <p:cNvCxnSpPr>
            <a:cxnSpLocks/>
          </p:cNvCxnSpPr>
          <p:nvPr/>
        </p:nvCxnSpPr>
        <p:spPr>
          <a:xfrm>
            <a:off x="3025140" y="2224307"/>
            <a:ext cx="0" cy="28956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F9422D1A-792A-9CD2-0EA9-92E97EF06299}"/>
              </a:ext>
            </a:extLst>
          </p:cNvPr>
          <p:cNvCxnSpPr>
            <a:cxnSpLocks/>
          </p:cNvCxnSpPr>
          <p:nvPr/>
        </p:nvCxnSpPr>
        <p:spPr>
          <a:xfrm>
            <a:off x="3492500" y="2231927"/>
            <a:ext cx="0" cy="28956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a:extLst>
              <a:ext uri="{FF2B5EF4-FFF2-40B4-BE49-F238E27FC236}">
                <a16:creationId xmlns:a16="http://schemas.microsoft.com/office/drawing/2014/main" id="{4D9B6C6F-1641-6F1C-DA3B-61CF0185D20D}"/>
              </a:ext>
            </a:extLst>
          </p:cNvPr>
          <p:cNvCxnSpPr>
            <a:cxnSpLocks/>
          </p:cNvCxnSpPr>
          <p:nvPr/>
        </p:nvCxnSpPr>
        <p:spPr>
          <a:xfrm>
            <a:off x="3954780" y="2231927"/>
            <a:ext cx="0" cy="289560"/>
          </a:xfrm>
          <a:prstGeom prst="line">
            <a:avLst/>
          </a:prstGeom>
        </p:spPr>
        <p:style>
          <a:lnRef idx="2">
            <a:schemeClr val="accent2"/>
          </a:lnRef>
          <a:fillRef idx="0">
            <a:schemeClr val="accent2"/>
          </a:fillRef>
          <a:effectRef idx="1">
            <a:schemeClr val="accent2"/>
          </a:effectRef>
          <a:fontRef idx="minor">
            <a:schemeClr val="tx1"/>
          </a:fontRef>
        </p:style>
      </p:cxnSp>
      <p:sp>
        <p:nvSpPr>
          <p:cNvPr id="35" name="TextBox 34">
            <a:extLst>
              <a:ext uri="{FF2B5EF4-FFF2-40B4-BE49-F238E27FC236}">
                <a16:creationId xmlns:a16="http://schemas.microsoft.com/office/drawing/2014/main" id="{B721E8E5-D27D-FAEC-C344-A9002D2B11D0}"/>
              </a:ext>
            </a:extLst>
          </p:cNvPr>
          <p:cNvSpPr txBox="1"/>
          <p:nvPr/>
        </p:nvSpPr>
        <p:spPr>
          <a:xfrm>
            <a:off x="2226642" y="3099311"/>
            <a:ext cx="2609359" cy="400110"/>
          </a:xfrm>
          <a:prstGeom prst="rect">
            <a:avLst/>
          </a:prstGeom>
          <a:noFill/>
        </p:spPr>
        <p:txBody>
          <a:bodyPr wrap="square" rtlCol="0">
            <a:spAutoFit/>
          </a:bodyPr>
          <a:lstStyle/>
          <a:p>
            <a:pPr algn="ctr"/>
            <a:r>
              <a:rPr lang="en-US" sz="2000" dirty="0"/>
              <a:t>“</a:t>
            </a:r>
            <a:r>
              <a:rPr lang="en-US" sz="2000" dirty="0">
                <a:solidFill>
                  <a:srgbClr val="00B050"/>
                </a:solidFill>
              </a:rPr>
              <a:t>stop open my door</a:t>
            </a:r>
            <a:r>
              <a:rPr lang="en-US" sz="2000" dirty="0"/>
              <a:t>”</a:t>
            </a:r>
          </a:p>
        </p:txBody>
      </p:sp>
      <p:cxnSp>
        <p:nvCxnSpPr>
          <p:cNvPr id="36" name="Straight Arrow Connector 35">
            <a:extLst>
              <a:ext uri="{FF2B5EF4-FFF2-40B4-BE49-F238E27FC236}">
                <a16:creationId xmlns:a16="http://schemas.microsoft.com/office/drawing/2014/main" id="{67D90A1C-786B-076F-AD27-54B6B7DDE3B9}"/>
              </a:ext>
            </a:extLst>
          </p:cNvPr>
          <p:cNvCxnSpPr>
            <a:cxnSpLocks/>
          </p:cNvCxnSpPr>
          <p:nvPr/>
        </p:nvCxnSpPr>
        <p:spPr>
          <a:xfrm>
            <a:off x="3531322" y="3502895"/>
            <a:ext cx="0" cy="294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71C1426-B832-C520-35FE-6904C2070DF8}"/>
              </a:ext>
            </a:extLst>
          </p:cNvPr>
          <p:cNvSpPr txBox="1"/>
          <p:nvPr/>
        </p:nvSpPr>
        <p:spPr>
          <a:xfrm>
            <a:off x="2252881" y="3756963"/>
            <a:ext cx="2609359" cy="400110"/>
          </a:xfrm>
          <a:prstGeom prst="rect">
            <a:avLst/>
          </a:prstGeom>
          <a:noFill/>
        </p:spPr>
        <p:txBody>
          <a:bodyPr wrap="square" rtlCol="0">
            <a:spAutoFit/>
          </a:bodyPr>
          <a:lstStyle/>
          <a:p>
            <a:pPr algn="ctr"/>
            <a:r>
              <a:rPr lang="en-US" sz="2000" dirty="0"/>
              <a:t>“</a:t>
            </a:r>
            <a:r>
              <a:rPr lang="en-US" sz="2000" strike="sngStrike" dirty="0">
                <a:solidFill>
                  <a:srgbClr val="FF0000"/>
                </a:solidFill>
              </a:rPr>
              <a:t>stop open my door</a:t>
            </a:r>
            <a:r>
              <a:rPr lang="en-US" sz="2000" dirty="0"/>
              <a:t>”</a:t>
            </a:r>
          </a:p>
        </p:txBody>
      </p:sp>
      <p:pic>
        <p:nvPicPr>
          <p:cNvPr id="40" name="Picture 39">
            <a:extLst>
              <a:ext uri="{FF2B5EF4-FFF2-40B4-BE49-F238E27FC236}">
                <a16:creationId xmlns:a16="http://schemas.microsoft.com/office/drawing/2014/main" id="{00BE2C21-4885-D628-A85D-9F0BD9D85854}"/>
              </a:ext>
            </a:extLst>
          </p:cNvPr>
          <p:cNvPicPr>
            <a:picLocks noChangeAspect="1"/>
          </p:cNvPicPr>
          <p:nvPr/>
        </p:nvPicPr>
        <p:blipFill>
          <a:blip r:embed="rId6"/>
          <a:stretch>
            <a:fillRect/>
          </a:stretch>
        </p:blipFill>
        <p:spPr>
          <a:xfrm>
            <a:off x="5213066" y="2119369"/>
            <a:ext cx="1411703" cy="864496"/>
          </a:xfrm>
          <a:prstGeom prst="rect">
            <a:avLst/>
          </a:prstGeom>
          <a:ln w="28575">
            <a:solidFill>
              <a:srgbClr val="18453B"/>
            </a:solidFill>
          </a:ln>
        </p:spPr>
      </p:pic>
      <p:pic>
        <p:nvPicPr>
          <p:cNvPr id="42" name="Picture 41">
            <a:extLst>
              <a:ext uri="{FF2B5EF4-FFF2-40B4-BE49-F238E27FC236}">
                <a16:creationId xmlns:a16="http://schemas.microsoft.com/office/drawing/2014/main" id="{37DF5093-EE90-B49F-F156-001D44956959}"/>
              </a:ext>
            </a:extLst>
          </p:cNvPr>
          <p:cNvPicPr>
            <a:picLocks noChangeAspect="1"/>
          </p:cNvPicPr>
          <p:nvPr/>
        </p:nvPicPr>
        <p:blipFill>
          <a:blip r:embed="rId6"/>
          <a:stretch>
            <a:fillRect/>
          </a:stretch>
        </p:blipFill>
        <p:spPr>
          <a:xfrm>
            <a:off x="5395868" y="2455595"/>
            <a:ext cx="1569100" cy="960882"/>
          </a:xfrm>
          <a:prstGeom prst="rect">
            <a:avLst/>
          </a:prstGeom>
          <a:ln w="28575">
            <a:solidFill>
              <a:schemeClr val="tx1"/>
            </a:solidFill>
          </a:ln>
        </p:spPr>
      </p:pic>
      <p:pic>
        <p:nvPicPr>
          <p:cNvPr id="43" name="Picture 42">
            <a:extLst>
              <a:ext uri="{FF2B5EF4-FFF2-40B4-BE49-F238E27FC236}">
                <a16:creationId xmlns:a16="http://schemas.microsoft.com/office/drawing/2014/main" id="{82FBDA89-89ED-0490-DB24-A4CB6A72AF55}"/>
              </a:ext>
            </a:extLst>
          </p:cNvPr>
          <p:cNvPicPr>
            <a:picLocks noChangeAspect="1"/>
          </p:cNvPicPr>
          <p:nvPr/>
        </p:nvPicPr>
        <p:blipFill>
          <a:blip r:embed="rId6"/>
          <a:stretch>
            <a:fillRect/>
          </a:stretch>
        </p:blipFill>
        <p:spPr>
          <a:xfrm>
            <a:off x="5578670" y="2790028"/>
            <a:ext cx="1569100" cy="960882"/>
          </a:xfrm>
          <a:prstGeom prst="rect">
            <a:avLst/>
          </a:prstGeom>
          <a:ln w="28575">
            <a:solidFill>
              <a:schemeClr val="tx1"/>
            </a:solidFill>
          </a:ln>
        </p:spPr>
      </p:pic>
      <p:sp>
        <p:nvSpPr>
          <p:cNvPr id="44" name="TextBox 43">
            <a:extLst>
              <a:ext uri="{FF2B5EF4-FFF2-40B4-BE49-F238E27FC236}">
                <a16:creationId xmlns:a16="http://schemas.microsoft.com/office/drawing/2014/main" id="{638AB072-3EE7-9F35-1FD7-603611541E1D}"/>
              </a:ext>
            </a:extLst>
          </p:cNvPr>
          <p:cNvSpPr txBox="1"/>
          <p:nvPr/>
        </p:nvSpPr>
        <p:spPr>
          <a:xfrm>
            <a:off x="5104117" y="3829127"/>
            <a:ext cx="1787002" cy="400110"/>
          </a:xfrm>
          <a:prstGeom prst="rect">
            <a:avLst/>
          </a:prstGeom>
          <a:noFill/>
        </p:spPr>
        <p:txBody>
          <a:bodyPr wrap="square" rtlCol="0">
            <a:spAutoFit/>
          </a:bodyPr>
          <a:lstStyle/>
          <a:p>
            <a:pPr algn="ctr"/>
            <a:r>
              <a:rPr lang="en-US" sz="2000" dirty="0"/>
              <a:t>Any context</a:t>
            </a:r>
          </a:p>
        </p:txBody>
      </p:sp>
      <p:pic>
        <p:nvPicPr>
          <p:cNvPr id="45" name="Picture 44">
            <a:extLst>
              <a:ext uri="{FF2B5EF4-FFF2-40B4-BE49-F238E27FC236}">
                <a16:creationId xmlns:a16="http://schemas.microsoft.com/office/drawing/2014/main" id="{708F07CC-EE3A-DC46-28AB-9269552C1D32}"/>
              </a:ext>
            </a:extLst>
          </p:cNvPr>
          <p:cNvPicPr>
            <a:picLocks noChangeAspect="1"/>
          </p:cNvPicPr>
          <p:nvPr/>
        </p:nvPicPr>
        <p:blipFill>
          <a:blip r:embed="rId3"/>
          <a:stretch>
            <a:fillRect/>
          </a:stretch>
        </p:blipFill>
        <p:spPr>
          <a:xfrm>
            <a:off x="7492642" y="2705832"/>
            <a:ext cx="426148" cy="386506"/>
          </a:xfrm>
          <a:prstGeom prst="rect">
            <a:avLst/>
          </a:prstGeom>
        </p:spPr>
      </p:pic>
      <p:sp>
        <p:nvSpPr>
          <p:cNvPr id="46" name="Freeform: Shape 45">
            <a:extLst>
              <a:ext uri="{FF2B5EF4-FFF2-40B4-BE49-F238E27FC236}">
                <a16:creationId xmlns:a16="http://schemas.microsoft.com/office/drawing/2014/main" id="{1A98EF3A-06BA-7C38-BCEB-5C47627470E9}"/>
              </a:ext>
            </a:extLst>
          </p:cNvPr>
          <p:cNvSpPr/>
          <p:nvPr/>
        </p:nvSpPr>
        <p:spPr>
          <a:xfrm>
            <a:off x="8011289" y="2722425"/>
            <a:ext cx="426720" cy="360763"/>
          </a:xfrm>
          <a:custGeom>
            <a:avLst/>
            <a:gdLst>
              <a:gd name="connsiteX0" fmla="*/ 0 w 426720"/>
              <a:gd name="connsiteY0" fmla="*/ 195784 h 360763"/>
              <a:gd name="connsiteX1" fmla="*/ 164592 w 426720"/>
              <a:gd name="connsiteY1" fmla="*/ 354280 h 360763"/>
              <a:gd name="connsiteX2" fmla="*/ 274320 w 426720"/>
              <a:gd name="connsiteY2" fmla="*/ 712 h 360763"/>
              <a:gd name="connsiteX3" fmla="*/ 426720 w 426720"/>
              <a:gd name="connsiteY3" fmla="*/ 262840 h 360763"/>
              <a:gd name="connsiteX4" fmla="*/ 426720 w 426720"/>
              <a:gd name="connsiteY4" fmla="*/ 262840 h 360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 h="360763">
                <a:moveTo>
                  <a:pt x="0" y="195784"/>
                </a:moveTo>
                <a:cubicBezTo>
                  <a:pt x="59436" y="291288"/>
                  <a:pt x="118872" y="386792"/>
                  <a:pt x="164592" y="354280"/>
                </a:cubicBezTo>
                <a:cubicBezTo>
                  <a:pt x="210312" y="321768"/>
                  <a:pt x="230632" y="15952"/>
                  <a:pt x="274320" y="712"/>
                </a:cubicBezTo>
                <a:cubicBezTo>
                  <a:pt x="318008" y="-14528"/>
                  <a:pt x="401320" y="219152"/>
                  <a:pt x="426720" y="262840"/>
                </a:cubicBezTo>
                <a:lnTo>
                  <a:pt x="426720" y="262840"/>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07EBC91D-2D2B-258F-E6DC-FFE31D8BF8D8}"/>
              </a:ext>
            </a:extLst>
          </p:cNvPr>
          <p:cNvSpPr txBox="1"/>
          <p:nvPr/>
        </p:nvSpPr>
        <p:spPr>
          <a:xfrm>
            <a:off x="821439" y="2076498"/>
            <a:ext cx="828178" cy="461665"/>
          </a:xfrm>
          <a:prstGeom prst="rect">
            <a:avLst/>
          </a:prstGeom>
          <a:noFill/>
        </p:spPr>
        <p:txBody>
          <a:bodyPr wrap="square" rtlCol="0">
            <a:spAutoFit/>
          </a:bodyPr>
          <a:lstStyle/>
          <a:p>
            <a:r>
              <a:rPr lang="en-US" dirty="0"/>
              <a:t>0.5s</a:t>
            </a:r>
          </a:p>
        </p:txBody>
      </p:sp>
      <p:pic>
        <p:nvPicPr>
          <p:cNvPr id="65" name="Picture 6" descr="Amazon Echo Dot (3rd Gen) Smart Speaker with Alexa Sandstone  B07PGL2N7J/B0792R1RSN - Best Buy">
            <a:extLst>
              <a:ext uri="{FF2B5EF4-FFF2-40B4-BE49-F238E27FC236}">
                <a16:creationId xmlns:a16="http://schemas.microsoft.com/office/drawing/2014/main" id="{6B1FB886-0039-94BE-DA8C-CE709C8C9D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4039" y="2728836"/>
            <a:ext cx="580034" cy="34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par>
                                <p:cTn id="35" presetID="14" presetClass="entr" presetSubtype="1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par>
                                <p:cTn id="38" presetID="14" presetClass="entr" presetSubtype="1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par>
                                <p:cTn id="52" presetID="16" presetClass="entr" presetSubtype="21"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77778E-6 -3.82716E-6 L -0.00017 0.08179 " pathEditMode="relative" rAng="0" ptsTypes="AA">
                                      <p:cBhvr>
                                        <p:cTn id="58" dur="2000" fill="hold"/>
                                        <p:tgtEl>
                                          <p:spTgt spid="31"/>
                                        </p:tgtEl>
                                        <p:attrNameLst>
                                          <p:attrName>ppt_x</p:attrName>
                                          <p:attrName>ppt_y</p:attrName>
                                        </p:attrNameLst>
                                      </p:cBhvr>
                                      <p:rCtr x="-17" y="4074"/>
                                    </p:animMotion>
                                  </p:childTnLst>
                                </p:cTn>
                              </p:par>
                              <p:par>
                                <p:cTn id="59" presetID="42" presetClass="path" presetSubtype="0" accel="50000" decel="50000" fill="hold" nodeType="withEffect">
                                  <p:stCondLst>
                                    <p:cond delay="0"/>
                                  </p:stCondLst>
                                  <p:childTnLst>
                                    <p:animMotion origin="layout" path="M -4.44444E-6 2.96296E-6 L -4.44444E-6 0.08024 " pathEditMode="relative" rAng="0" ptsTypes="AA">
                                      <p:cBhvr>
                                        <p:cTn id="60" dur="2000" fill="hold"/>
                                        <p:tgtEl>
                                          <p:spTgt spid="33"/>
                                        </p:tgtEl>
                                        <p:attrNameLst>
                                          <p:attrName>ppt_x</p:attrName>
                                          <p:attrName>ppt_y</p:attrName>
                                        </p:attrNameLst>
                                      </p:cBhvr>
                                      <p:rCtr x="0" y="4012"/>
                                    </p:animMotion>
                                  </p:childTnLst>
                                </p:cTn>
                              </p:par>
                              <p:par>
                                <p:cTn id="61" presetID="42" presetClass="path" presetSubtype="0" accel="50000" decel="50000" fill="hold" nodeType="withEffect">
                                  <p:stCondLst>
                                    <p:cond delay="0"/>
                                  </p:stCondLst>
                                  <p:childTnLst>
                                    <p:animMotion origin="layout" path="M 4.72222E-6 2.96296E-6 L 4.72222E-6 0.08024 " pathEditMode="relative" rAng="0" ptsTypes="AA">
                                      <p:cBhvr>
                                        <p:cTn id="62" dur="2000" fill="hold"/>
                                        <p:tgtEl>
                                          <p:spTgt spid="34"/>
                                        </p:tgtEl>
                                        <p:attrNameLst>
                                          <p:attrName>ppt_x</p:attrName>
                                          <p:attrName>ppt_y</p:attrName>
                                        </p:attrNameLst>
                                      </p:cBhvr>
                                      <p:rCtr x="0" y="4012"/>
                                    </p:animMotion>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1000"/>
                                        <p:tgtEl>
                                          <p:spTgt spid="36"/>
                                        </p:tgtEl>
                                      </p:cBhvr>
                                    </p:animEffect>
                                    <p:anim calcmode="lin" valueType="num">
                                      <p:cBhvr>
                                        <p:cTn id="68" dur="1000" fill="hold"/>
                                        <p:tgtEl>
                                          <p:spTgt spid="36"/>
                                        </p:tgtEl>
                                        <p:attrNameLst>
                                          <p:attrName>ppt_x</p:attrName>
                                        </p:attrNameLst>
                                      </p:cBhvr>
                                      <p:tavLst>
                                        <p:tav tm="0">
                                          <p:val>
                                            <p:strVal val="#ppt_x"/>
                                          </p:val>
                                        </p:tav>
                                        <p:tav tm="100000">
                                          <p:val>
                                            <p:strVal val="#ppt_x"/>
                                          </p:val>
                                        </p:tav>
                                      </p:tavLst>
                                    </p:anim>
                                    <p:anim calcmode="lin" valueType="num">
                                      <p:cBhvr>
                                        <p:cTn id="69" dur="1000" fill="hold"/>
                                        <p:tgtEl>
                                          <p:spTgt spid="3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randombar(horizontal)">
                                      <p:cBhvr>
                                        <p:cTn id="79" dur="500"/>
                                        <p:tgtEl>
                                          <p:spTgt spid="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randombar(horizontal)">
                                      <p:cBhvr>
                                        <p:cTn id="82" dur="500"/>
                                        <p:tgtEl>
                                          <p:spTgt spid="1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par>
                                <p:cTn id="88" presetID="16" presetClass="entr" presetSubtype="21" fill="hold"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barn(inVertical)">
                                      <p:cBhvr>
                                        <p:cTn id="90" dur="500"/>
                                        <p:tgtEl>
                                          <p:spTgt spid="42"/>
                                        </p:tgtEl>
                                      </p:cBhvr>
                                    </p:animEffect>
                                  </p:childTnLst>
                                </p:cTn>
                              </p:par>
                              <p:par>
                                <p:cTn id="91" presetID="16" presetClass="entr" presetSubtype="21"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barn(inVertical)">
                                      <p:cBhvr>
                                        <p:cTn id="93" dur="500"/>
                                        <p:tgtEl>
                                          <p:spTgt spid="43"/>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barn(inVertical)">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randombar(horizontal)">
                                      <p:cBhvr>
                                        <p:cTn id="101" dur="500"/>
                                        <p:tgtEl>
                                          <p:spTgt spid="4"/>
                                        </p:tgtEl>
                                      </p:cBhvr>
                                    </p:animEffect>
                                  </p:childTnLst>
                                </p:cTn>
                              </p:par>
                              <p:par>
                                <p:cTn id="102" presetID="14" presetClass="entr" presetSubtype="1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randombar(horizontal)">
                                      <p:cBhvr>
                                        <p:cTn id="104" dur="500"/>
                                        <p:tgtEl>
                                          <p:spTgt spid="12"/>
                                        </p:tgtEl>
                                      </p:cBhvr>
                                    </p:animEffect>
                                  </p:childTnLst>
                                </p:cTn>
                              </p:par>
                              <p:par>
                                <p:cTn id="105" presetID="16" presetClass="entr" presetSubtype="21" fill="hold"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barn(inVertical)">
                                      <p:cBhvr>
                                        <p:cTn id="107" dur="500"/>
                                        <p:tgtEl>
                                          <p:spTgt spid="45"/>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barn(inVertical)">
                                      <p:cBhvr>
                                        <p:cTn id="110" dur="500"/>
                                        <p:tgtEl>
                                          <p:spTgt spid="46"/>
                                        </p:tgtEl>
                                      </p:cBhvr>
                                    </p:animEffect>
                                  </p:childTnLst>
                                </p:cTn>
                              </p:par>
                              <p:par>
                                <p:cTn id="111" presetID="2" presetClass="entr" presetSubtype="4" fill="hold" nodeType="withEffect">
                                  <p:stCondLst>
                                    <p:cond delay="0"/>
                                  </p:stCondLst>
                                  <p:childTnLst>
                                    <p:set>
                                      <p:cBhvr>
                                        <p:cTn id="112" dur="1" fill="hold">
                                          <p:stCondLst>
                                            <p:cond delay="0"/>
                                          </p:stCondLst>
                                        </p:cTn>
                                        <p:tgtEl>
                                          <p:spTgt spid="65"/>
                                        </p:tgtEl>
                                        <p:attrNameLst>
                                          <p:attrName>style.visibility</p:attrName>
                                        </p:attrNameLst>
                                      </p:cBhvr>
                                      <p:to>
                                        <p:strVal val="visible"/>
                                      </p:to>
                                    </p:set>
                                    <p:anim calcmode="lin" valueType="num">
                                      <p:cBhvr additive="base">
                                        <p:cTn id="113" dur="500" fill="hold"/>
                                        <p:tgtEl>
                                          <p:spTgt spid="65"/>
                                        </p:tgtEl>
                                        <p:attrNameLst>
                                          <p:attrName>ppt_x</p:attrName>
                                        </p:attrNameLst>
                                      </p:cBhvr>
                                      <p:tavLst>
                                        <p:tav tm="0">
                                          <p:val>
                                            <p:strVal val="#ppt_x"/>
                                          </p:val>
                                        </p:tav>
                                        <p:tav tm="100000">
                                          <p:val>
                                            <p:strVal val="#ppt_x"/>
                                          </p:val>
                                        </p:tav>
                                      </p:tavLst>
                                    </p:anim>
                                    <p:anim calcmode="lin" valueType="num">
                                      <p:cBhvr additive="base">
                                        <p:cTn id="11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2" grpId="0" animBg="1"/>
      <p:bldP spid="3" grpId="0" animBg="1"/>
      <p:bldP spid="4" grpId="0" animBg="1"/>
      <p:bldP spid="13" grpId="0"/>
      <p:bldP spid="35" grpId="0"/>
      <p:bldP spid="38" grpId="0"/>
      <p:bldP spid="44" grpId="0"/>
      <p:bldP spid="46" grpId="0" animBg="1"/>
      <p:bldP spid="48" grpId="0"/>
    </p:bldLst>
  </p:timing>
</p:sld>
</file>

<file path=ppt/theme/theme1.xml><?xml version="1.0" encoding="utf-8"?>
<a:theme xmlns:a="http://schemas.openxmlformats.org/drawingml/2006/main" name="MSU Wordmark design">
  <a:themeElements>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8137943F-5870-9643-B657-B51075C7D20D}" vid="{8E8A6DC1-F0C0-0248-BF1D-4ED6BE873D9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18453B"/>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12083</TotalTime>
  <Words>1204</Words>
  <Application>Microsoft Office PowerPoint</Application>
  <PresentationFormat>On-screen Show (16:9)</PresentationFormat>
  <Paragraphs>180</Paragraphs>
  <Slides>19</Slides>
  <Notes>17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Gotham Book</vt:lpstr>
      <vt:lpstr>Microsoft YaHei UI</vt:lpstr>
      <vt:lpstr>Arial</vt:lpstr>
      <vt:lpstr>Calibri</vt:lpstr>
      <vt:lpstr>Helvetica</vt:lpstr>
      <vt:lpstr>Wingdings</vt:lpstr>
      <vt:lpstr>MSU Wordmark design</vt:lpstr>
      <vt:lpstr>SpecPatch: Human-in-the-Loop Adversarial Audio Spectrogram Patch Attack on Speech Recognition</vt:lpstr>
      <vt:lpstr>Automated Speech Recognition (ASR) in our life</vt:lpstr>
      <vt:lpstr>Threats for ASR models</vt:lpstr>
      <vt:lpstr>Failure cases of existing attacks</vt:lpstr>
      <vt:lpstr>How do we resolve these failure cases?</vt:lpstr>
      <vt:lpstr>SpecPatch idea</vt:lpstr>
      <vt:lpstr>Challenges</vt:lpstr>
      <vt:lpstr>How do we address these challenges?</vt:lpstr>
      <vt:lpstr>System design</vt:lpstr>
      <vt:lpstr>PowerPoint Presentation</vt:lpstr>
      <vt:lpstr>PowerPoint Presentation</vt:lpstr>
      <vt:lpstr>PowerPoint Presentation</vt:lpstr>
      <vt:lpstr>PowerPoint Presentation</vt:lpstr>
      <vt:lpstr>PowerPoint Presentation</vt:lpstr>
      <vt:lpstr>Evaluation setup</vt:lpstr>
      <vt:lpstr>Evaluation</vt:lpstr>
      <vt:lpstr>Conclusion</vt:lpstr>
      <vt:lpstr>PowerPoint Presentation</vt:lpstr>
      <vt:lpstr>Demos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overview of Perturbation attacks and defenses on Voice Controlled Systems</dc:title>
  <dc:creator>Guo, Hanqing</dc:creator>
  <cp:lastModifiedBy>Guo, Hanqing</cp:lastModifiedBy>
  <cp:revision>85</cp:revision>
  <dcterms:created xsi:type="dcterms:W3CDTF">2021-02-14T00:02:08Z</dcterms:created>
  <dcterms:modified xsi:type="dcterms:W3CDTF">2022-11-05T12:38:35Z</dcterms:modified>
</cp:coreProperties>
</file>