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63" r:id="rId3"/>
    <p:sldId id="384" r:id="rId4"/>
    <p:sldId id="385" r:id="rId5"/>
    <p:sldId id="377" r:id="rId6"/>
    <p:sldId id="351" r:id="rId7"/>
    <p:sldId id="386" r:id="rId8"/>
    <p:sldId id="387" r:id="rId9"/>
    <p:sldId id="388" r:id="rId10"/>
    <p:sldId id="389" r:id="rId11"/>
    <p:sldId id="390" r:id="rId12"/>
    <p:sldId id="391" r:id="rId13"/>
    <p:sldId id="393" r:id="rId14"/>
    <p:sldId id="394" r:id="rId15"/>
    <p:sldId id="395" r:id="rId16"/>
    <p:sldId id="396" r:id="rId17"/>
    <p:sldId id="406" r:id="rId18"/>
    <p:sldId id="398" r:id="rId19"/>
    <p:sldId id="397" r:id="rId20"/>
    <p:sldId id="404" r:id="rId21"/>
    <p:sldId id="399" r:id="rId22"/>
    <p:sldId id="400" r:id="rId23"/>
    <p:sldId id="401" r:id="rId24"/>
    <p:sldId id="402" r:id="rId25"/>
    <p:sldId id="403" r:id="rId26"/>
    <p:sldId id="378" r:id="rId27"/>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548"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62ADFD-EDCC-6A37-0E1F-7E5405509DC9}" name="Yan, Qiben" initials="YQ" userId="S::qyan@msu.edu::d4aaee5c-fce7-4f90-9bfd-130661229f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uo, Hanqing" initials="GH" lastIdx="1" clrIdx="0">
    <p:extLst>
      <p:ext uri="{19B8F6BF-5375-455C-9EA6-DF929625EA0E}">
        <p15:presenceInfo xmlns:p15="http://schemas.microsoft.com/office/powerpoint/2012/main" userId="S::hguo@bsu.edu::f06a9313-830a-4e4c-8e25-c800885a99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AFB"/>
    <a:srgbClr val="18453B"/>
    <a:srgbClr val="0C533A"/>
    <a:srgbClr val="064339"/>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84422" autoAdjust="0"/>
  </p:normalViewPr>
  <p:slideViewPr>
    <p:cSldViewPr snapToGrid="0" snapToObjects="1" showGuides="1">
      <p:cViewPr varScale="1">
        <p:scale>
          <a:sx n="96" d="100"/>
          <a:sy n="96" d="100"/>
        </p:scale>
        <p:origin x="1085" y="62"/>
      </p:cViewPr>
      <p:guideLst>
        <p:guide orient="horz" pos="154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C8B9C-C256-4258-9A97-E303FCA4FE32}" type="datetimeFigureOut">
              <a:rPr lang="en-US" smtClean="0"/>
              <a:t>5/13/2022</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79410-86BF-40F6-A713-95393095EAF4}" type="slidenum">
              <a:rPr lang="en-US" smtClean="0"/>
              <a:t>‹#›</a:t>
            </a:fld>
            <a:endParaRPr lang="en-US"/>
          </a:p>
        </p:txBody>
      </p:sp>
    </p:spTree>
    <p:extLst>
      <p:ext uri="{BB962C8B-B14F-4D97-AF65-F5344CB8AC3E}">
        <p14:creationId xmlns:p14="http://schemas.microsoft.com/office/powerpoint/2010/main" val="402263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Hello everyone, my name is Hanqing Guo, a </a:t>
            </a:r>
            <a:r>
              <a:rPr lang="en-US" dirty="0" err="1"/>
              <a:t>Phd</a:t>
            </a:r>
            <a:r>
              <a:rPr lang="en-US" dirty="0"/>
              <a:t> student in Michigan State University. Today, I am glad to share our work: </a:t>
            </a:r>
            <a:r>
              <a:rPr lang="en-US" dirty="0" err="1"/>
              <a:t>SuperVoice</a:t>
            </a:r>
            <a:r>
              <a:rPr lang="en-US" dirty="0"/>
              <a:t> …</a:t>
            </a:r>
          </a:p>
        </p:txBody>
      </p:sp>
      <p:sp>
        <p:nvSpPr>
          <p:cNvPr id="4" name="灯片编号占位符 3"/>
          <p:cNvSpPr>
            <a:spLocks noGrp="1"/>
          </p:cNvSpPr>
          <p:nvPr>
            <p:ph type="sldNum" sz="quarter" idx="5"/>
          </p:nvPr>
        </p:nvSpPr>
        <p:spPr/>
        <p:txBody>
          <a:bodyPr/>
          <a:lstStyle/>
          <a:p>
            <a:fld id="{33079410-86BF-40F6-A713-95393095EAF4}" type="slidenum">
              <a:rPr lang="en-US" smtClean="0"/>
              <a:t>1</a:t>
            </a:fld>
            <a:endParaRPr lang="en-US"/>
          </a:p>
        </p:txBody>
      </p:sp>
    </p:spTree>
    <p:extLst>
      <p:ext uri="{BB962C8B-B14F-4D97-AF65-F5344CB8AC3E}">
        <p14:creationId xmlns:p14="http://schemas.microsoft.com/office/powerpoint/2010/main" val="1161345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11</a:t>
            </a:fld>
            <a:endParaRPr lang="en-US"/>
          </a:p>
        </p:txBody>
      </p:sp>
    </p:spTree>
    <p:extLst>
      <p:ext uri="{BB962C8B-B14F-4D97-AF65-F5344CB8AC3E}">
        <p14:creationId xmlns:p14="http://schemas.microsoft.com/office/powerpoint/2010/main" val="1011245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verification step, given an unknown source, we first perform the liveness detection algorithm. If the sound is generated by a real person, this module returns True to further proceed to speaker embedding model, then we identify the sound source by comparing the current speaker embedding with the claimed embeddings. Otherwise, our model will reject the machine produced sound, or unauthorized speakers’ sound.</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12</a:t>
            </a:fld>
            <a:endParaRPr lang="en-US"/>
          </a:p>
        </p:txBody>
      </p:sp>
    </p:spTree>
    <p:extLst>
      <p:ext uri="{BB962C8B-B14F-4D97-AF65-F5344CB8AC3E}">
        <p14:creationId xmlns:p14="http://schemas.microsoft.com/office/powerpoint/2010/main" val="354131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a:t>
            </a:r>
            <a:r>
              <a:rPr lang="en-US" altLang="zh-CN" dirty="0" err="1"/>
              <a:t>supervoice</a:t>
            </a:r>
            <a:r>
              <a:rPr lang="en-US" altLang="zh-CN" dirty="0"/>
              <a:t> contains two model, liveness detection and speaker verification. We will explain the design of them step by step.</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13</a:t>
            </a:fld>
            <a:endParaRPr lang="en-US"/>
          </a:p>
        </p:txBody>
      </p:sp>
    </p:spTree>
    <p:extLst>
      <p:ext uri="{BB962C8B-B14F-4D97-AF65-F5344CB8AC3E}">
        <p14:creationId xmlns:p14="http://schemas.microsoft.com/office/powerpoint/2010/main" val="1297925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the third scenario, when the attacks record XX, we observed that there are low response of the ultrasound speaker at low frequency range. By exploiting this property, we can design algorithm to detect this attack.</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14</a:t>
            </a:fld>
            <a:endParaRPr lang="en-US"/>
          </a:p>
        </p:txBody>
      </p:sp>
    </p:spTree>
    <p:extLst>
      <p:ext uri="{BB962C8B-B14F-4D97-AF65-F5344CB8AC3E}">
        <p14:creationId xmlns:p14="http://schemas.microsoft.com/office/powerpoint/2010/main" val="2837501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use two factors R1 and R2 to run our algorithm. The R1 computes the accumulative energy between frequency low 1 and high 1, it can assures the HFE exist. and R2 is designed to find the portion of low frequency energy, in the green pattern, it computes the accumulative energy of the selected green region, such that it prevent the powerful attacker who have ultrasound microphone and ultrasound speaker. When combine these two factors together, we can distinguish the sound source is from human or a machine. </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15</a:t>
            </a:fld>
            <a:endParaRPr lang="en-US"/>
          </a:p>
        </p:txBody>
      </p:sp>
    </p:spTree>
    <p:extLst>
      <p:ext uri="{BB962C8B-B14F-4D97-AF65-F5344CB8AC3E}">
        <p14:creationId xmlns:p14="http://schemas.microsoft.com/office/powerpoint/2010/main" val="390977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the speaker verification model, we use two different neural network architecture to process the LFE and HFE. For the LFE, we follow the design of </a:t>
            </a:r>
            <a:r>
              <a:rPr lang="en-US" altLang="zh-CN" dirty="0" err="1"/>
              <a:t>SincNet</a:t>
            </a:r>
            <a:r>
              <a:rPr lang="en-US" altLang="zh-CN" dirty="0"/>
              <a:t>, which takes LF waveform as input, and produce LF feature. For the HFE, we customize a CNN model that composed of three types of filters: vertical filter to extract frequency information, horizontal filter to compute the time information, and the spare filter to extract the spatial feature of spectrogram.</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16</a:t>
            </a:fld>
            <a:endParaRPr lang="en-US"/>
          </a:p>
        </p:txBody>
      </p:sp>
    </p:spTree>
    <p:extLst>
      <p:ext uri="{BB962C8B-B14F-4D97-AF65-F5344CB8AC3E}">
        <p14:creationId xmlns:p14="http://schemas.microsoft.com/office/powerpoint/2010/main" val="258999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the end, we concatenate the LFE feature and HFE feature together, and introduce a linear layer to shrink the feature size, resulting in a speaker embedding. By considering the liveness detection result and the speaker embedding difference between the current one and the exist embeddings, our model make final decision to accept of reject the </a:t>
            </a:r>
            <a:r>
              <a:rPr lang="en-US" altLang="zh-CN" dirty="0" err="1"/>
              <a:t>unkonwn</a:t>
            </a:r>
            <a:r>
              <a:rPr lang="en-US" altLang="zh-CN" dirty="0"/>
              <a:t> sound.</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17</a:t>
            </a:fld>
            <a:endParaRPr lang="en-US"/>
          </a:p>
        </p:txBody>
      </p:sp>
    </p:spTree>
    <p:extLst>
      <p:ext uri="{BB962C8B-B14F-4D97-AF65-F5344CB8AC3E}">
        <p14:creationId xmlns:p14="http://schemas.microsoft.com/office/powerpoint/2010/main" val="3006193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Since there is no speech dataset that include HFE of human, we collect our own dataset with the shown setting. </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19</a:t>
            </a:fld>
            <a:endParaRPr lang="en-US"/>
          </a:p>
        </p:txBody>
      </p:sp>
    </p:spTree>
    <p:extLst>
      <p:ext uri="{BB962C8B-B14F-4D97-AF65-F5344CB8AC3E}">
        <p14:creationId xmlns:p14="http://schemas.microsoft.com/office/powerpoint/2010/main" val="3670837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There are 4 types of </a:t>
            </a:r>
            <a:r>
              <a:rPr lang="en-US" altLang="zh-CN" dirty="0" err="1"/>
              <a:t>senetence</a:t>
            </a:r>
            <a:r>
              <a:rPr lang="en-US" altLang="zh-CN" dirty="0"/>
              <a:t> we asked the volunteer to read. Common, compact, fricative, and non-fricative. </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20</a:t>
            </a:fld>
            <a:endParaRPr lang="en-US"/>
          </a:p>
        </p:txBody>
      </p:sp>
    </p:spTree>
    <p:extLst>
      <p:ext uri="{BB962C8B-B14F-4D97-AF65-F5344CB8AC3E}">
        <p14:creationId xmlns:p14="http://schemas.microsoft.com/office/powerpoint/2010/main" val="3703818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Website link (bigger link). (Add time span we collect data)</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21</a:t>
            </a:fld>
            <a:endParaRPr lang="en-US"/>
          </a:p>
        </p:txBody>
      </p:sp>
    </p:spTree>
    <p:extLst>
      <p:ext uri="{BB962C8B-B14F-4D97-AF65-F5344CB8AC3E}">
        <p14:creationId xmlns:p14="http://schemas.microsoft.com/office/powerpoint/2010/main" val="101723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Voice biometric is more and more popular because it’s usability and convenience. User can use their voice to secure their applications such as google assistant, banking service, and </a:t>
            </a:r>
            <a:r>
              <a:rPr lang="en-US" altLang="zh-CN" dirty="0" err="1"/>
              <a:t>siri</a:t>
            </a:r>
            <a:r>
              <a:rPr lang="en-US" altLang="zh-CN" dirty="0"/>
              <a:t> at anywhere, and anytime.  However, the accuracy and the security of voice biometric are imperfect and need to be improved.</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2</a:t>
            </a:fld>
            <a:endParaRPr lang="en-US"/>
          </a:p>
        </p:txBody>
      </p:sp>
    </p:spTree>
    <p:extLst>
      <p:ext uri="{BB962C8B-B14F-4D97-AF65-F5344CB8AC3E}">
        <p14:creationId xmlns:p14="http://schemas.microsoft.com/office/powerpoint/2010/main" val="1843481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first validate that whether HFE can facilitate existing speaker verification model. With adding the HFE to 4 existing models: </a:t>
            </a:r>
            <a:r>
              <a:rPr lang="en-US" altLang="zh-CN" dirty="0" err="1"/>
              <a:t>Gassian</a:t>
            </a:r>
            <a:r>
              <a:rPr lang="en-US" altLang="zh-CN" dirty="0"/>
              <a:t> model, </a:t>
            </a:r>
            <a:r>
              <a:rPr lang="en-US" altLang="zh-CN" dirty="0" err="1"/>
              <a:t>sincNet</a:t>
            </a:r>
            <a:r>
              <a:rPr lang="en-US" altLang="zh-CN" dirty="0"/>
              <a:t> model, </a:t>
            </a:r>
            <a:r>
              <a:rPr lang="en-US" altLang="zh-CN" dirty="0" err="1"/>
              <a:t>vgg</a:t>
            </a:r>
            <a:r>
              <a:rPr lang="en-US" altLang="zh-CN" dirty="0"/>
              <a:t> model and GE2E model, we find that all the models achieve better performance with lower Equal error rate. </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22</a:t>
            </a:fld>
            <a:endParaRPr lang="en-US"/>
          </a:p>
        </p:txBody>
      </p:sp>
    </p:spTree>
    <p:extLst>
      <p:ext uri="{BB962C8B-B14F-4D97-AF65-F5344CB8AC3E}">
        <p14:creationId xmlns:p14="http://schemas.microsoft.com/office/powerpoint/2010/main" val="2108052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we draw the EER result of our model by changing the similarity threshold, we achieve the best EER with 0.58, which outperform all the aforementioned models. We further compress the speaker embeddings to two dimension with 21 speakers, each contains 30 audio samples. We can find that all the speaker embeddings aggregate tightly and show clear boundary, which indicate the speaker embeddings are </a:t>
            </a:r>
            <a:r>
              <a:rPr lang="en-US" altLang="zh-CN" dirty="0" err="1"/>
              <a:t>representive</a:t>
            </a:r>
            <a:r>
              <a:rPr lang="en-US" altLang="zh-CN" dirty="0"/>
              <a:t> to different speaker identity.</a:t>
            </a:r>
          </a:p>
        </p:txBody>
      </p:sp>
      <p:sp>
        <p:nvSpPr>
          <p:cNvPr id="4" name="灯片编号占位符 3"/>
          <p:cNvSpPr>
            <a:spLocks noGrp="1"/>
          </p:cNvSpPr>
          <p:nvPr>
            <p:ph type="sldNum" sz="quarter" idx="5"/>
          </p:nvPr>
        </p:nvSpPr>
        <p:spPr/>
        <p:txBody>
          <a:bodyPr/>
          <a:lstStyle/>
          <a:p>
            <a:fld id="{33079410-86BF-40F6-A713-95393095EAF4}" type="slidenum">
              <a:rPr lang="en-US" smtClean="0"/>
              <a:t>23</a:t>
            </a:fld>
            <a:endParaRPr lang="en-US"/>
          </a:p>
        </p:txBody>
      </p:sp>
    </p:spTree>
    <p:extLst>
      <p:ext uri="{BB962C8B-B14F-4D97-AF65-F5344CB8AC3E}">
        <p14:creationId xmlns:p14="http://schemas.microsoft.com/office/powerpoint/2010/main" val="1116484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evaluate the liveness detection performance with 2 different setting and 5 loudspeakers (boss, </a:t>
            </a:r>
            <a:r>
              <a:rPr lang="en-US" altLang="zh-CN" dirty="0" err="1"/>
              <a:t>vifa</a:t>
            </a:r>
            <a:r>
              <a:rPr lang="en-US" altLang="zh-CN" dirty="0"/>
              <a:t> ultrasound speaker, Samsung s9, </a:t>
            </a:r>
            <a:r>
              <a:rPr lang="en-US" altLang="zh-CN" dirty="0" err="1"/>
              <a:t>iphone</a:t>
            </a:r>
            <a:r>
              <a:rPr lang="en-US" altLang="zh-CN" dirty="0"/>
              <a:t> x, </a:t>
            </a:r>
            <a:r>
              <a:rPr lang="en-US" altLang="zh-CN" dirty="0" err="1"/>
              <a:t>Sada</a:t>
            </a:r>
            <a:r>
              <a:rPr lang="en-US" altLang="zh-CN" dirty="0"/>
              <a:t> speaker). Compare to the human’s sound that have both R1 AND R2 greater than 0 for all cases, the attacker that only possesses normal audio source can never make R1 &gt; 0 because the audio source does not contain HFE. In other case, if the attacker have the ultrasound source, regular loudspeakers cannot produce those HFE, result in low R1 value for 4 conventional speaker. As for the ultrasound speaker, even though it achieves positive R1, it failed to generate positive R2 due to lacking of low frequency energy. In total, we achieve 100% accuracy to differentiate between user and machine. Compares to all existing liveness detection models, we use only 4 features and achieve the best performance with fastest speed.</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24</a:t>
            </a:fld>
            <a:endParaRPr lang="en-US"/>
          </a:p>
        </p:txBody>
      </p:sp>
    </p:spTree>
    <p:extLst>
      <p:ext uri="{BB962C8B-B14F-4D97-AF65-F5344CB8AC3E}">
        <p14:creationId xmlns:p14="http://schemas.microsoft.com/office/powerpoint/2010/main" val="3311706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Website link</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25</a:t>
            </a:fld>
            <a:endParaRPr lang="en-US"/>
          </a:p>
        </p:txBody>
      </p:sp>
    </p:spTree>
    <p:extLst>
      <p:ext uri="{BB962C8B-B14F-4D97-AF65-F5344CB8AC3E}">
        <p14:creationId xmlns:p14="http://schemas.microsoft.com/office/powerpoint/2010/main" val="90882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QR code with link (QR Code)</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26</a:t>
            </a:fld>
            <a:endParaRPr lang="en-US"/>
          </a:p>
        </p:txBody>
      </p:sp>
    </p:spTree>
    <p:extLst>
      <p:ext uri="{BB962C8B-B14F-4D97-AF65-F5344CB8AC3E}">
        <p14:creationId xmlns:p14="http://schemas.microsoft.com/office/powerpoint/2010/main" val="2193071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there are 4 critical risks exist. The replay attack collects victim’s (Bob) sound by hidden microphone, and replay it to attack bob’s application. The voice synthesis attack uses bobs  audio clips from internet, and synthesis them together to perform the attack. The voice conversion attack use deep learning models to convert other speaker’s speech to Bob’s sound. While the adversarial attack craft perturbations to a benign audio, and deceive the Bob’s speaker identification model through a loudspeaker.</a:t>
            </a:r>
          </a:p>
        </p:txBody>
      </p:sp>
      <p:sp>
        <p:nvSpPr>
          <p:cNvPr id="4" name="Slide Number Placeholder 3"/>
          <p:cNvSpPr>
            <a:spLocks noGrp="1"/>
          </p:cNvSpPr>
          <p:nvPr>
            <p:ph type="sldNum" sz="quarter" idx="5"/>
          </p:nvPr>
        </p:nvSpPr>
        <p:spPr/>
        <p:txBody>
          <a:bodyPr/>
          <a:lstStyle/>
          <a:p>
            <a:fld id="{33079410-86BF-40F6-A713-95393095EAF4}" type="slidenum">
              <a:rPr lang="en-US" smtClean="0"/>
              <a:t>3</a:t>
            </a:fld>
            <a:endParaRPr lang="en-US"/>
          </a:p>
        </p:txBody>
      </p:sp>
    </p:spTree>
    <p:extLst>
      <p:ext uri="{BB962C8B-B14F-4D97-AF65-F5344CB8AC3E}">
        <p14:creationId xmlns:p14="http://schemas.microsoft.com/office/powerpoint/2010/main" val="24851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the security risks and improve the identification accuracy, prior works proposed to introduce complex machine learning model (for example, GE2E), or enrich the data source from acceleration, electronic field, ultrasound sensors, or </a:t>
            </a:r>
            <a:r>
              <a:rPr lang="en-US" dirty="0" err="1"/>
              <a:t>wifi</a:t>
            </a:r>
            <a:r>
              <a:rPr lang="en-US" dirty="0"/>
              <a:t> node to facilitate speaker identification. However, some of them limits the use position, and computational cost, while the others require external hardware and cause inconvenience in use. </a:t>
            </a:r>
          </a:p>
        </p:txBody>
      </p:sp>
      <p:sp>
        <p:nvSpPr>
          <p:cNvPr id="4" name="Slide Number Placeholder 3"/>
          <p:cNvSpPr>
            <a:spLocks noGrp="1"/>
          </p:cNvSpPr>
          <p:nvPr>
            <p:ph type="sldNum" sz="quarter" idx="5"/>
          </p:nvPr>
        </p:nvSpPr>
        <p:spPr/>
        <p:txBody>
          <a:bodyPr/>
          <a:lstStyle/>
          <a:p>
            <a:fld id="{33079410-86BF-40F6-A713-95393095EAF4}" type="slidenum">
              <a:rPr lang="en-US" smtClean="0"/>
              <a:t>4</a:t>
            </a:fld>
            <a:endParaRPr lang="en-US"/>
          </a:p>
        </p:txBody>
      </p:sp>
    </p:spTree>
    <p:extLst>
      <p:ext uri="{BB962C8B-B14F-4D97-AF65-F5344CB8AC3E}">
        <p14:creationId xmlns:p14="http://schemas.microsoft.com/office/powerpoint/2010/main" val="2540469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find that All Previous Work Neglects High Frequency Energy (HFE) in the signal processing steps. More specifically, the LPF and ADC will eliminate the HFE component. There are 3 reasons to reduce the HFE in conventional approaches.</a:t>
            </a:r>
          </a:p>
        </p:txBody>
      </p:sp>
      <p:sp>
        <p:nvSpPr>
          <p:cNvPr id="4" name="Slide Number Placeholder 3"/>
          <p:cNvSpPr>
            <a:spLocks noGrp="1"/>
          </p:cNvSpPr>
          <p:nvPr>
            <p:ph type="sldNum" sz="quarter" idx="5"/>
          </p:nvPr>
        </p:nvSpPr>
        <p:spPr/>
        <p:txBody>
          <a:bodyPr/>
          <a:lstStyle/>
          <a:p>
            <a:fld id="{33079410-86BF-40F6-A713-95393095EAF4}" type="slidenum">
              <a:rPr lang="en-US" smtClean="0"/>
              <a:t>6</a:t>
            </a:fld>
            <a:endParaRPr lang="en-US"/>
          </a:p>
        </p:txBody>
      </p:sp>
    </p:spTree>
    <p:extLst>
      <p:ext uri="{BB962C8B-B14F-4D97-AF65-F5344CB8AC3E}">
        <p14:creationId xmlns:p14="http://schemas.microsoft.com/office/powerpoint/2010/main" val="299592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we find that human can produce HFE. For specific phonemes such as fricative and stops, the speech organs narrow the airstream to cause friction, or stopped the airstream suddenly and then released, will produce high frequency components. We record an utterance from a volunteer says “She XXX” with ultrasound microphone, they find some phonemes such as </a:t>
            </a:r>
            <a:r>
              <a:rPr lang="en-US" altLang="zh-CN" dirty="0" err="1"/>
              <a:t>sh</a:t>
            </a:r>
            <a:r>
              <a:rPr lang="en-US" altLang="zh-CN" dirty="0"/>
              <a:t>, s, </a:t>
            </a:r>
            <a:r>
              <a:rPr lang="en-US" altLang="zh-CN" dirty="0" err="1"/>
              <a:t>sy</a:t>
            </a:r>
            <a:r>
              <a:rPr lang="en-US" altLang="zh-CN" dirty="0"/>
              <a:t>, indeed have energy up to 40kHz.</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7</a:t>
            </a:fld>
            <a:endParaRPr lang="en-US"/>
          </a:p>
        </p:txBody>
      </p:sp>
    </p:spTree>
    <p:extLst>
      <p:ext uri="{BB962C8B-B14F-4D97-AF65-F5344CB8AC3E}">
        <p14:creationId xmlns:p14="http://schemas.microsoft.com/office/powerpoint/2010/main" val="4128833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With known that human can produce HFE, we further analyze whether we need it. When we investigate the energy source of the HF component, we find that most phonemes with HFE are actually lack of LFE information shown with low amplitude in the second figure. If we only focus the LFE, those phonemes information will lost and causes incomplete speaker voice print.</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8</a:t>
            </a:fld>
            <a:endParaRPr lang="en-US"/>
          </a:p>
        </p:txBody>
      </p:sp>
    </p:spTree>
    <p:extLst>
      <p:ext uri="{BB962C8B-B14F-4D97-AF65-F5344CB8AC3E}">
        <p14:creationId xmlns:p14="http://schemas.microsoft.com/office/powerpoint/2010/main" val="1287153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conduct preliminary study to answer the question “</a:t>
            </a:r>
            <a:r>
              <a:rPr lang="en-US" dirty="0"/>
              <a:t>Can HFE represents human identity?</a:t>
            </a:r>
            <a:r>
              <a:rPr lang="en-US" altLang="zh-CN" dirty="0"/>
              <a:t>”. We select the phonemes with HFE and present their cumulative energy over the frequency. We find In the left two figures, for same person and different </a:t>
            </a:r>
            <a:r>
              <a:rPr lang="en-US" altLang="zh-CN" dirty="0" err="1"/>
              <a:t>utterences</a:t>
            </a:r>
            <a:r>
              <a:rPr lang="en-US" altLang="zh-CN" dirty="0"/>
              <a:t>, it shows consistent trend for frequency between 18-40kHz. While the LF traces of those phonemes are dispersed with high variance. As for different persons, the phonemes with HFE shows distinguishable difference for same utterance. Then we can conclude that HFE contribute to represent human </a:t>
            </a:r>
            <a:r>
              <a:rPr lang="en-US" altLang="zh-CN" dirty="0">
                <a:solidFill>
                  <a:srgbClr val="00B050"/>
                </a:solidFill>
              </a:rPr>
              <a:t>identity.</a:t>
            </a:r>
            <a:endParaRPr lang="en-US" altLang="zh-CN" dirty="0"/>
          </a:p>
        </p:txBody>
      </p:sp>
      <p:sp>
        <p:nvSpPr>
          <p:cNvPr id="4" name="灯片编号占位符 3"/>
          <p:cNvSpPr>
            <a:spLocks noGrp="1"/>
          </p:cNvSpPr>
          <p:nvPr>
            <p:ph type="sldNum" sz="quarter" idx="5"/>
          </p:nvPr>
        </p:nvSpPr>
        <p:spPr/>
        <p:txBody>
          <a:bodyPr/>
          <a:lstStyle/>
          <a:p>
            <a:fld id="{33079410-86BF-40F6-A713-95393095EAF4}" type="slidenum">
              <a:rPr lang="en-US" smtClean="0"/>
              <a:t>9</a:t>
            </a:fld>
            <a:endParaRPr lang="en-US"/>
          </a:p>
        </p:txBody>
      </p:sp>
    </p:spTree>
    <p:extLst>
      <p:ext uri="{BB962C8B-B14F-4D97-AF65-F5344CB8AC3E}">
        <p14:creationId xmlns:p14="http://schemas.microsoft.com/office/powerpoint/2010/main" val="3419590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Many signal processing steps eliminate the HFE, for the data source, the LPF and ADC constrain the frequency band. In the attack side, the source data and DAC sampling rate limit the HFE present. As the result, HFE is not present in most </a:t>
            </a:r>
            <a:r>
              <a:rPr lang="en-US" dirty="0"/>
              <a:t>loudspeaker-based attacks.</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10</a:t>
            </a:fld>
            <a:endParaRPr lang="en-US"/>
          </a:p>
        </p:txBody>
      </p:sp>
    </p:spTree>
    <p:extLst>
      <p:ext uri="{BB962C8B-B14F-4D97-AF65-F5344CB8AC3E}">
        <p14:creationId xmlns:p14="http://schemas.microsoft.com/office/powerpoint/2010/main" val="225485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8453B"/>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0B8C88-E90C-96AB-50A5-1E392D7A3B02}"/>
              </a:ext>
            </a:extLst>
          </p:cNvPr>
          <p:cNvSpPr>
            <a:spLocks noGrp="1"/>
          </p:cNvSpPr>
          <p:nvPr>
            <p:ph type="sldNum" sz="quarter" idx="10"/>
          </p:nvPr>
        </p:nvSpPr>
        <p:spPr/>
        <p:txBody>
          <a:bodyPr/>
          <a:lstStyle/>
          <a:p>
            <a:fld id="{02C8563F-99E2-49A5-8791-6AADA712BC8F}" type="slidenum">
              <a:rPr lang="en-US" smtClean="0"/>
              <a:pPr/>
              <a:t>‹#›</a:t>
            </a:fld>
            <a:r>
              <a:rPr lang="en-US" dirty="0"/>
              <a:t>/26</a:t>
            </a:r>
          </a:p>
        </p:txBody>
      </p:sp>
      <p:sp>
        <p:nvSpPr>
          <p:cNvPr id="5" name="Title 4">
            <a:extLst>
              <a:ext uri="{FF2B5EF4-FFF2-40B4-BE49-F238E27FC236}">
                <a16:creationId xmlns:a16="http://schemas.microsoft.com/office/drawing/2014/main" id="{2CF636F1-ED94-F422-ADEA-7B28094F5883}"/>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276173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6631"/>
            <a:ext cx="7772400" cy="976474"/>
          </a:xfrm>
          <a:prstGeom prst="rect">
            <a:avLst/>
          </a:prstGeom>
        </p:spPr>
        <p:txBody>
          <a:bodyPr>
            <a:normAutofit/>
          </a:bodyPr>
          <a:lstStyle>
            <a:lvl1pPr algn="l">
              <a:defRPr sz="2700" b="1" i="0" baseline="0">
                <a:ln>
                  <a:noFill/>
                </a:ln>
                <a:solidFill>
                  <a:srgbClr val="18453B"/>
                </a:solidFill>
                <a:latin typeface="+mn-lt"/>
                <a:cs typeface="Gotham-Bold"/>
              </a:defRPr>
            </a:lvl1pPr>
          </a:lstStyle>
          <a:p>
            <a:r>
              <a:rPr lang="en-US"/>
              <a:t>Click to edit Master title style</a:t>
            </a:r>
            <a:endParaRPr lang="en-US" dirty="0"/>
          </a:p>
        </p:txBody>
      </p:sp>
      <p:sp>
        <p:nvSpPr>
          <p:cNvPr id="3" name="Subtitle 2"/>
          <p:cNvSpPr>
            <a:spLocks noGrp="1"/>
          </p:cNvSpPr>
          <p:nvPr>
            <p:ph type="subTitle" idx="1"/>
          </p:nvPr>
        </p:nvSpPr>
        <p:spPr>
          <a:xfrm>
            <a:off x="685800" y="2279675"/>
            <a:ext cx="7772400" cy="1576767"/>
          </a:xfrm>
          <a:prstGeom prst="rect">
            <a:avLst/>
          </a:prstGeom>
        </p:spPr>
        <p:txBody>
          <a:bodyPr>
            <a:normAutofit/>
          </a:bodyPr>
          <a:lstStyle>
            <a:lvl1pPr marL="0" indent="0" algn="l">
              <a:buNone/>
              <a:defRPr sz="1800" b="0" i="0">
                <a:solidFill>
                  <a:schemeClr val="tx1">
                    <a:lumMod val="65000"/>
                    <a:lumOff val="3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7" name="Picture 6" descr="Michigan State University logo">
            <a:extLst>
              <a:ext uri="{FF2B5EF4-FFF2-40B4-BE49-F238E27FC236}">
                <a16:creationId xmlns:a16="http://schemas.microsoft.com/office/drawing/2014/main" id="{A54D84F8-7269-C444-850E-B6932D9731A5}"/>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63099001-0575-79A1-6BB5-0862355CDD51}"/>
              </a:ext>
            </a:extLst>
          </p:cNvPr>
          <p:cNvSpPr>
            <a:spLocks noGrp="1"/>
          </p:cNvSpPr>
          <p:nvPr>
            <p:ph type="sldNum" sz="quarter" idx="10"/>
          </p:nvPr>
        </p:nvSpPr>
        <p:spPr/>
        <p:txBody>
          <a:bodyPr/>
          <a:lstStyle/>
          <a:p>
            <a:fld id="{02C8563F-99E2-49A5-8791-6AADA712BC8F}" type="slidenum">
              <a:rPr lang="en-US" smtClean="0"/>
              <a:pPr/>
              <a:t>‹#›</a:t>
            </a:fld>
            <a:r>
              <a:rPr lang="en-US"/>
              <a:t>/26</a:t>
            </a:r>
            <a:endParaRPr lang="en-US" dirty="0"/>
          </a:p>
        </p:txBody>
      </p:sp>
    </p:spTree>
    <p:extLst>
      <p:ext uri="{BB962C8B-B14F-4D97-AF65-F5344CB8AC3E}">
        <p14:creationId xmlns:p14="http://schemas.microsoft.com/office/powerpoint/2010/main" val="214713669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9377"/>
            <a:ext cx="8229600" cy="360175"/>
          </a:xfrm>
          <a:prstGeom prst="rect">
            <a:avLst/>
          </a:prstGeom>
        </p:spPr>
        <p:txBody>
          <a:bodyPr>
            <a:normAutofit/>
          </a:bodyPr>
          <a:lstStyle>
            <a:lvl1pPr algn="l">
              <a:defRPr sz="2700" b="1" i="0" baseline="0">
                <a:solidFill>
                  <a:srgbClr val="18453B"/>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457200" y="1400228"/>
            <a:ext cx="8229600" cy="3049871"/>
          </a:xfrm>
          <a:prstGeom prst="rect">
            <a:avLst/>
          </a:prstGeom>
        </p:spPr>
        <p:txBody>
          <a:bodyPr/>
          <a:lstStyle>
            <a:lvl1pPr marL="342900" indent="-342900" algn="l">
              <a:buClr>
                <a:srgbClr val="18453B"/>
              </a:buClr>
              <a:buFont typeface="Arial"/>
              <a:buChar char="•"/>
              <a:defRPr sz="2100" b="0" i="0">
                <a:solidFill>
                  <a:srgbClr val="595959"/>
                </a:solidFill>
                <a:latin typeface="Arial"/>
                <a:cs typeface="Arial"/>
              </a:defRPr>
            </a:lvl1pPr>
            <a:lvl2pPr marL="557213" indent="-214313" algn="l">
              <a:buClr>
                <a:schemeClr val="tx1">
                  <a:lumMod val="75000"/>
                  <a:lumOff val="25000"/>
                </a:schemeClr>
              </a:buClr>
              <a:buSzPct val="85000"/>
              <a:buFont typeface="Arial"/>
              <a:buChar char="•"/>
              <a:defRPr sz="1800" b="0" i="0">
                <a:solidFill>
                  <a:srgbClr val="595959"/>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Michigan State University logo">
            <a:extLst>
              <a:ext uri="{FF2B5EF4-FFF2-40B4-BE49-F238E27FC236}">
                <a16:creationId xmlns:a16="http://schemas.microsoft.com/office/drawing/2014/main" id="{0060A257-52AF-094B-980E-DAECC167E76F}"/>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DFF0205F-50E5-7EFA-C064-E2797D0D6378}"/>
              </a:ext>
            </a:extLst>
          </p:cNvPr>
          <p:cNvSpPr>
            <a:spLocks noGrp="1"/>
          </p:cNvSpPr>
          <p:nvPr>
            <p:ph type="sldNum" sz="quarter" idx="10"/>
          </p:nvPr>
        </p:nvSpPr>
        <p:spPr/>
        <p:txBody>
          <a:bodyPr/>
          <a:lstStyle/>
          <a:p>
            <a:fld id="{02C8563F-99E2-49A5-8791-6AADA712BC8F}" type="slidenum">
              <a:rPr lang="en-US" smtClean="0"/>
              <a:pPr/>
              <a:t>‹#›</a:t>
            </a:fld>
            <a:r>
              <a:rPr lang="en-US" dirty="0"/>
              <a:t>/26</a:t>
            </a:r>
          </a:p>
        </p:txBody>
      </p:sp>
    </p:spTree>
    <p:extLst>
      <p:ext uri="{BB962C8B-B14F-4D97-AF65-F5344CB8AC3E}">
        <p14:creationId xmlns:p14="http://schemas.microsoft.com/office/powerpoint/2010/main" val="384534124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52366"/>
            <a:ext cx="8229600" cy="656319"/>
          </a:xfrm>
          <a:prstGeom prst="rect">
            <a:avLst/>
          </a:prstGeom>
        </p:spPr>
        <p:txBody>
          <a:bodyPr>
            <a:normAutofit/>
          </a:bodyPr>
          <a:lstStyle>
            <a:lvl1pPr algn="l">
              <a:defRPr sz="2700" b="1" i="0" baseline="0">
                <a:solidFill>
                  <a:srgbClr val="18453B"/>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457200" y="1544751"/>
            <a:ext cx="3950704" cy="3222512"/>
          </a:xfrm>
          <a:prstGeom prst="rect">
            <a:avLst/>
          </a:prstGeom>
        </p:spPr>
        <p:txBody>
          <a:bodyPr/>
          <a:lstStyle>
            <a:lvl1pPr marL="342900" indent="-342900" algn="l">
              <a:buClr>
                <a:schemeClr val="tx1">
                  <a:lumMod val="75000"/>
                  <a:lumOff val="25000"/>
                </a:schemeClr>
              </a:buClr>
              <a:buFont typeface="Wingdings" charset="2"/>
              <a:buChar char="§"/>
              <a:defRPr sz="2100" b="0" i="0">
                <a:solidFill>
                  <a:schemeClr val="tx1">
                    <a:lumMod val="65000"/>
                    <a:lumOff val="35000"/>
                  </a:schemeClr>
                </a:solidFill>
                <a:latin typeface="Arial"/>
                <a:cs typeface="Arial"/>
              </a:defRPr>
            </a:lvl1pPr>
            <a:lvl2pPr marL="600075" indent="-257175" algn="l">
              <a:buClr>
                <a:schemeClr val="tx1">
                  <a:lumMod val="75000"/>
                  <a:lumOff val="25000"/>
                </a:schemeClr>
              </a:buClr>
              <a:buSzPct val="85000"/>
              <a:buFont typeface="Wingdings" charset="2"/>
              <a:buChar char="§"/>
              <a:defRPr sz="1800" b="0" i="0">
                <a:solidFill>
                  <a:schemeClr val="tx1">
                    <a:lumMod val="65000"/>
                    <a:lumOff val="3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p:nvPr>
        </p:nvSpPr>
        <p:spPr>
          <a:xfrm>
            <a:off x="4736096" y="1544751"/>
            <a:ext cx="3950704" cy="3222512"/>
          </a:xfrm>
          <a:prstGeom prst="rect">
            <a:avLst/>
          </a:prstGeom>
        </p:spPr>
        <p:txBody>
          <a:bodyPr/>
          <a:lstStyle>
            <a:lvl1pPr marL="342900" indent="-342900" algn="l">
              <a:buClr>
                <a:schemeClr val="tx1">
                  <a:lumMod val="75000"/>
                  <a:lumOff val="25000"/>
                </a:schemeClr>
              </a:buClr>
              <a:buFont typeface="Wingdings" charset="2"/>
              <a:buChar char="§"/>
              <a:defRPr sz="2100" b="0" i="0">
                <a:solidFill>
                  <a:schemeClr val="tx1">
                    <a:lumMod val="65000"/>
                    <a:lumOff val="35000"/>
                  </a:schemeClr>
                </a:solidFill>
                <a:latin typeface="Arial"/>
                <a:cs typeface="Arial"/>
              </a:defRPr>
            </a:lvl1pPr>
            <a:lvl2pPr marL="600075" indent="-257175" algn="l">
              <a:buClr>
                <a:schemeClr val="tx1">
                  <a:lumMod val="75000"/>
                  <a:lumOff val="25000"/>
                </a:schemeClr>
              </a:buClr>
              <a:buFont typeface="Wingdings" charset="2"/>
              <a:buChar char="§"/>
              <a:defRPr sz="1800" b="0" i="0">
                <a:solidFill>
                  <a:schemeClr val="tx1">
                    <a:lumMod val="65000"/>
                    <a:lumOff val="3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Michigan State University logo">
            <a:extLst>
              <a:ext uri="{FF2B5EF4-FFF2-40B4-BE49-F238E27FC236}">
                <a16:creationId xmlns:a16="http://schemas.microsoft.com/office/drawing/2014/main" id="{2D258EC8-A789-B74A-BFAE-935D3404FDD1}"/>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77B635FC-E8E1-677E-9F62-F38F101EA3CE}"/>
              </a:ext>
            </a:extLst>
          </p:cNvPr>
          <p:cNvSpPr>
            <a:spLocks noGrp="1"/>
          </p:cNvSpPr>
          <p:nvPr>
            <p:ph type="sldNum" sz="quarter" idx="14"/>
          </p:nvPr>
        </p:nvSpPr>
        <p:spPr/>
        <p:txBody>
          <a:bodyPr/>
          <a:lstStyle/>
          <a:p>
            <a:fld id="{02C8563F-99E2-49A5-8791-6AADA712BC8F}" type="slidenum">
              <a:rPr lang="en-US" smtClean="0"/>
              <a:pPr/>
              <a:t>‹#›</a:t>
            </a:fld>
            <a:r>
              <a:rPr lang="en-US" dirty="0"/>
              <a:t>/26</a:t>
            </a:r>
          </a:p>
        </p:txBody>
      </p:sp>
    </p:spTree>
    <p:extLst>
      <p:ext uri="{BB962C8B-B14F-4D97-AF65-F5344CB8AC3E}">
        <p14:creationId xmlns:p14="http://schemas.microsoft.com/office/powerpoint/2010/main" val="16383146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2405"/>
            <a:ext cx="8229600" cy="616299"/>
          </a:xfrm>
          <a:prstGeom prst="rect">
            <a:avLst/>
          </a:prstGeom>
        </p:spPr>
        <p:txBody>
          <a:bodyPr>
            <a:normAutofit/>
          </a:bodyPr>
          <a:lstStyle>
            <a:lvl1pPr algn="l">
              <a:defRPr sz="2700" b="1" i="0">
                <a:solidFill>
                  <a:srgbClr val="18453B"/>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457200" y="1560759"/>
            <a:ext cx="8229600" cy="3018124"/>
          </a:xfrm>
          <a:prstGeom prst="rect">
            <a:avLst/>
          </a:prstGeom>
        </p:spPr>
        <p:txBody>
          <a:bodyPr/>
          <a:lstStyle>
            <a:lvl1pPr marL="0" indent="0" algn="l">
              <a:buClr>
                <a:schemeClr val="tx1">
                  <a:lumMod val="75000"/>
                  <a:lumOff val="25000"/>
                </a:schemeClr>
              </a:buClr>
              <a:buFontTx/>
              <a:buNone/>
              <a:defRPr sz="1800" b="0" i="0" baseline="0">
                <a:solidFill>
                  <a:schemeClr val="tx1">
                    <a:lumMod val="75000"/>
                    <a:lumOff val="25000"/>
                  </a:schemeClr>
                </a:solidFill>
                <a:latin typeface="Arial"/>
                <a:cs typeface="Arial"/>
              </a:defRPr>
            </a:lvl1pPr>
            <a:lvl2pPr marL="0" indent="0" algn="l">
              <a:buClr>
                <a:schemeClr val="tx1">
                  <a:lumMod val="75000"/>
                  <a:lumOff val="25000"/>
                </a:schemeClr>
              </a:buClr>
              <a:buFontTx/>
              <a:buNone/>
              <a:defRPr sz="1500" b="0" i="0">
                <a:solidFill>
                  <a:schemeClr val="tx1">
                    <a:lumMod val="75000"/>
                    <a:lumOff val="2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Michigan State University logo">
            <a:extLst>
              <a:ext uri="{FF2B5EF4-FFF2-40B4-BE49-F238E27FC236}">
                <a16:creationId xmlns:a16="http://schemas.microsoft.com/office/drawing/2014/main" id="{141B5630-B7FB-8C44-AD54-B69FA31DF604}"/>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53B1D524-6207-5A77-D659-27DF288BEE6C}"/>
              </a:ext>
            </a:extLst>
          </p:cNvPr>
          <p:cNvSpPr>
            <a:spLocks noGrp="1"/>
          </p:cNvSpPr>
          <p:nvPr>
            <p:ph type="sldNum" sz="quarter" idx="10"/>
          </p:nvPr>
        </p:nvSpPr>
        <p:spPr/>
        <p:txBody>
          <a:bodyPr/>
          <a:lstStyle/>
          <a:p>
            <a:fld id="{02C8563F-99E2-49A5-8791-6AADA712BC8F}" type="slidenum">
              <a:rPr lang="en-US" smtClean="0"/>
              <a:pPr/>
              <a:t>‹#›</a:t>
            </a:fld>
            <a:r>
              <a:rPr lang="en-US" dirty="0"/>
              <a:t>/26</a:t>
            </a:r>
          </a:p>
        </p:txBody>
      </p:sp>
    </p:spTree>
    <p:extLst>
      <p:ext uri="{BB962C8B-B14F-4D97-AF65-F5344CB8AC3E}">
        <p14:creationId xmlns:p14="http://schemas.microsoft.com/office/powerpoint/2010/main" val="55079784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6319"/>
            <a:ext cx="8229600" cy="543832"/>
          </a:xfrm>
          <a:prstGeom prst="rect">
            <a:avLst/>
          </a:prstGeom>
        </p:spPr>
        <p:txBody>
          <a:bodyPr>
            <a:normAutofit/>
          </a:bodyPr>
          <a:lstStyle>
            <a:lvl1pPr algn="l">
              <a:defRPr sz="2700" b="1" i="0">
                <a:solidFill>
                  <a:srgbClr val="18453B"/>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457200" y="1256179"/>
            <a:ext cx="8229600" cy="3314700"/>
          </a:xfrm>
          <a:prstGeom prst="rect">
            <a:avLst/>
          </a:prstGeom>
        </p:spPr>
        <p:txBody>
          <a:bodyPr/>
          <a:lstStyle>
            <a:lvl1pPr marL="342900" indent="-342900" algn="l">
              <a:buClr>
                <a:schemeClr val="tx1">
                  <a:lumMod val="75000"/>
                  <a:lumOff val="25000"/>
                </a:schemeClr>
              </a:buClr>
              <a:buFont typeface="+mj-lt"/>
              <a:buAutoNum type="arabicPeriod"/>
              <a:defRPr sz="1800" b="0" i="0" baseline="0">
                <a:solidFill>
                  <a:schemeClr val="tx1">
                    <a:lumMod val="75000"/>
                    <a:lumOff val="25000"/>
                  </a:schemeClr>
                </a:solidFill>
                <a:latin typeface="Arial"/>
                <a:cs typeface="Arial"/>
              </a:defRPr>
            </a:lvl1pPr>
            <a:lvl2pPr marL="342900" indent="137160" algn="l">
              <a:buClr>
                <a:schemeClr val="tx1">
                  <a:lumMod val="75000"/>
                  <a:lumOff val="25000"/>
                </a:schemeClr>
              </a:buClr>
              <a:buSzPct val="85000"/>
              <a:buFont typeface="Arial"/>
              <a:buChar char="•"/>
              <a:defRPr sz="1500" b="0" i="0">
                <a:solidFill>
                  <a:schemeClr val="tx1">
                    <a:lumMod val="75000"/>
                    <a:lumOff val="2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Michigan State University logo">
            <a:extLst>
              <a:ext uri="{FF2B5EF4-FFF2-40B4-BE49-F238E27FC236}">
                <a16:creationId xmlns:a16="http://schemas.microsoft.com/office/drawing/2014/main" id="{33DFE41A-7460-1944-9A9F-6E57FFC606A1}"/>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6DB15F30-14D3-ACB3-A778-91ED6DB61891}"/>
              </a:ext>
            </a:extLst>
          </p:cNvPr>
          <p:cNvSpPr>
            <a:spLocks noGrp="1"/>
          </p:cNvSpPr>
          <p:nvPr>
            <p:ph type="sldNum" sz="quarter" idx="10"/>
          </p:nvPr>
        </p:nvSpPr>
        <p:spPr/>
        <p:txBody>
          <a:bodyPr/>
          <a:lstStyle/>
          <a:p>
            <a:fld id="{02C8563F-99E2-49A5-8791-6AADA712BC8F}" type="slidenum">
              <a:rPr lang="en-US" smtClean="0"/>
              <a:pPr/>
              <a:t>‹#›</a:t>
            </a:fld>
            <a:r>
              <a:rPr lang="en-US" dirty="0"/>
              <a:t>/26</a:t>
            </a:r>
          </a:p>
        </p:txBody>
      </p:sp>
    </p:spTree>
    <p:extLst>
      <p:ext uri="{BB962C8B-B14F-4D97-AF65-F5344CB8AC3E}">
        <p14:creationId xmlns:p14="http://schemas.microsoft.com/office/powerpoint/2010/main" val="24883080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Picture 2" descr="Spartan helmet with text that reads Spartans Will">
            <a:extLst>
              <a:ext uri="{FF2B5EF4-FFF2-40B4-BE49-F238E27FC236}">
                <a16:creationId xmlns:a16="http://schemas.microsoft.com/office/drawing/2014/main" id="{0AD21EE0-D137-7C4C-BD74-D7A13146B12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857500" y="286739"/>
            <a:ext cx="3423018" cy="1392982"/>
          </a:xfrm>
          <a:prstGeom prst="rect">
            <a:avLst/>
          </a:prstGeom>
        </p:spPr>
      </p:pic>
      <p:sp>
        <p:nvSpPr>
          <p:cNvPr id="2" name="Slide Number Placeholder 1">
            <a:extLst>
              <a:ext uri="{FF2B5EF4-FFF2-40B4-BE49-F238E27FC236}">
                <a16:creationId xmlns:a16="http://schemas.microsoft.com/office/drawing/2014/main" id="{7B0E7924-6C01-CA72-6742-B3CD6C2A4C08}"/>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2C8563F-99E2-49A5-8791-6AADA712BC8F}" type="slidenum">
              <a:rPr lang="en-US" smtClean="0"/>
              <a:pPr/>
              <a:t>‹#›</a:t>
            </a:fld>
            <a:r>
              <a:rPr lang="en-US" dirty="0"/>
              <a:t>/26</a:t>
            </a:r>
          </a:p>
        </p:txBody>
      </p:sp>
    </p:spTree>
  </p:cSld>
  <p:clrMap bg1="dk1" tx1="lt1" bg2="dk2" tx2="lt2" accent1="accent1" accent2="accent2" accent3="accent3" accent4="accent4" accent5="accent5" accent6="accent6" hlink="hlink" folHlink="folHlink"/>
  <p:sldLayoutIdLst>
    <p:sldLayoutId id="2147483704" r:id="rId1"/>
    <p:sldLayoutId id="2147483709" r:id="rId2"/>
    <p:sldLayoutId id="2147483705" r:id="rId3"/>
    <p:sldLayoutId id="2147483706" r:id="rId4"/>
    <p:sldLayoutId id="2147483707" r:id="rId5"/>
    <p:sldLayoutId id="2147483708" r:id="rId6"/>
  </p:sldLayoutIdLst>
  <p:hf hdr="0" ftr="0" dt="0"/>
  <p:txStyles>
    <p:titleStyle>
      <a:lvl1pPr algn="ctr" defTabSz="342900" rtl="0" eaLnBrk="1" fontAlgn="base" hangingPunct="1">
        <a:spcBef>
          <a:spcPct val="0"/>
        </a:spcBef>
        <a:spcAft>
          <a:spcPct val="0"/>
        </a:spcAft>
        <a:defRPr sz="3300" kern="1200">
          <a:solidFill>
            <a:schemeClr val="tx1"/>
          </a:solidFill>
          <a:latin typeface="Gotham Book"/>
          <a:ea typeface="ＭＳ Ｐゴシック" charset="-128"/>
          <a:cs typeface="ＭＳ Ｐゴシック" charset="-128"/>
        </a:defRPr>
      </a:lvl1pPr>
      <a:lvl2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p:titleStyle>
    <p:bodyStyle>
      <a:lvl1pPr algn="ctr" defTabSz="342900" rtl="0" eaLnBrk="1" fontAlgn="base" hangingPunct="1">
        <a:spcBef>
          <a:spcPct val="20000"/>
        </a:spcBef>
        <a:spcAft>
          <a:spcPct val="0"/>
        </a:spcAft>
        <a:defRPr sz="3000" b="1" kern="1200">
          <a:solidFill>
            <a:schemeClr val="tx1"/>
          </a:solidFill>
          <a:latin typeface="+mn-lt"/>
          <a:ea typeface="ＭＳ Ｐゴシック" charset="-128"/>
          <a:cs typeface="ＭＳ Ｐゴシック"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Gotham Book"/>
          <a:ea typeface="ＭＳ Ｐゴシック"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Gotham Book"/>
          <a:ea typeface="ＭＳ Ｐゴシック"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4.pn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59.sv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65.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svg"/><Relationship Id="rId2" Type="http://schemas.openxmlformats.org/officeDocument/2006/relationships/notesSlide" Target="../notesSlides/notesSlide3.xml"/><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0.gif"/><Relationship Id="rId4" Type="http://schemas.openxmlformats.org/officeDocument/2006/relationships/image" Target="../media/image29.gif"/></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900182"/>
            <a:ext cx="9067800" cy="1568824"/>
          </a:xfrm>
          <a:prstGeom prst="rect">
            <a:avLst/>
          </a:prstGeom>
        </p:spPr>
        <p:txBody>
          <a:bodyPr/>
          <a:lstStyle/>
          <a:p>
            <a:r>
              <a:rPr lang="en-US" sz="2400" b="1" dirty="0">
                <a:solidFill>
                  <a:schemeClr val="bg1"/>
                </a:solidFill>
                <a:latin typeface="+mj-lt"/>
                <a:ea typeface="Arial" charset="0"/>
                <a:cs typeface="Arial" charset="0"/>
              </a:rPr>
              <a:t>SUPERVOICE: T</a:t>
            </a:r>
            <a:r>
              <a:rPr lang="en-US" sz="2400" b="1" dirty="0">
                <a:solidFill>
                  <a:schemeClr val="bg1"/>
                </a:solidFill>
                <a:latin typeface="+mj-lt"/>
              </a:rPr>
              <a:t>ext-Independent Speaker Verification Using Ultrasound Energy in Human Speech</a:t>
            </a:r>
            <a:endParaRPr lang="en-US" sz="2400" b="1" dirty="0">
              <a:solidFill>
                <a:schemeClr val="bg1"/>
              </a:solidFill>
              <a:latin typeface="+mj-lt"/>
              <a:ea typeface="Arial" charset="0"/>
              <a:cs typeface="Arial" charset="0"/>
            </a:endParaRPr>
          </a:p>
        </p:txBody>
      </p:sp>
      <p:sp>
        <p:nvSpPr>
          <p:cNvPr id="3" name="文本框 2">
            <a:extLst>
              <a:ext uri="{FF2B5EF4-FFF2-40B4-BE49-F238E27FC236}">
                <a16:creationId xmlns:a16="http://schemas.microsoft.com/office/drawing/2014/main" id="{83E2DC9C-1249-4E21-BAB0-368395D988B4}"/>
              </a:ext>
            </a:extLst>
          </p:cNvPr>
          <p:cNvSpPr txBox="1"/>
          <p:nvPr/>
        </p:nvSpPr>
        <p:spPr>
          <a:xfrm>
            <a:off x="877245" y="3469006"/>
            <a:ext cx="8720177" cy="369332"/>
          </a:xfrm>
          <a:prstGeom prst="rect">
            <a:avLst/>
          </a:prstGeom>
          <a:noFill/>
        </p:spPr>
        <p:txBody>
          <a:bodyPr wrap="square" rtlCol="0">
            <a:spAutoFit/>
          </a:bodyPr>
          <a:lstStyle/>
          <a:p>
            <a:r>
              <a:rPr lang="en-US" sz="1800" b="1" u="sng" dirty="0">
                <a:solidFill>
                  <a:schemeClr val="bg1"/>
                </a:solidFill>
              </a:rPr>
              <a:t>Hanqing Guo</a:t>
            </a:r>
            <a:r>
              <a:rPr lang="en-US" sz="1800" dirty="0">
                <a:solidFill>
                  <a:schemeClr val="bg1"/>
                </a:solidFill>
              </a:rPr>
              <a:t>, </a:t>
            </a:r>
            <a:r>
              <a:rPr lang="en-US" sz="1800" dirty="0" err="1">
                <a:solidFill>
                  <a:schemeClr val="bg1"/>
                </a:solidFill>
              </a:rPr>
              <a:t>Qiben</a:t>
            </a:r>
            <a:r>
              <a:rPr lang="en-US" sz="1800" dirty="0">
                <a:solidFill>
                  <a:schemeClr val="bg1"/>
                </a:solidFill>
              </a:rPr>
              <a:t> Yan, Nikolay Ivanov, Ying Zhu, Li Xiao, Eric J. Hunter</a:t>
            </a:r>
          </a:p>
        </p:txBody>
      </p:sp>
      <p:pic>
        <p:nvPicPr>
          <p:cNvPr id="1026" name="Picture 2" descr="SEIT Lab">
            <a:extLst>
              <a:ext uri="{FF2B5EF4-FFF2-40B4-BE49-F238E27FC236}">
                <a16:creationId xmlns:a16="http://schemas.microsoft.com/office/drawing/2014/main" id="{3CC57401-A5F8-44FB-BCE5-EE37D4C70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263" y="4064715"/>
            <a:ext cx="621781" cy="619676"/>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2">
            <a:extLst>
              <a:ext uri="{FF2B5EF4-FFF2-40B4-BE49-F238E27FC236}">
                <a16:creationId xmlns:a16="http://schemas.microsoft.com/office/drawing/2014/main" id="{9675F79C-E252-4CCF-B481-4085D157F9BA}"/>
              </a:ext>
            </a:extLst>
          </p:cNvPr>
          <p:cNvSpPr txBox="1"/>
          <p:nvPr/>
        </p:nvSpPr>
        <p:spPr>
          <a:xfrm>
            <a:off x="1203596" y="4154718"/>
            <a:ext cx="2907426" cy="369332"/>
          </a:xfrm>
          <a:prstGeom prst="rect">
            <a:avLst/>
          </a:prstGeom>
          <a:noFill/>
        </p:spPr>
        <p:txBody>
          <a:bodyPr wrap="square" rtlCol="0">
            <a:spAutoFit/>
          </a:bodyPr>
          <a:lstStyle/>
          <a:p>
            <a:r>
              <a:rPr lang="en-US" sz="1800" dirty="0">
                <a:solidFill>
                  <a:schemeClr val="bg1"/>
                </a:solidFill>
              </a:rPr>
              <a:t>Michigan State University</a:t>
            </a:r>
          </a:p>
        </p:txBody>
      </p:sp>
      <p:pic>
        <p:nvPicPr>
          <p:cNvPr id="4" name="Picture 2" descr="MSU Logo - Black Star Farms">
            <a:extLst>
              <a:ext uri="{FF2B5EF4-FFF2-40B4-BE49-F238E27FC236}">
                <a16:creationId xmlns:a16="http://schemas.microsoft.com/office/drawing/2014/main" id="{FD81DF7A-1A6D-4A28-98F9-BF1A9CB47B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0108" y="4066620"/>
            <a:ext cx="619676" cy="6196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2E0B858-6D2B-4FB5-AF7A-CE7B7BC1B545}"/>
              </a:ext>
            </a:extLst>
          </p:cNvPr>
          <p:cNvSpPr txBox="1"/>
          <p:nvPr/>
        </p:nvSpPr>
        <p:spPr>
          <a:xfrm>
            <a:off x="6048456" y="4191792"/>
            <a:ext cx="1255410" cy="369332"/>
          </a:xfrm>
          <a:prstGeom prst="rect">
            <a:avLst/>
          </a:prstGeom>
          <a:noFill/>
        </p:spPr>
        <p:txBody>
          <a:bodyPr wrap="square">
            <a:spAutoFit/>
          </a:bodyPr>
          <a:lstStyle/>
          <a:p>
            <a:r>
              <a:rPr lang="en-US" sz="1800" dirty="0">
                <a:solidFill>
                  <a:schemeClr val="bg1"/>
                </a:solidFill>
              </a:rPr>
              <a:t>SEIT Lab</a:t>
            </a:r>
            <a:endParaRPr lang="en-US" sz="1800" dirty="0"/>
          </a:p>
        </p:txBody>
      </p:sp>
      <p:sp>
        <p:nvSpPr>
          <p:cNvPr id="7" name="Slide Number Placeholder 6">
            <a:extLst>
              <a:ext uri="{FF2B5EF4-FFF2-40B4-BE49-F238E27FC236}">
                <a16:creationId xmlns:a16="http://schemas.microsoft.com/office/drawing/2014/main" id="{0C8DF96D-6D68-EA4D-9B9C-04CE38131E90}"/>
              </a:ext>
            </a:extLst>
          </p:cNvPr>
          <p:cNvSpPr>
            <a:spLocks noGrp="1"/>
          </p:cNvSpPr>
          <p:nvPr>
            <p:ph type="sldNum" sz="quarter" idx="10"/>
          </p:nvPr>
        </p:nvSpPr>
        <p:spPr/>
        <p:txBody>
          <a:bodyPr/>
          <a:lstStyle/>
          <a:p>
            <a:fld id="{02C8563F-99E2-49A5-8791-6AADA712BC8F}" type="slidenum">
              <a:rPr lang="en-US" smtClean="0"/>
              <a:pPr/>
              <a:t>1</a:t>
            </a:fld>
            <a:r>
              <a:rPr lang="en-US"/>
              <a:t>/26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FA2380D-0F98-42F9-BE6F-AEDC1BD0B6BF}"/>
              </a:ext>
            </a:extLst>
          </p:cNvPr>
          <p:cNvSpPr>
            <a:spLocks noGrp="1"/>
          </p:cNvSpPr>
          <p:nvPr>
            <p:ph type="title"/>
          </p:nvPr>
        </p:nvSpPr>
        <p:spPr>
          <a:xfrm>
            <a:off x="457200" y="194473"/>
            <a:ext cx="8517988" cy="656319"/>
          </a:xfrm>
        </p:spPr>
        <p:txBody>
          <a:bodyPr>
            <a:normAutofit/>
          </a:bodyPr>
          <a:lstStyle/>
          <a:p>
            <a:r>
              <a:rPr lang="en-US" dirty="0"/>
              <a:t>Is HFE present in loudspeaker-based attacks?</a:t>
            </a:r>
          </a:p>
        </p:txBody>
      </p:sp>
      <p:pic>
        <p:nvPicPr>
          <p:cNvPr id="3" name="图片 2">
            <a:extLst>
              <a:ext uri="{FF2B5EF4-FFF2-40B4-BE49-F238E27FC236}">
                <a16:creationId xmlns:a16="http://schemas.microsoft.com/office/drawing/2014/main" id="{ED778CF7-40D4-4AE2-AA08-1982FF071C52}"/>
              </a:ext>
            </a:extLst>
          </p:cNvPr>
          <p:cNvPicPr>
            <a:picLocks noChangeAspect="1"/>
          </p:cNvPicPr>
          <p:nvPr/>
        </p:nvPicPr>
        <p:blipFill>
          <a:blip r:embed="rId3"/>
          <a:stretch>
            <a:fillRect/>
          </a:stretch>
        </p:blipFill>
        <p:spPr>
          <a:xfrm>
            <a:off x="5585050" y="1121092"/>
            <a:ext cx="3390138" cy="2825115"/>
          </a:xfrm>
          <a:prstGeom prst="rect">
            <a:avLst/>
          </a:prstGeom>
        </p:spPr>
      </p:pic>
      <p:pic>
        <p:nvPicPr>
          <p:cNvPr id="8" name="图片 7">
            <a:extLst>
              <a:ext uri="{FF2B5EF4-FFF2-40B4-BE49-F238E27FC236}">
                <a16:creationId xmlns:a16="http://schemas.microsoft.com/office/drawing/2014/main" id="{C2D79553-7C41-4AB1-84ED-0A66A68A7FC0}"/>
              </a:ext>
            </a:extLst>
          </p:cNvPr>
          <p:cNvPicPr>
            <a:picLocks noChangeAspect="1"/>
          </p:cNvPicPr>
          <p:nvPr/>
        </p:nvPicPr>
        <p:blipFill>
          <a:blip r:embed="rId4"/>
          <a:stretch>
            <a:fillRect/>
          </a:stretch>
        </p:blipFill>
        <p:spPr>
          <a:xfrm>
            <a:off x="564670" y="1056267"/>
            <a:ext cx="4318349" cy="913497"/>
          </a:xfrm>
          <a:prstGeom prst="rect">
            <a:avLst/>
          </a:prstGeom>
        </p:spPr>
      </p:pic>
      <p:pic>
        <p:nvPicPr>
          <p:cNvPr id="10" name="Graphic 81" descr="Voice with solid fill">
            <a:extLst>
              <a:ext uri="{FF2B5EF4-FFF2-40B4-BE49-F238E27FC236}">
                <a16:creationId xmlns:a16="http://schemas.microsoft.com/office/drawing/2014/main" id="{730F77C9-BD11-4D00-B280-D4D0BD8CF4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0380" y="3054894"/>
            <a:ext cx="752314" cy="752314"/>
          </a:xfrm>
          <a:prstGeom prst="rect">
            <a:avLst/>
          </a:prstGeom>
        </p:spPr>
      </p:pic>
      <p:sp>
        <p:nvSpPr>
          <p:cNvPr id="11" name="等腰三角形 10">
            <a:extLst>
              <a:ext uri="{FF2B5EF4-FFF2-40B4-BE49-F238E27FC236}">
                <a16:creationId xmlns:a16="http://schemas.microsoft.com/office/drawing/2014/main" id="{E8E0998A-23EF-4DF4-A937-AE5B64B3243B}"/>
              </a:ext>
            </a:extLst>
          </p:cNvPr>
          <p:cNvSpPr/>
          <p:nvPr/>
        </p:nvSpPr>
        <p:spPr>
          <a:xfrm rot="5400000">
            <a:off x="4024284" y="3281786"/>
            <a:ext cx="463048" cy="298520"/>
          </a:xfrm>
          <a:prstGeom prst="triangle">
            <a:avLst>
              <a:gd name="adj" fmla="val 50001"/>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5DCA3505-F699-4B79-B655-E0E8956A8098}"/>
              </a:ext>
            </a:extLst>
          </p:cNvPr>
          <p:cNvSpPr/>
          <p:nvPr/>
        </p:nvSpPr>
        <p:spPr>
          <a:xfrm>
            <a:off x="2426496" y="3180268"/>
            <a:ext cx="594700" cy="5015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t>DAC</a:t>
            </a:r>
            <a:endParaRPr lang="zh-CN" altLang="en-US" dirty="0"/>
          </a:p>
        </p:txBody>
      </p:sp>
      <p:cxnSp>
        <p:nvCxnSpPr>
          <p:cNvPr id="14" name="直接箭头连接符 13">
            <a:extLst>
              <a:ext uri="{FF2B5EF4-FFF2-40B4-BE49-F238E27FC236}">
                <a16:creationId xmlns:a16="http://schemas.microsoft.com/office/drawing/2014/main" id="{4D787EAE-8239-4840-A847-25B937924537}"/>
              </a:ext>
            </a:extLst>
          </p:cNvPr>
          <p:cNvCxnSpPr>
            <a:cxnSpLocks/>
            <a:stCxn id="10" idx="3"/>
            <a:endCxn id="12" idx="1"/>
          </p:cNvCxnSpPr>
          <p:nvPr/>
        </p:nvCxnSpPr>
        <p:spPr>
          <a:xfrm flipV="1">
            <a:off x="1542694" y="3431046"/>
            <a:ext cx="883802" cy="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直接箭头连接符 16">
            <a:extLst>
              <a:ext uri="{FF2B5EF4-FFF2-40B4-BE49-F238E27FC236}">
                <a16:creationId xmlns:a16="http://schemas.microsoft.com/office/drawing/2014/main" id="{4A10E987-7CF2-44EA-83CD-14F34D31E28C}"/>
              </a:ext>
            </a:extLst>
          </p:cNvPr>
          <p:cNvCxnSpPr>
            <a:cxnSpLocks/>
            <a:stCxn id="11" idx="0"/>
          </p:cNvCxnSpPr>
          <p:nvPr/>
        </p:nvCxnSpPr>
        <p:spPr>
          <a:xfrm flipV="1">
            <a:off x="4405068" y="3428129"/>
            <a:ext cx="255541" cy="29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文本框 19">
            <a:extLst>
              <a:ext uri="{FF2B5EF4-FFF2-40B4-BE49-F238E27FC236}">
                <a16:creationId xmlns:a16="http://schemas.microsoft.com/office/drawing/2014/main" id="{9D6DB12A-8E10-4CE6-9B6E-D5FD33BA2EDD}"/>
              </a:ext>
            </a:extLst>
          </p:cNvPr>
          <p:cNvSpPr txBox="1"/>
          <p:nvPr/>
        </p:nvSpPr>
        <p:spPr>
          <a:xfrm>
            <a:off x="595316" y="3842001"/>
            <a:ext cx="1085493" cy="276999"/>
          </a:xfrm>
          <a:prstGeom prst="rect">
            <a:avLst/>
          </a:prstGeom>
          <a:noFill/>
        </p:spPr>
        <p:txBody>
          <a:bodyPr wrap="square" rtlCol="0">
            <a:spAutoFit/>
          </a:bodyPr>
          <a:lstStyle/>
          <a:p>
            <a:r>
              <a:rPr lang="en-US" altLang="zh-CN" sz="1200" dirty="0"/>
              <a:t>Digital Signal</a:t>
            </a:r>
            <a:endParaRPr lang="zh-CN" altLang="en-US" sz="1200" dirty="0"/>
          </a:p>
        </p:txBody>
      </p:sp>
      <p:sp>
        <p:nvSpPr>
          <p:cNvPr id="23" name="文本框 22">
            <a:extLst>
              <a:ext uri="{FF2B5EF4-FFF2-40B4-BE49-F238E27FC236}">
                <a16:creationId xmlns:a16="http://schemas.microsoft.com/office/drawing/2014/main" id="{6BEAFF56-E236-4B87-9514-8FC85FD24C50}"/>
              </a:ext>
            </a:extLst>
          </p:cNvPr>
          <p:cNvSpPr txBox="1"/>
          <p:nvPr/>
        </p:nvSpPr>
        <p:spPr>
          <a:xfrm>
            <a:off x="3822533" y="3842001"/>
            <a:ext cx="833652" cy="276999"/>
          </a:xfrm>
          <a:prstGeom prst="rect">
            <a:avLst/>
          </a:prstGeom>
          <a:noFill/>
        </p:spPr>
        <p:txBody>
          <a:bodyPr wrap="square" rtlCol="0">
            <a:spAutoFit/>
          </a:bodyPr>
          <a:lstStyle/>
          <a:p>
            <a:r>
              <a:rPr lang="en-US" altLang="zh-CN" sz="1200" dirty="0"/>
              <a:t>Amplifier</a:t>
            </a:r>
            <a:endParaRPr lang="zh-CN" altLang="en-US" sz="1200" dirty="0"/>
          </a:p>
        </p:txBody>
      </p:sp>
      <p:sp>
        <p:nvSpPr>
          <p:cNvPr id="25" name="文本框 24">
            <a:extLst>
              <a:ext uri="{FF2B5EF4-FFF2-40B4-BE49-F238E27FC236}">
                <a16:creationId xmlns:a16="http://schemas.microsoft.com/office/drawing/2014/main" id="{AC7F74D6-79F2-448A-8A67-0CC4905A8A03}"/>
              </a:ext>
            </a:extLst>
          </p:cNvPr>
          <p:cNvSpPr txBox="1"/>
          <p:nvPr/>
        </p:nvSpPr>
        <p:spPr>
          <a:xfrm>
            <a:off x="2168075" y="3842001"/>
            <a:ext cx="1169097" cy="276999"/>
          </a:xfrm>
          <a:prstGeom prst="rect">
            <a:avLst/>
          </a:prstGeom>
          <a:noFill/>
        </p:spPr>
        <p:txBody>
          <a:bodyPr wrap="square" rtlCol="0">
            <a:spAutoFit/>
          </a:bodyPr>
          <a:lstStyle/>
          <a:p>
            <a:r>
              <a:rPr lang="en-US" altLang="zh-CN" sz="1200" dirty="0"/>
              <a:t>DA Converter</a:t>
            </a:r>
            <a:endParaRPr lang="zh-CN" altLang="en-US" sz="1200" dirty="0"/>
          </a:p>
        </p:txBody>
      </p:sp>
      <p:cxnSp>
        <p:nvCxnSpPr>
          <p:cNvPr id="39" name="直接箭头连接符 38">
            <a:extLst>
              <a:ext uri="{FF2B5EF4-FFF2-40B4-BE49-F238E27FC236}">
                <a16:creationId xmlns:a16="http://schemas.microsoft.com/office/drawing/2014/main" id="{870893CF-B783-496D-BCF6-3A0B515B3989}"/>
              </a:ext>
            </a:extLst>
          </p:cNvPr>
          <p:cNvCxnSpPr>
            <a:cxnSpLocks/>
            <a:stCxn id="12" idx="3"/>
            <a:endCxn id="11" idx="3"/>
          </p:cNvCxnSpPr>
          <p:nvPr/>
        </p:nvCxnSpPr>
        <p:spPr>
          <a:xfrm>
            <a:off x="3021196" y="3431046"/>
            <a:ext cx="1085352" cy="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4" name="图形 43" descr="关闭 纯色填充">
            <a:extLst>
              <a:ext uri="{FF2B5EF4-FFF2-40B4-BE49-F238E27FC236}">
                <a16:creationId xmlns:a16="http://schemas.microsoft.com/office/drawing/2014/main" id="{B30CB93F-FCE2-45A3-B5A3-4E27649B17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87618" y="2076496"/>
            <a:ext cx="404631" cy="404631"/>
          </a:xfrm>
          <a:prstGeom prst="rect">
            <a:avLst/>
          </a:prstGeom>
        </p:spPr>
      </p:pic>
      <p:pic>
        <p:nvPicPr>
          <p:cNvPr id="46" name="图形 45" descr="关闭 纯色填充">
            <a:extLst>
              <a:ext uri="{FF2B5EF4-FFF2-40B4-BE49-F238E27FC236}">
                <a16:creationId xmlns:a16="http://schemas.microsoft.com/office/drawing/2014/main" id="{75CB6556-4FAC-486D-9E5D-39849A692A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10209" y="2076496"/>
            <a:ext cx="404631" cy="404631"/>
          </a:xfrm>
          <a:prstGeom prst="rect">
            <a:avLst/>
          </a:prstGeom>
        </p:spPr>
      </p:pic>
      <p:pic>
        <p:nvPicPr>
          <p:cNvPr id="47" name="图形 46" descr="关闭 纯色填充">
            <a:extLst>
              <a:ext uri="{FF2B5EF4-FFF2-40B4-BE49-F238E27FC236}">
                <a16:creationId xmlns:a16="http://schemas.microsoft.com/office/drawing/2014/main" id="{D600DA18-39B9-472D-B0C7-ACF95F9359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21530" y="4211815"/>
            <a:ext cx="404631" cy="404631"/>
          </a:xfrm>
          <a:prstGeom prst="rect">
            <a:avLst/>
          </a:prstGeom>
        </p:spPr>
      </p:pic>
      <p:pic>
        <p:nvPicPr>
          <p:cNvPr id="48" name="图形 47" descr="关闭 纯色填充">
            <a:extLst>
              <a:ext uri="{FF2B5EF4-FFF2-40B4-BE49-F238E27FC236}">
                <a16:creationId xmlns:a16="http://schemas.microsoft.com/office/drawing/2014/main" id="{291DFF99-CF50-46EB-B58D-1998E9BAEC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746" y="4211814"/>
            <a:ext cx="404631" cy="404631"/>
          </a:xfrm>
          <a:prstGeom prst="rect">
            <a:avLst/>
          </a:prstGeom>
        </p:spPr>
      </p:pic>
      <p:sp>
        <p:nvSpPr>
          <p:cNvPr id="19" name="文本框 18">
            <a:extLst>
              <a:ext uri="{FF2B5EF4-FFF2-40B4-BE49-F238E27FC236}">
                <a16:creationId xmlns:a16="http://schemas.microsoft.com/office/drawing/2014/main" id="{1D4B9C8A-9AA3-443A-8F0A-5DEEADF83329}"/>
              </a:ext>
            </a:extLst>
          </p:cNvPr>
          <p:cNvSpPr txBox="1"/>
          <p:nvPr/>
        </p:nvSpPr>
        <p:spPr>
          <a:xfrm>
            <a:off x="3131389" y="4342505"/>
            <a:ext cx="6012611" cy="461665"/>
          </a:xfrm>
          <a:prstGeom prst="rect">
            <a:avLst/>
          </a:prstGeom>
          <a:noFill/>
          <a:ln w="28575">
            <a:solidFill>
              <a:srgbClr val="002060"/>
            </a:solidFill>
            <a:prstDash val="sysDash"/>
          </a:ln>
        </p:spPr>
        <p:txBody>
          <a:bodyPr wrap="square" rtlCol="0">
            <a:spAutoFit/>
          </a:bodyPr>
          <a:lstStyle/>
          <a:p>
            <a:r>
              <a:rPr lang="en-US" altLang="zh-CN" dirty="0">
                <a:solidFill>
                  <a:srgbClr val="00B050"/>
                </a:solidFill>
              </a:rPr>
              <a:t>HFE is not present in loudspeaker’s sound</a:t>
            </a:r>
            <a:endParaRPr lang="zh-CN" altLang="en-US" dirty="0">
              <a:solidFill>
                <a:srgbClr val="00B050"/>
              </a:solidFill>
            </a:endParaRPr>
          </a:p>
        </p:txBody>
      </p:sp>
      <p:sp>
        <p:nvSpPr>
          <p:cNvPr id="4" name="Slide Number Placeholder 3">
            <a:extLst>
              <a:ext uri="{FF2B5EF4-FFF2-40B4-BE49-F238E27FC236}">
                <a16:creationId xmlns:a16="http://schemas.microsoft.com/office/drawing/2014/main" id="{085F3DED-9A3F-1191-6FEE-83F6412425D9}"/>
              </a:ext>
            </a:extLst>
          </p:cNvPr>
          <p:cNvSpPr>
            <a:spLocks noGrp="1"/>
          </p:cNvSpPr>
          <p:nvPr>
            <p:ph type="sldNum" sz="quarter" idx="14"/>
          </p:nvPr>
        </p:nvSpPr>
        <p:spPr/>
        <p:txBody>
          <a:bodyPr/>
          <a:lstStyle/>
          <a:p>
            <a:fld id="{02C8563F-99E2-49A5-8791-6AADA712BC8F}" type="slidenum">
              <a:rPr lang="en-US" smtClean="0"/>
              <a:pPr/>
              <a:t>10</a:t>
            </a:fld>
            <a:r>
              <a:rPr lang="en-US"/>
              <a:t>/26</a:t>
            </a:r>
            <a:endParaRPr lang="en-US" dirty="0"/>
          </a:p>
        </p:txBody>
      </p:sp>
    </p:spTree>
    <p:extLst>
      <p:ext uri="{BB962C8B-B14F-4D97-AF65-F5344CB8AC3E}">
        <p14:creationId xmlns:p14="http://schemas.microsoft.com/office/powerpoint/2010/main" val="236852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down)">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par>
                                <p:cTn id="30" presetID="16" presetClass="entr" presetSubtype="21"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500"/>
                                        <p:tgtEl>
                                          <p:spTgt spid="2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500"/>
                                        <p:tgtEl>
                                          <p:spTgt spid="25"/>
                                        </p:tgtEl>
                                      </p:cBhvr>
                                    </p:animEffect>
                                  </p:childTnLst>
                                </p:cTn>
                              </p:par>
                              <p:par>
                                <p:cTn id="42" presetID="16" presetClass="entr" presetSubtype="21"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barn(inVertical)">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down)">
                                      <p:cBhvr>
                                        <p:cTn id="49" dur="500"/>
                                        <p:tgtEl>
                                          <p:spTgt spid="47"/>
                                        </p:tgtEl>
                                      </p:cBhvr>
                                    </p:animEffect>
                                  </p:childTnLst>
                                </p:cTn>
                              </p:par>
                              <p:par>
                                <p:cTn id="50" presetID="22" presetClass="entr" presetSubtype="4"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circle(in)">
                                      <p:cBhvr>
                                        <p:cTn id="57" dur="20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0" grpId="0"/>
      <p:bldP spid="23" grpId="0"/>
      <p:bldP spid="25"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FA2380D-0F98-42F9-BE6F-AEDC1BD0B6BF}"/>
              </a:ext>
            </a:extLst>
          </p:cNvPr>
          <p:cNvSpPr>
            <a:spLocks noGrp="1"/>
          </p:cNvSpPr>
          <p:nvPr>
            <p:ph type="title"/>
          </p:nvPr>
        </p:nvSpPr>
        <p:spPr>
          <a:xfrm>
            <a:off x="457200" y="171341"/>
            <a:ext cx="8517988" cy="656319"/>
          </a:xfrm>
        </p:spPr>
        <p:txBody>
          <a:bodyPr>
            <a:normAutofit/>
          </a:bodyPr>
          <a:lstStyle/>
          <a:p>
            <a:r>
              <a:rPr lang="en-US" dirty="0"/>
              <a:t>How</a:t>
            </a:r>
            <a:r>
              <a:rPr lang="zh-CN" altLang="en-US" dirty="0"/>
              <a:t> </a:t>
            </a:r>
            <a:r>
              <a:rPr lang="en-US" altLang="zh-CN" dirty="0"/>
              <a:t>to</a:t>
            </a:r>
            <a:r>
              <a:rPr lang="zh-CN" altLang="en-US" dirty="0"/>
              <a:t> </a:t>
            </a:r>
            <a:r>
              <a:rPr lang="en-US" altLang="zh-CN" dirty="0"/>
              <a:t>exploit HFE?</a:t>
            </a:r>
            <a:endParaRPr lang="en-US" dirty="0"/>
          </a:p>
        </p:txBody>
      </p:sp>
      <p:pic>
        <p:nvPicPr>
          <p:cNvPr id="4" name="图片 3">
            <a:extLst>
              <a:ext uri="{FF2B5EF4-FFF2-40B4-BE49-F238E27FC236}">
                <a16:creationId xmlns:a16="http://schemas.microsoft.com/office/drawing/2014/main" id="{988FB8D4-C0C7-48B8-B939-5252AE353EE8}"/>
              </a:ext>
            </a:extLst>
          </p:cNvPr>
          <p:cNvPicPr>
            <a:picLocks noChangeAspect="1"/>
          </p:cNvPicPr>
          <p:nvPr/>
        </p:nvPicPr>
        <p:blipFill>
          <a:blip r:embed="rId3"/>
          <a:stretch>
            <a:fillRect/>
          </a:stretch>
        </p:blipFill>
        <p:spPr>
          <a:xfrm>
            <a:off x="795866" y="1243570"/>
            <a:ext cx="7052204" cy="2656359"/>
          </a:xfrm>
          <a:prstGeom prst="rect">
            <a:avLst/>
          </a:prstGeom>
        </p:spPr>
      </p:pic>
      <p:sp>
        <p:nvSpPr>
          <p:cNvPr id="3" name="Slide Number Placeholder 2">
            <a:extLst>
              <a:ext uri="{FF2B5EF4-FFF2-40B4-BE49-F238E27FC236}">
                <a16:creationId xmlns:a16="http://schemas.microsoft.com/office/drawing/2014/main" id="{A1F556A6-D384-7D51-0244-5787A687BE44}"/>
              </a:ext>
            </a:extLst>
          </p:cNvPr>
          <p:cNvSpPr>
            <a:spLocks noGrp="1"/>
          </p:cNvSpPr>
          <p:nvPr>
            <p:ph type="sldNum" sz="quarter" idx="14"/>
          </p:nvPr>
        </p:nvSpPr>
        <p:spPr/>
        <p:txBody>
          <a:bodyPr/>
          <a:lstStyle/>
          <a:p>
            <a:fld id="{02C8563F-99E2-49A5-8791-6AADA712BC8F}" type="slidenum">
              <a:rPr lang="en-US" smtClean="0"/>
              <a:pPr/>
              <a:t>11</a:t>
            </a:fld>
            <a:r>
              <a:rPr lang="en-US"/>
              <a:t>/26</a:t>
            </a:r>
            <a:endParaRPr lang="en-US" dirty="0"/>
          </a:p>
        </p:txBody>
      </p:sp>
    </p:spTree>
    <p:extLst>
      <p:ext uri="{BB962C8B-B14F-4D97-AF65-F5344CB8AC3E}">
        <p14:creationId xmlns:p14="http://schemas.microsoft.com/office/powerpoint/2010/main" val="4191745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FA2380D-0F98-42F9-BE6F-AEDC1BD0B6BF}"/>
              </a:ext>
            </a:extLst>
          </p:cNvPr>
          <p:cNvSpPr>
            <a:spLocks noGrp="1"/>
          </p:cNvSpPr>
          <p:nvPr>
            <p:ph type="title"/>
          </p:nvPr>
        </p:nvSpPr>
        <p:spPr>
          <a:xfrm>
            <a:off x="457200" y="171341"/>
            <a:ext cx="8517988" cy="656319"/>
          </a:xfrm>
        </p:spPr>
        <p:txBody>
          <a:bodyPr>
            <a:normAutofit/>
          </a:bodyPr>
          <a:lstStyle/>
          <a:p>
            <a:r>
              <a:rPr lang="en-US" dirty="0"/>
              <a:t>Workflow of </a:t>
            </a:r>
            <a:r>
              <a:rPr lang="en-US" dirty="0" err="1"/>
              <a:t>SuperVoice</a:t>
            </a:r>
            <a:endParaRPr lang="en-US" dirty="0"/>
          </a:p>
        </p:txBody>
      </p:sp>
      <p:pic>
        <p:nvPicPr>
          <p:cNvPr id="7" name="图片 6">
            <a:extLst>
              <a:ext uri="{FF2B5EF4-FFF2-40B4-BE49-F238E27FC236}">
                <a16:creationId xmlns:a16="http://schemas.microsoft.com/office/drawing/2014/main" id="{1D103F4E-71AF-4FA6-A87C-A01B85999F52}"/>
              </a:ext>
            </a:extLst>
          </p:cNvPr>
          <p:cNvPicPr>
            <a:picLocks/>
          </p:cNvPicPr>
          <p:nvPr/>
        </p:nvPicPr>
        <p:blipFill>
          <a:blip r:embed="rId3"/>
          <a:stretch>
            <a:fillRect/>
          </a:stretch>
        </p:blipFill>
        <p:spPr>
          <a:xfrm>
            <a:off x="1043076" y="748749"/>
            <a:ext cx="6204109" cy="1283998"/>
          </a:xfrm>
          <a:prstGeom prst="rect">
            <a:avLst/>
          </a:prstGeom>
        </p:spPr>
      </p:pic>
      <p:pic>
        <p:nvPicPr>
          <p:cNvPr id="9" name="图片 8">
            <a:extLst>
              <a:ext uri="{FF2B5EF4-FFF2-40B4-BE49-F238E27FC236}">
                <a16:creationId xmlns:a16="http://schemas.microsoft.com/office/drawing/2014/main" id="{185D453F-EBB6-4718-808D-6940F9AD0258}"/>
              </a:ext>
            </a:extLst>
          </p:cNvPr>
          <p:cNvPicPr>
            <a:picLocks/>
          </p:cNvPicPr>
          <p:nvPr/>
        </p:nvPicPr>
        <p:blipFill>
          <a:blip r:embed="rId4"/>
          <a:stretch>
            <a:fillRect/>
          </a:stretch>
        </p:blipFill>
        <p:spPr>
          <a:xfrm>
            <a:off x="1043076" y="2128069"/>
            <a:ext cx="6204109" cy="1196716"/>
          </a:xfrm>
          <a:prstGeom prst="rect">
            <a:avLst/>
          </a:prstGeom>
        </p:spPr>
      </p:pic>
      <p:pic>
        <p:nvPicPr>
          <p:cNvPr id="11" name="图片 10">
            <a:extLst>
              <a:ext uri="{FF2B5EF4-FFF2-40B4-BE49-F238E27FC236}">
                <a16:creationId xmlns:a16="http://schemas.microsoft.com/office/drawing/2014/main" id="{82DFF3F3-1B0E-4AF8-81AC-DE406AEFED8F}"/>
              </a:ext>
            </a:extLst>
          </p:cNvPr>
          <p:cNvPicPr>
            <a:picLocks/>
          </p:cNvPicPr>
          <p:nvPr/>
        </p:nvPicPr>
        <p:blipFill>
          <a:blip r:embed="rId5"/>
          <a:stretch>
            <a:fillRect/>
          </a:stretch>
        </p:blipFill>
        <p:spPr>
          <a:xfrm>
            <a:off x="1043076" y="3420107"/>
            <a:ext cx="6287238" cy="1709414"/>
          </a:xfrm>
          <a:prstGeom prst="rect">
            <a:avLst/>
          </a:prstGeom>
        </p:spPr>
      </p:pic>
      <p:sp>
        <p:nvSpPr>
          <p:cNvPr id="3" name="Slide Number Placeholder 2">
            <a:extLst>
              <a:ext uri="{FF2B5EF4-FFF2-40B4-BE49-F238E27FC236}">
                <a16:creationId xmlns:a16="http://schemas.microsoft.com/office/drawing/2014/main" id="{202B8E5B-F2A3-1AE6-E899-D85BDD15B47D}"/>
              </a:ext>
            </a:extLst>
          </p:cNvPr>
          <p:cNvSpPr>
            <a:spLocks noGrp="1"/>
          </p:cNvSpPr>
          <p:nvPr>
            <p:ph type="sldNum" sz="quarter" idx="14"/>
          </p:nvPr>
        </p:nvSpPr>
        <p:spPr/>
        <p:txBody>
          <a:bodyPr/>
          <a:lstStyle/>
          <a:p>
            <a:fld id="{02C8563F-99E2-49A5-8791-6AADA712BC8F}" type="slidenum">
              <a:rPr lang="en-US" smtClean="0"/>
              <a:pPr/>
              <a:t>12</a:t>
            </a:fld>
            <a:r>
              <a:rPr lang="en-US"/>
              <a:t>/26</a:t>
            </a:r>
            <a:endParaRPr lang="en-US" dirty="0"/>
          </a:p>
        </p:txBody>
      </p:sp>
    </p:spTree>
    <p:extLst>
      <p:ext uri="{BB962C8B-B14F-4D97-AF65-F5344CB8AC3E}">
        <p14:creationId xmlns:p14="http://schemas.microsoft.com/office/powerpoint/2010/main" val="317517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FA2380D-0F98-42F9-BE6F-AEDC1BD0B6BF}"/>
              </a:ext>
            </a:extLst>
          </p:cNvPr>
          <p:cNvSpPr>
            <a:spLocks noGrp="1"/>
          </p:cNvSpPr>
          <p:nvPr>
            <p:ph type="title"/>
          </p:nvPr>
        </p:nvSpPr>
        <p:spPr>
          <a:xfrm>
            <a:off x="457200" y="128209"/>
            <a:ext cx="8517988" cy="656319"/>
          </a:xfrm>
        </p:spPr>
        <p:txBody>
          <a:bodyPr>
            <a:normAutofit/>
          </a:bodyPr>
          <a:lstStyle/>
          <a:p>
            <a:r>
              <a:rPr lang="en-US" dirty="0"/>
              <a:t>Design of </a:t>
            </a:r>
            <a:r>
              <a:rPr lang="en-US" dirty="0" err="1"/>
              <a:t>SuperVoice</a:t>
            </a:r>
            <a:endParaRPr lang="en-US" dirty="0"/>
          </a:p>
        </p:txBody>
      </p:sp>
      <p:pic>
        <p:nvPicPr>
          <p:cNvPr id="4" name="图片 3">
            <a:extLst>
              <a:ext uri="{FF2B5EF4-FFF2-40B4-BE49-F238E27FC236}">
                <a16:creationId xmlns:a16="http://schemas.microsoft.com/office/drawing/2014/main" id="{47C7BE1B-6C7B-4F6D-ADCB-C53DE5C172AC}"/>
              </a:ext>
            </a:extLst>
          </p:cNvPr>
          <p:cNvPicPr>
            <a:picLocks noChangeAspect="1"/>
          </p:cNvPicPr>
          <p:nvPr/>
        </p:nvPicPr>
        <p:blipFill>
          <a:blip r:embed="rId3"/>
          <a:stretch>
            <a:fillRect/>
          </a:stretch>
        </p:blipFill>
        <p:spPr>
          <a:xfrm>
            <a:off x="337056" y="1267371"/>
            <a:ext cx="8301266" cy="2380157"/>
          </a:xfrm>
          <a:prstGeom prst="rect">
            <a:avLst/>
          </a:prstGeom>
        </p:spPr>
      </p:pic>
      <p:sp>
        <p:nvSpPr>
          <p:cNvPr id="3" name="Slide Number Placeholder 2">
            <a:extLst>
              <a:ext uri="{FF2B5EF4-FFF2-40B4-BE49-F238E27FC236}">
                <a16:creationId xmlns:a16="http://schemas.microsoft.com/office/drawing/2014/main" id="{270243B6-3252-A144-B75B-29D672A473D0}"/>
              </a:ext>
            </a:extLst>
          </p:cNvPr>
          <p:cNvSpPr>
            <a:spLocks noGrp="1"/>
          </p:cNvSpPr>
          <p:nvPr>
            <p:ph type="sldNum" sz="quarter" idx="14"/>
          </p:nvPr>
        </p:nvSpPr>
        <p:spPr/>
        <p:txBody>
          <a:bodyPr/>
          <a:lstStyle/>
          <a:p>
            <a:fld id="{02C8563F-99E2-49A5-8791-6AADA712BC8F}" type="slidenum">
              <a:rPr lang="en-US" smtClean="0"/>
              <a:pPr/>
              <a:t>13</a:t>
            </a:fld>
            <a:r>
              <a:rPr lang="en-US"/>
              <a:t>/26</a:t>
            </a:r>
            <a:endParaRPr lang="en-US" dirty="0"/>
          </a:p>
        </p:txBody>
      </p:sp>
    </p:spTree>
    <p:extLst>
      <p:ext uri="{BB962C8B-B14F-4D97-AF65-F5344CB8AC3E}">
        <p14:creationId xmlns:p14="http://schemas.microsoft.com/office/powerpoint/2010/main" val="290767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5E-6 2.22222E-6 L -0.13855 2.22222E-6 C -0.20105 2.22222E-6 -0.27553 -0.06883 -0.27553 -0.12408 L -0.27553 -0.24815 " pathEditMode="relative" rAng="0" ptsTypes="AAAA">
                                      <p:cBhvr>
                                        <p:cTn id="6" dur="2000" fill="hold"/>
                                        <p:tgtEl>
                                          <p:spTgt spid="4"/>
                                        </p:tgtEl>
                                        <p:attrNameLst>
                                          <p:attrName>ppt_x</p:attrName>
                                          <p:attrName>ppt_y</p:attrName>
                                        </p:attrNameLst>
                                      </p:cBhvr>
                                      <p:rCtr x="-13785" y="-12407"/>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gtEl>
                                      </p:cBhvr>
                                      <p:by x="40000" y="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FA2380D-0F98-42F9-BE6F-AEDC1BD0B6BF}"/>
              </a:ext>
            </a:extLst>
          </p:cNvPr>
          <p:cNvSpPr>
            <a:spLocks noGrp="1"/>
          </p:cNvSpPr>
          <p:nvPr>
            <p:ph type="title"/>
          </p:nvPr>
        </p:nvSpPr>
        <p:spPr>
          <a:xfrm>
            <a:off x="408388" y="46915"/>
            <a:ext cx="8517988" cy="656319"/>
          </a:xfrm>
        </p:spPr>
        <p:txBody>
          <a:bodyPr>
            <a:normAutofit/>
          </a:bodyPr>
          <a:lstStyle/>
          <a:p>
            <a:r>
              <a:rPr lang="en-US" dirty="0"/>
              <a:t>L</a:t>
            </a:r>
            <a:r>
              <a:rPr lang="en-US" altLang="zh-CN" dirty="0"/>
              <a:t>iveness Detection</a:t>
            </a:r>
            <a:endParaRPr lang="en-US" dirty="0"/>
          </a:p>
        </p:txBody>
      </p:sp>
      <p:pic>
        <p:nvPicPr>
          <p:cNvPr id="7" name="图片 6">
            <a:extLst>
              <a:ext uri="{FF2B5EF4-FFF2-40B4-BE49-F238E27FC236}">
                <a16:creationId xmlns:a16="http://schemas.microsoft.com/office/drawing/2014/main" id="{AAB3EE84-33E1-4C94-90C9-D0F267CF5205}"/>
              </a:ext>
            </a:extLst>
          </p:cNvPr>
          <p:cNvPicPr>
            <a:picLocks noChangeAspect="1"/>
          </p:cNvPicPr>
          <p:nvPr/>
        </p:nvPicPr>
        <p:blipFill>
          <a:blip r:embed="rId3"/>
          <a:stretch>
            <a:fillRect/>
          </a:stretch>
        </p:blipFill>
        <p:spPr>
          <a:xfrm>
            <a:off x="227978" y="2355420"/>
            <a:ext cx="2715155" cy="2303258"/>
          </a:xfrm>
          <a:prstGeom prst="rect">
            <a:avLst/>
          </a:prstGeom>
        </p:spPr>
      </p:pic>
      <p:pic>
        <p:nvPicPr>
          <p:cNvPr id="9" name="图片 8">
            <a:extLst>
              <a:ext uri="{FF2B5EF4-FFF2-40B4-BE49-F238E27FC236}">
                <a16:creationId xmlns:a16="http://schemas.microsoft.com/office/drawing/2014/main" id="{092A956A-D89D-49C1-9924-533191454AB3}"/>
              </a:ext>
            </a:extLst>
          </p:cNvPr>
          <p:cNvPicPr>
            <a:picLocks/>
          </p:cNvPicPr>
          <p:nvPr/>
        </p:nvPicPr>
        <p:blipFill>
          <a:blip r:embed="rId4"/>
          <a:stretch>
            <a:fillRect/>
          </a:stretch>
        </p:blipFill>
        <p:spPr>
          <a:xfrm>
            <a:off x="6329097" y="11677"/>
            <a:ext cx="1731170" cy="1665345"/>
          </a:xfrm>
          <a:prstGeom prst="rect">
            <a:avLst/>
          </a:prstGeom>
        </p:spPr>
      </p:pic>
      <p:sp>
        <p:nvSpPr>
          <p:cNvPr id="10" name="文本框 9">
            <a:extLst>
              <a:ext uri="{FF2B5EF4-FFF2-40B4-BE49-F238E27FC236}">
                <a16:creationId xmlns:a16="http://schemas.microsoft.com/office/drawing/2014/main" id="{8ABB6FF8-59D3-4D11-97F3-E8FA5A5D8E31}"/>
              </a:ext>
            </a:extLst>
          </p:cNvPr>
          <p:cNvSpPr txBox="1"/>
          <p:nvPr/>
        </p:nvSpPr>
        <p:spPr>
          <a:xfrm>
            <a:off x="3934091" y="699925"/>
            <a:ext cx="2428081" cy="461665"/>
          </a:xfrm>
          <a:prstGeom prst="rect">
            <a:avLst/>
          </a:prstGeom>
          <a:noFill/>
        </p:spPr>
        <p:txBody>
          <a:bodyPr wrap="square" rtlCol="0">
            <a:spAutoFit/>
          </a:bodyPr>
          <a:lstStyle/>
          <a:p>
            <a:r>
              <a:rPr lang="en-US" altLang="zh-CN" sz="1200" dirty="0"/>
              <a:t>Attackers record and replay with </a:t>
            </a:r>
            <a:r>
              <a:rPr lang="en-US" altLang="zh-CN" sz="1200" b="1" dirty="0"/>
              <a:t>commercial devices:</a:t>
            </a:r>
            <a:endParaRPr lang="zh-CN" altLang="en-US" sz="1200" b="1" dirty="0"/>
          </a:p>
        </p:txBody>
      </p:sp>
      <p:sp>
        <p:nvSpPr>
          <p:cNvPr id="11" name="文本框 10">
            <a:extLst>
              <a:ext uri="{FF2B5EF4-FFF2-40B4-BE49-F238E27FC236}">
                <a16:creationId xmlns:a16="http://schemas.microsoft.com/office/drawing/2014/main" id="{DA03E172-1215-4C73-B782-AC7CAE1911B2}"/>
              </a:ext>
            </a:extLst>
          </p:cNvPr>
          <p:cNvSpPr txBox="1"/>
          <p:nvPr/>
        </p:nvSpPr>
        <p:spPr>
          <a:xfrm>
            <a:off x="3934090" y="1967522"/>
            <a:ext cx="2428081" cy="646331"/>
          </a:xfrm>
          <a:prstGeom prst="rect">
            <a:avLst/>
          </a:prstGeom>
          <a:noFill/>
        </p:spPr>
        <p:txBody>
          <a:bodyPr wrap="square" rtlCol="0">
            <a:spAutoFit/>
          </a:bodyPr>
          <a:lstStyle/>
          <a:p>
            <a:r>
              <a:rPr lang="en-US" altLang="zh-CN" sz="1200" dirty="0"/>
              <a:t>Attackers </a:t>
            </a:r>
            <a:r>
              <a:rPr lang="en-US" altLang="zh-CN" sz="1200" b="1" dirty="0"/>
              <a:t>record with high-end microphones </a:t>
            </a:r>
            <a:r>
              <a:rPr lang="en-US" altLang="zh-CN" sz="1200" dirty="0"/>
              <a:t>and replay with </a:t>
            </a:r>
            <a:r>
              <a:rPr lang="en-US" altLang="zh-CN" sz="1200" dirty="0">
                <a:solidFill>
                  <a:srgbClr val="FF0000"/>
                </a:solidFill>
              </a:rPr>
              <a:t>commercial speakers</a:t>
            </a:r>
            <a:r>
              <a:rPr lang="en-US" altLang="zh-CN" sz="1200" dirty="0"/>
              <a:t>:</a:t>
            </a:r>
            <a:endParaRPr lang="zh-CN" altLang="en-US" sz="1600" b="1" dirty="0"/>
          </a:p>
        </p:txBody>
      </p:sp>
      <p:pic>
        <p:nvPicPr>
          <p:cNvPr id="13" name="图片 12">
            <a:extLst>
              <a:ext uri="{FF2B5EF4-FFF2-40B4-BE49-F238E27FC236}">
                <a16:creationId xmlns:a16="http://schemas.microsoft.com/office/drawing/2014/main" id="{3CF16644-A9EF-425A-9DC5-0CFCAD775DBB}"/>
              </a:ext>
            </a:extLst>
          </p:cNvPr>
          <p:cNvPicPr>
            <a:picLocks/>
          </p:cNvPicPr>
          <p:nvPr/>
        </p:nvPicPr>
        <p:blipFill>
          <a:blip r:embed="rId5"/>
          <a:stretch>
            <a:fillRect/>
          </a:stretch>
        </p:blipFill>
        <p:spPr>
          <a:xfrm>
            <a:off x="6329097" y="1857772"/>
            <a:ext cx="1731170" cy="1665345"/>
          </a:xfrm>
          <a:prstGeom prst="rect">
            <a:avLst/>
          </a:prstGeom>
        </p:spPr>
      </p:pic>
      <p:pic>
        <p:nvPicPr>
          <p:cNvPr id="15" name="图片 14">
            <a:extLst>
              <a:ext uri="{FF2B5EF4-FFF2-40B4-BE49-F238E27FC236}">
                <a16:creationId xmlns:a16="http://schemas.microsoft.com/office/drawing/2014/main" id="{3EECCC8F-54E5-4B58-B081-0FC8E8CAA4EC}"/>
              </a:ext>
            </a:extLst>
          </p:cNvPr>
          <p:cNvPicPr>
            <a:picLocks/>
          </p:cNvPicPr>
          <p:nvPr/>
        </p:nvPicPr>
        <p:blipFill>
          <a:blip r:embed="rId6"/>
          <a:stretch>
            <a:fillRect/>
          </a:stretch>
        </p:blipFill>
        <p:spPr>
          <a:xfrm>
            <a:off x="6240064" y="3569805"/>
            <a:ext cx="1820203" cy="1402354"/>
          </a:xfrm>
          <a:prstGeom prst="rect">
            <a:avLst/>
          </a:prstGeom>
        </p:spPr>
      </p:pic>
      <p:sp>
        <p:nvSpPr>
          <p:cNvPr id="18" name="文本框 17">
            <a:extLst>
              <a:ext uri="{FF2B5EF4-FFF2-40B4-BE49-F238E27FC236}">
                <a16:creationId xmlns:a16="http://schemas.microsoft.com/office/drawing/2014/main" id="{98503473-CC61-4EB9-89C4-2E8DF691D2F5}"/>
              </a:ext>
            </a:extLst>
          </p:cNvPr>
          <p:cNvSpPr txBox="1"/>
          <p:nvPr/>
        </p:nvSpPr>
        <p:spPr>
          <a:xfrm>
            <a:off x="3934090" y="3781855"/>
            <a:ext cx="2428081" cy="646331"/>
          </a:xfrm>
          <a:prstGeom prst="rect">
            <a:avLst/>
          </a:prstGeom>
          <a:noFill/>
        </p:spPr>
        <p:txBody>
          <a:bodyPr wrap="square" rtlCol="0">
            <a:spAutoFit/>
          </a:bodyPr>
          <a:lstStyle/>
          <a:p>
            <a:r>
              <a:rPr lang="en-US" altLang="zh-CN" sz="1200" dirty="0"/>
              <a:t>Attackers </a:t>
            </a:r>
            <a:r>
              <a:rPr lang="en-US" altLang="zh-CN" sz="1200" b="1" dirty="0"/>
              <a:t>record with high-end microphones</a:t>
            </a:r>
            <a:r>
              <a:rPr lang="en-US" altLang="zh-CN" sz="1200" dirty="0"/>
              <a:t> and replay with </a:t>
            </a:r>
            <a:r>
              <a:rPr lang="en-US" altLang="zh-CN" sz="1200" b="1" dirty="0"/>
              <a:t>ultrasound speakers</a:t>
            </a:r>
            <a:r>
              <a:rPr lang="en-US" altLang="zh-CN" sz="1200" dirty="0"/>
              <a:t>:</a:t>
            </a:r>
            <a:endParaRPr lang="zh-CN" altLang="en-US" sz="1600" b="1" dirty="0"/>
          </a:p>
        </p:txBody>
      </p:sp>
      <p:cxnSp>
        <p:nvCxnSpPr>
          <p:cNvPr id="21" name="连接符: 肘形 20">
            <a:extLst>
              <a:ext uri="{FF2B5EF4-FFF2-40B4-BE49-F238E27FC236}">
                <a16:creationId xmlns:a16="http://schemas.microsoft.com/office/drawing/2014/main" id="{AC787C14-8D08-4F32-98E7-72D870BFA57B}"/>
              </a:ext>
            </a:extLst>
          </p:cNvPr>
          <p:cNvCxnSpPr>
            <a:cxnSpLocks/>
            <a:stCxn id="7" idx="3"/>
          </p:cNvCxnSpPr>
          <p:nvPr/>
        </p:nvCxnSpPr>
        <p:spPr>
          <a:xfrm flipV="1">
            <a:off x="2943133" y="2660541"/>
            <a:ext cx="3385963" cy="846508"/>
          </a:xfrm>
          <a:prstGeom prst="bentConnector3">
            <a:avLst>
              <a:gd name="adj1" fmla="val 29618"/>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6" name="连接符: 肘形 25">
            <a:extLst>
              <a:ext uri="{FF2B5EF4-FFF2-40B4-BE49-F238E27FC236}">
                <a16:creationId xmlns:a16="http://schemas.microsoft.com/office/drawing/2014/main" id="{4D8F9675-CF21-46A6-B8BD-DD2D3E7C99A0}"/>
              </a:ext>
            </a:extLst>
          </p:cNvPr>
          <p:cNvCxnSpPr>
            <a:cxnSpLocks/>
            <a:stCxn id="7" idx="3"/>
          </p:cNvCxnSpPr>
          <p:nvPr/>
        </p:nvCxnSpPr>
        <p:spPr>
          <a:xfrm>
            <a:off x="2943133" y="3507049"/>
            <a:ext cx="3385963" cy="983519"/>
          </a:xfrm>
          <a:prstGeom prst="bentConnector3">
            <a:avLst>
              <a:gd name="adj1" fmla="val 29618"/>
            </a:avLst>
          </a:prstGeom>
          <a:ln>
            <a:tailEnd type="triangle"/>
          </a:ln>
        </p:spPr>
        <p:style>
          <a:lnRef idx="3">
            <a:schemeClr val="accent6"/>
          </a:lnRef>
          <a:fillRef idx="0">
            <a:schemeClr val="accent6"/>
          </a:fillRef>
          <a:effectRef idx="2">
            <a:schemeClr val="accent6"/>
          </a:effectRef>
          <a:fontRef idx="minor">
            <a:schemeClr val="tx1"/>
          </a:fontRef>
        </p:style>
      </p:cxnSp>
      <p:pic>
        <p:nvPicPr>
          <p:cNvPr id="14" name="图片 3">
            <a:extLst>
              <a:ext uri="{FF2B5EF4-FFF2-40B4-BE49-F238E27FC236}">
                <a16:creationId xmlns:a16="http://schemas.microsoft.com/office/drawing/2014/main" id="{8C78A038-2504-9A49-8DA5-78E0DC14A199}"/>
              </a:ext>
            </a:extLst>
          </p:cNvPr>
          <p:cNvPicPr>
            <a:picLocks noChangeAspect="1"/>
          </p:cNvPicPr>
          <p:nvPr/>
        </p:nvPicPr>
        <p:blipFill>
          <a:blip r:embed="rId7"/>
          <a:stretch>
            <a:fillRect/>
          </a:stretch>
        </p:blipFill>
        <p:spPr>
          <a:xfrm>
            <a:off x="60457" y="623028"/>
            <a:ext cx="3676011" cy="1053994"/>
          </a:xfrm>
          <a:prstGeom prst="rect">
            <a:avLst/>
          </a:prstGeom>
        </p:spPr>
      </p:pic>
      <p:sp>
        <p:nvSpPr>
          <p:cNvPr id="16" name="矩形 15">
            <a:extLst>
              <a:ext uri="{FF2B5EF4-FFF2-40B4-BE49-F238E27FC236}">
                <a16:creationId xmlns:a16="http://schemas.microsoft.com/office/drawing/2014/main" id="{BF002675-8E89-4B92-A85F-DF43575C6A34}"/>
              </a:ext>
            </a:extLst>
          </p:cNvPr>
          <p:cNvSpPr/>
          <p:nvPr/>
        </p:nvSpPr>
        <p:spPr>
          <a:xfrm>
            <a:off x="517584" y="533166"/>
            <a:ext cx="931653" cy="124387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20" name="连接符: 肘形 19">
            <a:extLst>
              <a:ext uri="{FF2B5EF4-FFF2-40B4-BE49-F238E27FC236}">
                <a16:creationId xmlns:a16="http://schemas.microsoft.com/office/drawing/2014/main" id="{824E660F-0315-4412-A3D5-433ABB238B1F}"/>
              </a:ext>
            </a:extLst>
          </p:cNvPr>
          <p:cNvCxnSpPr>
            <a:cxnSpLocks/>
          </p:cNvCxnSpPr>
          <p:nvPr/>
        </p:nvCxnSpPr>
        <p:spPr>
          <a:xfrm flipV="1">
            <a:off x="2943134" y="1161590"/>
            <a:ext cx="3385962" cy="2298771"/>
          </a:xfrm>
          <a:prstGeom prst="bentConnector3">
            <a:avLst>
              <a:gd name="adj1" fmla="val 28854"/>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3" name="Slide Number Placeholder 2">
            <a:extLst>
              <a:ext uri="{FF2B5EF4-FFF2-40B4-BE49-F238E27FC236}">
                <a16:creationId xmlns:a16="http://schemas.microsoft.com/office/drawing/2014/main" id="{2D037A9A-286E-177E-8416-6306DF34C3B5}"/>
              </a:ext>
            </a:extLst>
          </p:cNvPr>
          <p:cNvSpPr>
            <a:spLocks noGrp="1"/>
          </p:cNvSpPr>
          <p:nvPr>
            <p:ph type="sldNum" sz="quarter" idx="14"/>
          </p:nvPr>
        </p:nvSpPr>
        <p:spPr/>
        <p:txBody>
          <a:bodyPr/>
          <a:lstStyle/>
          <a:p>
            <a:fld id="{02C8563F-99E2-49A5-8791-6AADA712BC8F}" type="slidenum">
              <a:rPr lang="en-US" smtClean="0"/>
              <a:pPr/>
              <a:t>14</a:t>
            </a:fld>
            <a:r>
              <a:rPr lang="en-US"/>
              <a:t>/26</a:t>
            </a:r>
            <a:endParaRPr lang="en-US" dirty="0"/>
          </a:p>
        </p:txBody>
      </p:sp>
    </p:spTree>
    <p:extLst>
      <p:ext uri="{BB962C8B-B14F-4D97-AF65-F5344CB8AC3E}">
        <p14:creationId xmlns:p14="http://schemas.microsoft.com/office/powerpoint/2010/main" val="3252449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par>
                                <p:cTn id="44" presetID="16" presetClass="entr" presetSubtype="21"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500"/>
                                        <p:tgtEl>
                                          <p:spTgt spid="2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par>
                                <p:cTn id="55" presetID="22" presetClass="entr" presetSubtype="4"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FA2380D-0F98-42F9-BE6F-AEDC1BD0B6BF}"/>
              </a:ext>
            </a:extLst>
          </p:cNvPr>
          <p:cNvSpPr>
            <a:spLocks noGrp="1"/>
          </p:cNvSpPr>
          <p:nvPr>
            <p:ph type="title"/>
          </p:nvPr>
        </p:nvSpPr>
        <p:spPr>
          <a:xfrm>
            <a:off x="457200" y="171341"/>
            <a:ext cx="8517988" cy="656319"/>
          </a:xfrm>
        </p:spPr>
        <p:txBody>
          <a:bodyPr>
            <a:normAutofit/>
          </a:bodyPr>
          <a:lstStyle/>
          <a:p>
            <a:r>
              <a:rPr lang="en-US" dirty="0"/>
              <a:t>L</a:t>
            </a:r>
            <a:r>
              <a:rPr lang="en-US" altLang="zh-CN" dirty="0"/>
              <a:t>iveness Detection</a:t>
            </a:r>
            <a:endParaRPr lang="en-US" dirty="0"/>
          </a:p>
        </p:txBody>
      </p:sp>
      <p:pic>
        <p:nvPicPr>
          <p:cNvPr id="7" name="图片 6">
            <a:extLst>
              <a:ext uri="{FF2B5EF4-FFF2-40B4-BE49-F238E27FC236}">
                <a16:creationId xmlns:a16="http://schemas.microsoft.com/office/drawing/2014/main" id="{AAB3EE84-33E1-4C94-90C9-D0F267CF5205}"/>
              </a:ext>
            </a:extLst>
          </p:cNvPr>
          <p:cNvPicPr>
            <a:picLocks noChangeAspect="1"/>
          </p:cNvPicPr>
          <p:nvPr/>
        </p:nvPicPr>
        <p:blipFill>
          <a:blip r:embed="rId3"/>
          <a:stretch>
            <a:fillRect/>
          </a:stretch>
        </p:blipFill>
        <p:spPr>
          <a:xfrm>
            <a:off x="290513" y="2184458"/>
            <a:ext cx="2715155" cy="2303258"/>
          </a:xfrm>
          <a:prstGeom prst="rect">
            <a:avLst/>
          </a:prstGeom>
        </p:spPr>
      </p:pic>
      <p:pic>
        <p:nvPicPr>
          <p:cNvPr id="3" name="图片 2">
            <a:extLst>
              <a:ext uri="{FF2B5EF4-FFF2-40B4-BE49-F238E27FC236}">
                <a16:creationId xmlns:a16="http://schemas.microsoft.com/office/drawing/2014/main" id="{E97CB82C-D804-42D8-8D38-9496E0F20F91}"/>
              </a:ext>
            </a:extLst>
          </p:cNvPr>
          <p:cNvPicPr>
            <a:picLocks noChangeAspect="1"/>
          </p:cNvPicPr>
          <p:nvPr/>
        </p:nvPicPr>
        <p:blipFill>
          <a:blip r:embed="rId4"/>
          <a:stretch>
            <a:fillRect/>
          </a:stretch>
        </p:blipFill>
        <p:spPr>
          <a:xfrm>
            <a:off x="3187169" y="1612958"/>
            <a:ext cx="2600325" cy="1143000"/>
          </a:xfrm>
          <a:prstGeom prst="rect">
            <a:avLst/>
          </a:prstGeom>
        </p:spPr>
      </p:pic>
      <p:pic>
        <p:nvPicPr>
          <p:cNvPr id="6" name="图片 5">
            <a:extLst>
              <a:ext uri="{FF2B5EF4-FFF2-40B4-BE49-F238E27FC236}">
                <a16:creationId xmlns:a16="http://schemas.microsoft.com/office/drawing/2014/main" id="{36A9318A-C78A-49B5-B5EE-366CE160601A}"/>
              </a:ext>
            </a:extLst>
          </p:cNvPr>
          <p:cNvPicPr>
            <a:picLocks noChangeAspect="1"/>
          </p:cNvPicPr>
          <p:nvPr/>
        </p:nvPicPr>
        <p:blipFill>
          <a:blip r:embed="rId5"/>
          <a:stretch>
            <a:fillRect/>
          </a:stretch>
        </p:blipFill>
        <p:spPr>
          <a:xfrm>
            <a:off x="3280820" y="3684574"/>
            <a:ext cx="2295525" cy="1104900"/>
          </a:xfrm>
          <a:prstGeom prst="rect">
            <a:avLst/>
          </a:prstGeom>
        </p:spPr>
      </p:pic>
      <p:pic>
        <p:nvPicPr>
          <p:cNvPr id="12" name="图片 11">
            <a:extLst>
              <a:ext uri="{FF2B5EF4-FFF2-40B4-BE49-F238E27FC236}">
                <a16:creationId xmlns:a16="http://schemas.microsoft.com/office/drawing/2014/main" id="{A1C8C6AA-92D6-4000-BF65-9E3ED15B9CBB}"/>
              </a:ext>
            </a:extLst>
          </p:cNvPr>
          <p:cNvPicPr>
            <a:picLocks noChangeAspect="1"/>
          </p:cNvPicPr>
          <p:nvPr/>
        </p:nvPicPr>
        <p:blipFill>
          <a:blip r:embed="rId6"/>
          <a:stretch>
            <a:fillRect/>
          </a:stretch>
        </p:blipFill>
        <p:spPr>
          <a:xfrm>
            <a:off x="6598963" y="3058700"/>
            <a:ext cx="1971675" cy="342900"/>
          </a:xfrm>
          <a:prstGeom prst="rect">
            <a:avLst/>
          </a:prstGeom>
        </p:spPr>
      </p:pic>
      <p:sp>
        <p:nvSpPr>
          <p:cNvPr id="20" name="矩形 19">
            <a:extLst>
              <a:ext uri="{FF2B5EF4-FFF2-40B4-BE49-F238E27FC236}">
                <a16:creationId xmlns:a16="http://schemas.microsoft.com/office/drawing/2014/main" id="{B5D059D6-68B3-495E-B06B-4D4789CF0ADE}"/>
              </a:ext>
            </a:extLst>
          </p:cNvPr>
          <p:cNvSpPr/>
          <p:nvPr/>
        </p:nvSpPr>
        <p:spPr>
          <a:xfrm>
            <a:off x="3852333" y="1612958"/>
            <a:ext cx="1761067" cy="5715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16" name="直接箭头连接符 15">
            <a:extLst>
              <a:ext uri="{FF2B5EF4-FFF2-40B4-BE49-F238E27FC236}">
                <a16:creationId xmlns:a16="http://schemas.microsoft.com/office/drawing/2014/main" id="{5470A59B-E8C7-4DE3-AA9B-7E49F47E059E}"/>
              </a:ext>
            </a:extLst>
          </p:cNvPr>
          <p:cNvCxnSpPr>
            <a:cxnSpLocks/>
            <a:stCxn id="20" idx="3"/>
            <a:endCxn id="12" idx="1"/>
          </p:cNvCxnSpPr>
          <p:nvPr/>
        </p:nvCxnSpPr>
        <p:spPr>
          <a:xfrm>
            <a:off x="5613400" y="1898708"/>
            <a:ext cx="985563" cy="13314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直接箭头连接符 21">
            <a:extLst>
              <a:ext uri="{FF2B5EF4-FFF2-40B4-BE49-F238E27FC236}">
                <a16:creationId xmlns:a16="http://schemas.microsoft.com/office/drawing/2014/main" id="{6D9C8ED5-7DCA-49C9-ABDC-D6C4073ED4FE}"/>
              </a:ext>
            </a:extLst>
          </p:cNvPr>
          <p:cNvCxnSpPr>
            <a:cxnSpLocks/>
            <a:stCxn id="27" idx="3"/>
            <a:endCxn id="12" idx="1"/>
          </p:cNvCxnSpPr>
          <p:nvPr/>
        </p:nvCxnSpPr>
        <p:spPr>
          <a:xfrm flipV="1">
            <a:off x="5607313" y="3230150"/>
            <a:ext cx="991650" cy="758767"/>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3" name="文本框 22">
            <a:extLst>
              <a:ext uri="{FF2B5EF4-FFF2-40B4-BE49-F238E27FC236}">
                <a16:creationId xmlns:a16="http://schemas.microsoft.com/office/drawing/2014/main" id="{ADBF2C66-5DE1-4077-8BC1-75D5EFB8FDDD}"/>
              </a:ext>
            </a:extLst>
          </p:cNvPr>
          <p:cNvSpPr txBox="1"/>
          <p:nvPr/>
        </p:nvSpPr>
        <p:spPr>
          <a:xfrm>
            <a:off x="5857601" y="1708354"/>
            <a:ext cx="2226738" cy="400110"/>
          </a:xfrm>
          <a:prstGeom prst="rect">
            <a:avLst/>
          </a:prstGeom>
          <a:noFill/>
        </p:spPr>
        <p:txBody>
          <a:bodyPr wrap="square" rtlCol="0">
            <a:spAutoFit/>
          </a:bodyPr>
          <a:lstStyle/>
          <a:p>
            <a:r>
              <a:rPr lang="en-US" altLang="zh-CN" sz="2000" dirty="0"/>
              <a:t>Assure </a:t>
            </a:r>
            <a:r>
              <a:rPr lang="en-US" altLang="zh-CN" sz="2000" dirty="0">
                <a:solidFill>
                  <a:srgbClr val="FF0000"/>
                </a:solidFill>
              </a:rPr>
              <a:t>HFE</a:t>
            </a:r>
            <a:r>
              <a:rPr lang="en-US" altLang="zh-CN" sz="2000" dirty="0"/>
              <a:t> exist</a:t>
            </a:r>
            <a:endParaRPr lang="zh-CN" altLang="en-US" sz="2000" dirty="0"/>
          </a:p>
        </p:txBody>
      </p:sp>
      <p:sp>
        <p:nvSpPr>
          <p:cNvPr id="27" name="矩形 26">
            <a:extLst>
              <a:ext uri="{FF2B5EF4-FFF2-40B4-BE49-F238E27FC236}">
                <a16:creationId xmlns:a16="http://schemas.microsoft.com/office/drawing/2014/main" id="{B88CA242-EA43-4BD3-8CAD-060D849FEF02}"/>
              </a:ext>
            </a:extLst>
          </p:cNvPr>
          <p:cNvSpPr/>
          <p:nvPr/>
        </p:nvSpPr>
        <p:spPr>
          <a:xfrm>
            <a:off x="3846246" y="3703167"/>
            <a:ext cx="1761067" cy="571500"/>
          </a:xfrm>
          <a:prstGeom prst="rect">
            <a:avLst/>
          </a:prstGeom>
          <a:no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3AB86DE2-B4D6-40CB-B84C-938A52E9A952}"/>
              </a:ext>
            </a:extLst>
          </p:cNvPr>
          <p:cNvSpPr txBox="1"/>
          <p:nvPr/>
        </p:nvSpPr>
        <p:spPr>
          <a:xfrm>
            <a:off x="5857601" y="4087606"/>
            <a:ext cx="2226738" cy="400110"/>
          </a:xfrm>
          <a:prstGeom prst="rect">
            <a:avLst/>
          </a:prstGeom>
          <a:noFill/>
        </p:spPr>
        <p:txBody>
          <a:bodyPr wrap="square" rtlCol="0">
            <a:spAutoFit/>
          </a:bodyPr>
          <a:lstStyle/>
          <a:p>
            <a:r>
              <a:rPr lang="en-US" altLang="zh-CN" sz="2000" dirty="0"/>
              <a:t>Assure </a:t>
            </a:r>
            <a:r>
              <a:rPr lang="en-US" altLang="zh-CN" sz="2000" dirty="0">
                <a:solidFill>
                  <a:srgbClr val="FF0000"/>
                </a:solidFill>
              </a:rPr>
              <a:t>LFE</a:t>
            </a:r>
            <a:r>
              <a:rPr lang="en-US" altLang="zh-CN" sz="2000" dirty="0"/>
              <a:t> exist</a:t>
            </a:r>
            <a:endParaRPr lang="zh-CN" altLang="en-US" sz="2000" dirty="0"/>
          </a:p>
        </p:txBody>
      </p:sp>
      <p:sp>
        <p:nvSpPr>
          <p:cNvPr id="32" name="矩形 31">
            <a:extLst>
              <a:ext uri="{FF2B5EF4-FFF2-40B4-BE49-F238E27FC236}">
                <a16:creationId xmlns:a16="http://schemas.microsoft.com/office/drawing/2014/main" id="{9C8C3674-D277-4D92-8BAB-3885602BFF90}"/>
              </a:ext>
            </a:extLst>
          </p:cNvPr>
          <p:cNvSpPr/>
          <p:nvPr/>
        </p:nvSpPr>
        <p:spPr>
          <a:xfrm>
            <a:off x="776689" y="2889309"/>
            <a:ext cx="2082800" cy="747336"/>
          </a:xfrm>
          <a:prstGeom prst="rect">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34" name="直接箭头连接符 33">
            <a:extLst>
              <a:ext uri="{FF2B5EF4-FFF2-40B4-BE49-F238E27FC236}">
                <a16:creationId xmlns:a16="http://schemas.microsoft.com/office/drawing/2014/main" id="{0DCF1810-5892-42F5-A990-C0E453C68FC9}"/>
              </a:ext>
            </a:extLst>
          </p:cNvPr>
          <p:cNvCxnSpPr>
            <a:stCxn id="32" idx="3"/>
          </p:cNvCxnSpPr>
          <p:nvPr/>
        </p:nvCxnSpPr>
        <p:spPr>
          <a:xfrm flipV="1">
            <a:off x="2859489" y="1881775"/>
            <a:ext cx="986757" cy="13812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矩形 34">
            <a:extLst>
              <a:ext uri="{FF2B5EF4-FFF2-40B4-BE49-F238E27FC236}">
                <a16:creationId xmlns:a16="http://schemas.microsoft.com/office/drawing/2014/main" id="{DDD1C9E3-7E80-4E6B-9FD4-8D40F8C6464E}"/>
              </a:ext>
            </a:extLst>
          </p:cNvPr>
          <p:cNvSpPr/>
          <p:nvPr/>
        </p:nvSpPr>
        <p:spPr>
          <a:xfrm>
            <a:off x="776689" y="3913993"/>
            <a:ext cx="2082800" cy="173613"/>
          </a:xfrm>
          <a:prstGeom prst="rect">
            <a:avLst/>
          </a:prstGeom>
          <a:solidFill>
            <a:srgbClr val="00B05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36" name="直接箭头连接符 35">
            <a:extLst>
              <a:ext uri="{FF2B5EF4-FFF2-40B4-BE49-F238E27FC236}">
                <a16:creationId xmlns:a16="http://schemas.microsoft.com/office/drawing/2014/main" id="{26F5EA70-12E6-4B2E-AD37-5C0B23D13A80}"/>
              </a:ext>
            </a:extLst>
          </p:cNvPr>
          <p:cNvCxnSpPr>
            <a:cxnSpLocks/>
            <a:stCxn id="35" idx="3"/>
            <a:endCxn id="27" idx="1"/>
          </p:cNvCxnSpPr>
          <p:nvPr/>
        </p:nvCxnSpPr>
        <p:spPr>
          <a:xfrm flipV="1">
            <a:off x="2859489" y="3988917"/>
            <a:ext cx="986757" cy="1188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pic>
        <p:nvPicPr>
          <p:cNvPr id="44" name="Graphic 17" descr="User outline">
            <a:extLst>
              <a:ext uri="{FF2B5EF4-FFF2-40B4-BE49-F238E27FC236}">
                <a16:creationId xmlns:a16="http://schemas.microsoft.com/office/drawing/2014/main" id="{3F4CE3CF-5272-40B1-9585-F59D1F8D0F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12369" y="2519766"/>
            <a:ext cx="472384" cy="472384"/>
          </a:xfrm>
          <a:prstGeom prst="rect">
            <a:avLst/>
          </a:prstGeom>
        </p:spPr>
      </p:pic>
      <p:pic>
        <p:nvPicPr>
          <p:cNvPr id="18" name="图片 3">
            <a:extLst>
              <a:ext uri="{FF2B5EF4-FFF2-40B4-BE49-F238E27FC236}">
                <a16:creationId xmlns:a16="http://schemas.microsoft.com/office/drawing/2014/main" id="{93ACB749-A550-5147-83AF-260432517865}"/>
              </a:ext>
            </a:extLst>
          </p:cNvPr>
          <p:cNvPicPr>
            <a:picLocks noChangeAspect="1"/>
          </p:cNvPicPr>
          <p:nvPr/>
        </p:nvPicPr>
        <p:blipFill>
          <a:blip r:embed="rId9"/>
          <a:stretch>
            <a:fillRect/>
          </a:stretch>
        </p:blipFill>
        <p:spPr>
          <a:xfrm>
            <a:off x="60457" y="623028"/>
            <a:ext cx="3676011" cy="1053994"/>
          </a:xfrm>
          <a:prstGeom prst="rect">
            <a:avLst/>
          </a:prstGeom>
        </p:spPr>
      </p:pic>
      <p:sp>
        <p:nvSpPr>
          <p:cNvPr id="19" name="矩形 18">
            <a:extLst>
              <a:ext uri="{FF2B5EF4-FFF2-40B4-BE49-F238E27FC236}">
                <a16:creationId xmlns:a16="http://schemas.microsoft.com/office/drawing/2014/main" id="{BC4485CC-AFAE-49D1-B34B-D87263861DDB}"/>
              </a:ext>
            </a:extLst>
          </p:cNvPr>
          <p:cNvSpPr/>
          <p:nvPr/>
        </p:nvSpPr>
        <p:spPr>
          <a:xfrm>
            <a:off x="517584" y="533166"/>
            <a:ext cx="931653" cy="124387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 name="Slide Number Placeholder 3">
            <a:extLst>
              <a:ext uri="{FF2B5EF4-FFF2-40B4-BE49-F238E27FC236}">
                <a16:creationId xmlns:a16="http://schemas.microsoft.com/office/drawing/2014/main" id="{674B6A89-F020-1B96-8B02-0812BE2754EA}"/>
              </a:ext>
            </a:extLst>
          </p:cNvPr>
          <p:cNvSpPr>
            <a:spLocks noGrp="1"/>
          </p:cNvSpPr>
          <p:nvPr>
            <p:ph type="sldNum" sz="quarter" idx="14"/>
          </p:nvPr>
        </p:nvSpPr>
        <p:spPr/>
        <p:txBody>
          <a:bodyPr/>
          <a:lstStyle/>
          <a:p>
            <a:fld id="{02C8563F-99E2-49A5-8791-6AADA712BC8F}" type="slidenum">
              <a:rPr lang="en-US" smtClean="0"/>
              <a:pPr/>
              <a:t>15</a:t>
            </a:fld>
            <a:r>
              <a:rPr lang="en-US"/>
              <a:t>/26</a:t>
            </a:r>
            <a:endParaRPr lang="en-US" dirty="0"/>
          </a:p>
        </p:txBody>
      </p:sp>
    </p:spTree>
    <p:extLst>
      <p:ext uri="{BB962C8B-B14F-4D97-AF65-F5344CB8AC3E}">
        <p14:creationId xmlns:p14="http://schemas.microsoft.com/office/powerpoint/2010/main" val="32244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par>
                                <p:cTn id="40" presetID="16" presetClass="entr" presetSubtype="21"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par>
                                <p:cTn id="43" presetID="16" presetClass="entr" presetSubtype="21"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1000"/>
                                        <p:tgtEl>
                                          <p:spTgt spid="44"/>
                                        </p:tgtEl>
                                      </p:cBhvr>
                                    </p:animEffect>
                                    <p:anim calcmode="lin" valueType="num">
                                      <p:cBhvr>
                                        <p:cTn id="51" dur="1000" fill="hold"/>
                                        <p:tgtEl>
                                          <p:spTgt spid="44"/>
                                        </p:tgtEl>
                                        <p:attrNameLst>
                                          <p:attrName>ppt_x</p:attrName>
                                        </p:attrNameLst>
                                      </p:cBhvr>
                                      <p:tavLst>
                                        <p:tav tm="0">
                                          <p:val>
                                            <p:strVal val="#ppt_x"/>
                                          </p:val>
                                        </p:tav>
                                        <p:tav tm="100000">
                                          <p:val>
                                            <p:strVal val="#ppt_x"/>
                                          </p:val>
                                        </p:tav>
                                      </p:tavLst>
                                    </p:anim>
                                    <p:anim calcmode="lin" valueType="num">
                                      <p:cBhvr>
                                        <p:cTn id="5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7" grpId="0" animBg="1"/>
      <p:bldP spid="28" grpId="0"/>
      <p:bldP spid="32" grpId="0" animBg="1"/>
      <p:bldP spid="35"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FA2380D-0F98-42F9-BE6F-AEDC1BD0B6BF}"/>
              </a:ext>
            </a:extLst>
          </p:cNvPr>
          <p:cNvSpPr>
            <a:spLocks noGrp="1"/>
          </p:cNvSpPr>
          <p:nvPr>
            <p:ph type="title"/>
          </p:nvPr>
        </p:nvSpPr>
        <p:spPr>
          <a:xfrm>
            <a:off x="457200" y="171341"/>
            <a:ext cx="8517988" cy="656319"/>
          </a:xfrm>
        </p:spPr>
        <p:txBody>
          <a:bodyPr>
            <a:normAutofit/>
          </a:bodyPr>
          <a:lstStyle/>
          <a:p>
            <a:r>
              <a:rPr lang="en-US" dirty="0"/>
              <a:t>Speaker Verification</a:t>
            </a:r>
          </a:p>
        </p:txBody>
      </p:sp>
      <p:sp>
        <p:nvSpPr>
          <p:cNvPr id="2" name="文本框 1">
            <a:extLst>
              <a:ext uri="{FF2B5EF4-FFF2-40B4-BE49-F238E27FC236}">
                <a16:creationId xmlns:a16="http://schemas.microsoft.com/office/drawing/2014/main" id="{709556D3-2069-4338-9C24-CB26ABB3A636}"/>
              </a:ext>
            </a:extLst>
          </p:cNvPr>
          <p:cNvSpPr txBox="1"/>
          <p:nvPr/>
        </p:nvSpPr>
        <p:spPr>
          <a:xfrm>
            <a:off x="310552" y="1791559"/>
            <a:ext cx="2329131" cy="461665"/>
          </a:xfrm>
          <a:prstGeom prst="rect">
            <a:avLst/>
          </a:prstGeom>
          <a:noFill/>
        </p:spPr>
        <p:txBody>
          <a:bodyPr wrap="square" rtlCol="0">
            <a:spAutoFit/>
          </a:bodyPr>
          <a:lstStyle/>
          <a:p>
            <a:r>
              <a:rPr lang="en-US" altLang="zh-CN" dirty="0"/>
              <a:t>LFE: waveform</a:t>
            </a:r>
          </a:p>
        </p:txBody>
      </p:sp>
      <p:sp>
        <p:nvSpPr>
          <p:cNvPr id="14" name="文本框 13">
            <a:extLst>
              <a:ext uri="{FF2B5EF4-FFF2-40B4-BE49-F238E27FC236}">
                <a16:creationId xmlns:a16="http://schemas.microsoft.com/office/drawing/2014/main" id="{C714AA18-2152-49AB-B95B-78ED3154B7A2}"/>
              </a:ext>
            </a:extLst>
          </p:cNvPr>
          <p:cNvSpPr txBox="1"/>
          <p:nvPr/>
        </p:nvSpPr>
        <p:spPr>
          <a:xfrm>
            <a:off x="310552" y="2851080"/>
            <a:ext cx="2656936" cy="461665"/>
          </a:xfrm>
          <a:prstGeom prst="rect">
            <a:avLst/>
          </a:prstGeom>
          <a:noFill/>
        </p:spPr>
        <p:txBody>
          <a:bodyPr wrap="square" rtlCol="0">
            <a:spAutoFit/>
          </a:bodyPr>
          <a:lstStyle/>
          <a:p>
            <a:r>
              <a:rPr lang="en-US" altLang="zh-CN" dirty="0"/>
              <a:t>HFE: spectrogram</a:t>
            </a:r>
          </a:p>
        </p:txBody>
      </p:sp>
      <p:pic>
        <p:nvPicPr>
          <p:cNvPr id="4" name="图片 3">
            <a:extLst>
              <a:ext uri="{FF2B5EF4-FFF2-40B4-BE49-F238E27FC236}">
                <a16:creationId xmlns:a16="http://schemas.microsoft.com/office/drawing/2014/main" id="{A9C4AD2C-3479-4083-96C6-4D42D931940A}"/>
              </a:ext>
            </a:extLst>
          </p:cNvPr>
          <p:cNvPicPr>
            <a:picLocks noChangeAspect="1"/>
          </p:cNvPicPr>
          <p:nvPr/>
        </p:nvPicPr>
        <p:blipFill>
          <a:blip r:embed="rId3"/>
          <a:stretch>
            <a:fillRect/>
          </a:stretch>
        </p:blipFill>
        <p:spPr>
          <a:xfrm>
            <a:off x="4411422" y="1000956"/>
            <a:ext cx="2581275" cy="838200"/>
          </a:xfrm>
          <a:prstGeom prst="rect">
            <a:avLst/>
          </a:prstGeom>
        </p:spPr>
      </p:pic>
      <p:sp>
        <p:nvSpPr>
          <p:cNvPr id="6" name="文本框 5">
            <a:extLst>
              <a:ext uri="{FF2B5EF4-FFF2-40B4-BE49-F238E27FC236}">
                <a16:creationId xmlns:a16="http://schemas.microsoft.com/office/drawing/2014/main" id="{CBF639B8-F9A4-4F4F-8015-D34F6765ECD8}"/>
              </a:ext>
            </a:extLst>
          </p:cNvPr>
          <p:cNvSpPr txBox="1"/>
          <p:nvPr/>
        </p:nvSpPr>
        <p:spPr>
          <a:xfrm>
            <a:off x="5141343" y="341538"/>
            <a:ext cx="1682151" cy="461665"/>
          </a:xfrm>
          <a:prstGeom prst="rect">
            <a:avLst/>
          </a:prstGeom>
          <a:noFill/>
        </p:spPr>
        <p:txBody>
          <a:bodyPr wrap="square" rtlCol="0">
            <a:spAutoFit/>
          </a:bodyPr>
          <a:lstStyle/>
          <a:p>
            <a:r>
              <a:rPr lang="en-US" altLang="zh-CN" dirty="0" err="1"/>
              <a:t>SincNet</a:t>
            </a:r>
            <a:endParaRPr lang="zh-CN" altLang="en-US" dirty="0"/>
          </a:p>
        </p:txBody>
      </p:sp>
      <p:pic>
        <p:nvPicPr>
          <p:cNvPr id="12" name="图片 11">
            <a:extLst>
              <a:ext uri="{FF2B5EF4-FFF2-40B4-BE49-F238E27FC236}">
                <a16:creationId xmlns:a16="http://schemas.microsoft.com/office/drawing/2014/main" id="{539CB7B1-49C7-414F-9377-D2944ED64E01}"/>
              </a:ext>
            </a:extLst>
          </p:cNvPr>
          <p:cNvPicPr>
            <a:picLocks noChangeAspect="1"/>
          </p:cNvPicPr>
          <p:nvPr/>
        </p:nvPicPr>
        <p:blipFill>
          <a:blip r:embed="rId4"/>
          <a:stretch>
            <a:fillRect/>
          </a:stretch>
        </p:blipFill>
        <p:spPr>
          <a:xfrm>
            <a:off x="4411422" y="2621457"/>
            <a:ext cx="2819400" cy="1152525"/>
          </a:xfrm>
          <a:prstGeom prst="rect">
            <a:avLst/>
          </a:prstGeom>
        </p:spPr>
      </p:pic>
      <p:sp>
        <p:nvSpPr>
          <p:cNvPr id="16" name="文本框 15">
            <a:extLst>
              <a:ext uri="{FF2B5EF4-FFF2-40B4-BE49-F238E27FC236}">
                <a16:creationId xmlns:a16="http://schemas.microsoft.com/office/drawing/2014/main" id="{6BC45B58-F328-4EA6-8691-C52E2EA2DEA8}"/>
              </a:ext>
            </a:extLst>
          </p:cNvPr>
          <p:cNvSpPr txBox="1"/>
          <p:nvPr/>
        </p:nvSpPr>
        <p:spPr>
          <a:xfrm>
            <a:off x="2418720" y="4165494"/>
            <a:ext cx="1992702" cy="461665"/>
          </a:xfrm>
          <a:prstGeom prst="rect">
            <a:avLst/>
          </a:prstGeom>
          <a:noFill/>
        </p:spPr>
        <p:txBody>
          <a:bodyPr wrap="square" rtlCol="0">
            <a:spAutoFit/>
          </a:bodyPr>
          <a:lstStyle/>
          <a:p>
            <a:r>
              <a:rPr lang="en-US" altLang="zh-CN" dirty="0"/>
              <a:t>Vertical filter</a:t>
            </a:r>
            <a:endParaRPr lang="zh-CN" altLang="en-US" dirty="0"/>
          </a:p>
        </p:txBody>
      </p:sp>
      <p:sp>
        <p:nvSpPr>
          <p:cNvPr id="22" name="文本框 21">
            <a:extLst>
              <a:ext uri="{FF2B5EF4-FFF2-40B4-BE49-F238E27FC236}">
                <a16:creationId xmlns:a16="http://schemas.microsoft.com/office/drawing/2014/main" id="{E790345E-FE17-4166-82FB-0C4DF0BC806E}"/>
              </a:ext>
            </a:extLst>
          </p:cNvPr>
          <p:cNvSpPr txBox="1"/>
          <p:nvPr/>
        </p:nvSpPr>
        <p:spPr>
          <a:xfrm>
            <a:off x="4698460" y="4165066"/>
            <a:ext cx="2245323" cy="461665"/>
          </a:xfrm>
          <a:prstGeom prst="rect">
            <a:avLst/>
          </a:prstGeom>
          <a:noFill/>
        </p:spPr>
        <p:txBody>
          <a:bodyPr wrap="square" rtlCol="0">
            <a:spAutoFit/>
          </a:bodyPr>
          <a:lstStyle/>
          <a:p>
            <a:r>
              <a:rPr lang="en-US" altLang="zh-CN" dirty="0"/>
              <a:t>Horizontal filter</a:t>
            </a:r>
            <a:endParaRPr lang="zh-CN" altLang="en-US" dirty="0"/>
          </a:p>
        </p:txBody>
      </p:sp>
      <p:sp>
        <p:nvSpPr>
          <p:cNvPr id="23" name="文本框 22">
            <a:extLst>
              <a:ext uri="{FF2B5EF4-FFF2-40B4-BE49-F238E27FC236}">
                <a16:creationId xmlns:a16="http://schemas.microsoft.com/office/drawing/2014/main" id="{F2F366B6-16D4-4FB3-9AF6-6E2892E72F0D}"/>
              </a:ext>
            </a:extLst>
          </p:cNvPr>
          <p:cNvSpPr txBox="1"/>
          <p:nvPr/>
        </p:nvSpPr>
        <p:spPr>
          <a:xfrm>
            <a:off x="7230821" y="4141480"/>
            <a:ext cx="1366299" cy="461665"/>
          </a:xfrm>
          <a:prstGeom prst="rect">
            <a:avLst/>
          </a:prstGeom>
          <a:noFill/>
        </p:spPr>
        <p:txBody>
          <a:bodyPr wrap="square" rtlCol="0">
            <a:spAutoFit/>
          </a:bodyPr>
          <a:lstStyle/>
          <a:p>
            <a:r>
              <a:rPr lang="en-US" altLang="zh-CN" dirty="0"/>
              <a:t>T-F filter</a:t>
            </a:r>
            <a:endParaRPr lang="zh-CN" altLang="en-US" dirty="0"/>
          </a:p>
        </p:txBody>
      </p:sp>
      <p:cxnSp>
        <p:nvCxnSpPr>
          <p:cNvPr id="19" name="直接箭头连接符 18">
            <a:extLst>
              <a:ext uri="{FF2B5EF4-FFF2-40B4-BE49-F238E27FC236}">
                <a16:creationId xmlns:a16="http://schemas.microsoft.com/office/drawing/2014/main" id="{9C8E4672-830D-47F1-8F31-A2AAF6AC2472}"/>
              </a:ext>
            </a:extLst>
          </p:cNvPr>
          <p:cNvCxnSpPr>
            <a:stCxn id="16" idx="0"/>
            <a:endCxn id="12" idx="1"/>
          </p:cNvCxnSpPr>
          <p:nvPr/>
        </p:nvCxnSpPr>
        <p:spPr>
          <a:xfrm flipV="1">
            <a:off x="3415071" y="3197720"/>
            <a:ext cx="996351" cy="9677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直接箭头连接符 24">
            <a:extLst>
              <a:ext uri="{FF2B5EF4-FFF2-40B4-BE49-F238E27FC236}">
                <a16:creationId xmlns:a16="http://schemas.microsoft.com/office/drawing/2014/main" id="{3BF418DE-AC68-468E-8517-926B7AE00DB9}"/>
              </a:ext>
            </a:extLst>
          </p:cNvPr>
          <p:cNvCxnSpPr>
            <a:cxnSpLocks/>
            <a:stCxn id="22" idx="0"/>
            <a:endCxn id="12" idx="2"/>
          </p:cNvCxnSpPr>
          <p:nvPr/>
        </p:nvCxnSpPr>
        <p:spPr>
          <a:xfrm flipV="1">
            <a:off x="5821122" y="3773982"/>
            <a:ext cx="0" cy="3910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直接箭头连接符 27">
            <a:extLst>
              <a:ext uri="{FF2B5EF4-FFF2-40B4-BE49-F238E27FC236}">
                <a16:creationId xmlns:a16="http://schemas.microsoft.com/office/drawing/2014/main" id="{C38580BD-55B6-4C5D-A31A-48ABEF7E92EE}"/>
              </a:ext>
            </a:extLst>
          </p:cNvPr>
          <p:cNvCxnSpPr>
            <a:cxnSpLocks/>
            <a:stCxn id="23" idx="0"/>
            <a:endCxn id="12" idx="3"/>
          </p:cNvCxnSpPr>
          <p:nvPr/>
        </p:nvCxnSpPr>
        <p:spPr>
          <a:xfrm flipH="1" flipV="1">
            <a:off x="7230822" y="3197720"/>
            <a:ext cx="683149" cy="9437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5" name="图片 3">
            <a:extLst>
              <a:ext uri="{FF2B5EF4-FFF2-40B4-BE49-F238E27FC236}">
                <a16:creationId xmlns:a16="http://schemas.microsoft.com/office/drawing/2014/main" id="{82DCF476-DAD3-5343-8D8F-2DBBF19D3F3D}"/>
              </a:ext>
            </a:extLst>
          </p:cNvPr>
          <p:cNvPicPr>
            <a:picLocks noChangeAspect="1"/>
          </p:cNvPicPr>
          <p:nvPr/>
        </p:nvPicPr>
        <p:blipFill>
          <a:blip r:embed="rId5"/>
          <a:stretch>
            <a:fillRect/>
          </a:stretch>
        </p:blipFill>
        <p:spPr>
          <a:xfrm>
            <a:off x="60457" y="623028"/>
            <a:ext cx="3676011" cy="1053994"/>
          </a:xfrm>
          <a:prstGeom prst="rect">
            <a:avLst/>
          </a:prstGeom>
        </p:spPr>
      </p:pic>
      <p:sp>
        <p:nvSpPr>
          <p:cNvPr id="18" name="矩形 17">
            <a:extLst>
              <a:ext uri="{FF2B5EF4-FFF2-40B4-BE49-F238E27FC236}">
                <a16:creationId xmlns:a16="http://schemas.microsoft.com/office/drawing/2014/main" id="{A3E47E44-710E-44EF-A395-D50DAB854A84}"/>
              </a:ext>
            </a:extLst>
          </p:cNvPr>
          <p:cNvSpPr/>
          <p:nvPr/>
        </p:nvSpPr>
        <p:spPr>
          <a:xfrm>
            <a:off x="1603524" y="533166"/>
            <a:ext cx="931653" cy="124387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 name="Slide Number Placeholder 6">
            <a:extLst>
              <a:ext uri="{FF2B5EF4-FFF2-40B4-BE49-F238E27FC236}">
                <a16:creationId xmlns:a16="http://schemas.microsoft.com/office/drawing/2014/main" id="{C1D74957-AFC2-D6FE-973E-02A749ACCE1F}"/>
              </a:ext>
            </a:extLst>
          </p:cNvPr>
          <p:cNvSpPr>
            <a:spLocks noGrp="1"/>
          </p:cNvSpPr>
          <p:nvPr>
            <p:ph type="sldNum" sz="quarter" idx="14"/>
          </p:nvPr>
        </p:nvSpPr>
        <p:spPr/>
        <p:txBody>
          <a:bodyPr/>
          <a:lstStyle/>
          <a:p>
            <a:fld id="{02C8563F-99E2-49A5-8791-6AADA712BC8F}" type="slidenum">
              <a:rPr lang="en-US" smtClean="0"/>
              <a:pPr/>
              <a:t>16</a:t>
            </a:fld>
            <a:r>
              <a:rPr lang="en-US"/>
              <a:t>/26</a:t>
            </a:r>
            <a:endParaRPr lang="en-US" dirty="0"/>
          </a:p>
        </p:txBody>
      </p:sp>
    </p:spTree>
    <p:extLst>
      <p:ext uri="{BB962C8B-B14F-4D97-AF65-F5344CB8AC3E}">
        <p14:creationId xmlns:p14="http://schemas.microsoft.com/office/powerpoint/2010/main" val="229242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par>
                                <p:cTn id="39" presetID="16" presetClass="entr" presetSubtype="21"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500"/>
                                        <p:tgtEl>
                                          <p:spTgt spid="25"/>
                                        </p:tgtEl>
                                      </p:cBhvr>
                                    </p:animEffect>
                                  </p:childTnLst>
                                </p:cTn>
                              </p:par>
                              <p:par>
                                <p:cTn id="42" presetID="16" presetClass="entr" presetSubtype="21"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6" grpId="0"/>
      <p:bldP spid="16" grpId="0"/>
      <p:bldP spid="22" grpId="0"/>
      <p:bldP spid="23"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FA2380D-0F98-42F9-BE6F-AEDC1BD0B6BF}"/>
              </a:ext>
            </a:extLst>
          </p:cNvPr>
          <p:cNvSpPr>
            <a:spLocks noGrp="1"/>
          </p:cNvSpPr>
          <p:nvPr>
            <p:ph type="title"/>
          </p:nvPr>
        </p:nvSpPr>
        <p:spPr>
          <a:xfrm>
            <a:off x="457200" y="171341"/>
            <a:ext cx="8517988" cy="656319"/>
          </a:xfrm>
        </p:spPr>
        <p:txBody>
          <a:bodyPr>
            <a:normAutofit/>
          </a:bodyPr>
          <a:lstStyle/>
          <a:p>
            <a:r>
              <a:rPr lang="en-US" dirty="0"/>
              <a:t>Speaker Verification</a:t>
            </a:r>
          </a:p>
        </p:txBody>
      </p:sp>
      <p:sp>
        <p:nvSpPr>
          <p:cNvPr id="2" name="文本框 1">
            <a:extLst>
              <a:ext uri="{FF2B5EF4-FFF2-40B4-BE49-F238E27FC236}">
                <a16:creationId xmlns:a16="http://schemas.microsoft.com/office/drawing/2014/main" id="{709556D3-2069-4338-9C24-CB26ABB3A636}"/>
              </a:ext>
            </a:extLst>
          </p:cNvPr>
          <p:cNvSpPr txBox="1"/>
          <p:nvPr/>
        </p:nvSpPr>
        <p:spPr>
          <a:xfrm>
            <a:off x="2292079" y="2264759"/>
            <a:ext cx="1923764" cy="461665"/>
          </a:xfrm>
          <a:prstGeom prst="rect">
            <a:avLst/>
          </a:prstGeom>
          <a:noFill/>
        </p:spPr>
        <p:txBody>
          <a:bodyPr wrap="square" rtlCol="0">
            <a:spAutoFit/>
          </a:bodyPr>
          <a:lstStyle/>
          <a:p>
            <a:r>
              <a:rPr lang="en-US" altLang="zh-CN" dirty="0"/>
              <a:t>LFE Feature </a:t>
            </a:r>
          </a:p>
        </p:txBody>
      </p:sp>
      <p:sp>
        <p:nvSpPr>
          <p:cNvPr id="14" name="文本框 13">
            <a:extLst>
              <a:ext uri="{FF2B5EF4-FFF2-40B4-BE49-F238E27FC236}">
                <a16:creationId xmlns:a16="http://schemas.microsoft.com/office/drawing/2014/main" id="{C714AA18-2152-49AB-B95B-78ED3154B7A2}"/>
              </a:ext>
            </a:extLst>
          </p:cNvPr>
          <p:cNvSpPr txBox="1"/>
          <p:nvPr/>
        </p:nvSpPr>
        <p:spPr>
          <a:xfrm>
            <a:off x="2292079" y="3331878"/>
            <a:ext cx="2027131" cy="461665"/>
          </a:xfrm>
          <a:prstGeom prst="rect">
            <a:avLst/>
          </a:prstGeom>
          <a:noFill/>
        </p:spPr>
        <p:txBody>
          <a:bodyPr wrap="square" rtlCol="0">
            <a:spAutoFit/>
          </a:bodyPr>
          <a:lstStyle/>
          <a:p>
            <a:r>
              <a:rPr lang="en-US" altLang="zh-CN" dirty="0"/>
              <a:t>HFE Feature </a:t>
            </a:r>
          </a:p>
        </p:txBody>
      </p:sp>
      <p:pic>
        <p:nvPicPr>
          <p:cNvPr id="15" name="图片 3">
            <a:extLst>
              <a:ext uri="{FF2B5EF4-FFF2-40B4-BE49-F238E27FC236}">
                <a16:creationId xmlns:a16="http://schemas.microsoft.com/office/drawing/2014/main" id="{82DCF476-DAD3-5343-8D8F-2DBBF19D3F3D}"/>
              </a:ext>
            </a:extLst>
          </p:cNvPr>
          <p:cNvPicPr>
            <a:picLocks noChangeAspect="1"/>
          </p:cNvPicPr>
          <p:nvPr/>
        </p:nvPicPr>
        <p:blipFill>
          <a:blip r:embed="rId3"/>
          <a:stretch>
            <a:fillRect/>
          </a:stretch>
        </p:blipFill>
        <p:spPr>
          <a:xfrm>
            <a:off x="60457" y="623028"/>
            <a:ext cx="3676011" cy="1053994"/>
          </a:xfrm>
          <a:prstGeom prst="rect">
            <a:avLst/>
          </a:prstGeom>
        </p:spPr>
      </p:pic>
      <p:sp>
        <p:nvSpPr>
          <p:cNvPr id="18" name="矩形 17">
            <a:extLst>
              <a:ext uri="{FF2B5EF4-FFF2-40B4-BE49-F238E27FC236}">
                <a16:creationId xmlns:a16="http://schemas.microsoft.com/office/drawing/2014/main" id="{A3E47E44-710E-44EF-A395-D50DAB854A84}"/>
              </a:ext>
            </a:extLst>
          </p:cNvPr>
          <p:cNvSpPr/>
          <p:nvPr/>
        </p:nvSpPr>
        <p:spPr>
          <a:xfrm>
            <a:off x="2483418" y="533166"/>
            <a:ext cx="1253050" cy="124387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 name="Slide Number Placeholder 6">
            <a:extLst>
              <a:ext uri="{FF2B5EF4-FFF2-40B4-BE49-F238E27FC236}">
                <a16:creationId xmlns:a16="http://schemas.microsoft.com/office/drawing/2014/main" id="{4DA7F701-9E7E-294D-322E-69983276B6FE}"/>
              </a:ext>
            </a:extLst>
          </p:cNvPr>
          <p:cNvSpPr>
            <a:spLocks noGrp="1"/>
          </p:cNvSpPr>
          <p:nvPr>
            <p:ph type="sldNum" sz="quarter" idx="14"/>
          </p:nvPr>
        </p:nvSpPr>
        <p:spPr/>
        <p:txBody>
          <a:bodyPr/>
          <a:lstStyle/>
          <a:p>
            <a:fld id="{02C8563F-99E2-49A5-8791-6AADA712BC8F}" type="slidenum">
              <a:rPr lang="en-US" smtClean="0"/>
              <a:pPr/>
              <a:t>17</a:t>
            </a:fld>
            <a:r>
              <a:rPr lang="en-US"/>
              <a:t>/26</a:t>
            </a:r>
            <a:endParaRPr lang="en-US" dirty="0"/>
          </a:p>
        </p:txBody>
      </p:sp>
      <p:pic>
        <p:nvPicPr>
          <p:cNvPr id="9" name="Picture 8">
            <a:extLst>
              <a:ext uri="{FF2B5EF4-FFF2-40B4-BE49-F238E27FC236}">
                <a16:creationId xmlns:a16="http://schemas.microsoft.com/office/drawing/2014/main" id="{06903B35-4027-013E-6572-82FC4A42132B}"/>
              </a:ext>
            </a:extLst>
          </p:cNvPr>
          <p:cNvPicPr>
            <a:picLocks noChangeAspect="1"/>
          </p:cNvPicPr>
          <p:nvPr/>
        </p:nvPicPr>
        <p:blipFill>
          <a:blip r:embed="rId4"/>
          <a:stretch>
            <a:fillRect/>
          </a:stretch>
        </p:blipFill>
        <p:spPr>
          <a:xfrm>
            <a:off x="4215843" y="1777042"/>
            <a:ext cx="2566818" cy="2164085"/>
          </a:xfrm>
          <a:prstGeom prst="rect">
            <a:avLst/>
          </a:prstGeom>
        </p:spPr>
      </p:pic>
      <p:sp>
        <p:nvSpPr>
          <p:cNvPr id="13" name="TextBox 12">
            <a:extLst>
              <a:ext uri="{FF2B5EF4-FFF2-40B4-BE49-F238E27FC236}">
                <a16:creationId xmlns:a16="http://schemas.microsoft.com/office/drawing/2014/main" id="{37E08E32-B124-76B7-6C79-2BF49A884E01}"/>
              </a:ext>
            </a:extLst>
          </p:cNvPr>
          <p:cNvSpPr txBox="1"/>
          <p:nvPr/>
        </p:nvSpPr>
        <p:spPr>
          <a:xfrm>
            <a:off x="5499252" y="3941127"/>
            <a:ext cx="1677725" cy="338554"/>
          </a:xfrm>
          <a:prstGeom prst="rect">
            <a:avLst/>
          </a:prstGeom>
          <a:noFill/>
        </p:spPr>
        <p:txBody>
          <a:bodyPr wrap="square" rtlCol="0">
            <a:spAutoFit/>
          </a:bodyPr>
          <a:lstStyle/>
          <a:p>
            <a:pPr algn="ctr"/>
            <a:r>
              <a:rPr lang="en-US" sz="1600" dirty="0"/>
              <a:t>REJECT</a:t>
            </a:r>
          </a:p>
        </p:txBody>
      </p:sp>
      <p:sp>
        <p:nvSpPr>
          <p:cNvPr id="24" name="文本框 1">
            <a:extLst>
              <a:ext uri="{FF2B5EF4-FFF2-40B4-BE49-F238E27FC236}">
                <a16:creationId xmlns:a16="http://schemas.microsoft.com/office/drawing/2014/main" id="{4D4DD13E-3478-A717-1ECE-37C78FE29F7B}"/>
              </a:ext>
            </a:extLst>
          </p:cNvPr>
          <p:cNvSpPr txBox="1"/>
          <p:nvPr/>
        </p:nvSpPr>
        <p:spPr>
          <a:xfrm>
            <a:off x="60457" y="3696761"/>
            <a:ext cx="1475514" cy="830997"/>
          </a:xfrm>
          <a:prstGeom prst="rect">
            <a:avLst/>
          </a:prstGeom>
          <a:noFill/>
        </p:spPr>
        <p:txBody>
          <a:bodyPr wrap="square" rtlCol="0">
            <a:spAutoFit/>
          </a:bodyPr>
          <a:lstStyle/>
          <a:p>
            <a:r>
              <a:rPr lang="en-US" altLang="zh-CN" dirty="0"/>
              <a:t>Liveness Detection</a:t>
            </a:r>
          </a:p>
        </p:txBody>
      </p:sp>
      <p:cxnSp>
        <p:nvCxnSpPr>
          <p:cNvPr id="20" name="Connector: Elbow 19">
            <a:extLst>
              <a:ext uri="{FF2B5EF4-FFF2-40B4-BE49-F238E27FC236}">
                <a16:creationId xmlns:a16="http://schemas.microsoft.com/office/drawing/2014/main" id="{8F603C44-B8BE-D8C1-F7E9-DF13B8DF5FB2}"/>
              </a:ext>
            </a:extLst>
          </p:cNvPr>
          <p:cNvCxnSpPr>
            <a:cxnSpLocks/>
            <a:stCxn id="24" idx="3"/>
            <a:endCxn id="29" idx="1"/>
          </p:cNvCxnSpPr>
          <p:nvPr/>
        </p:nvCxnSpPr>
        <p:spPr>
          <a:xfrm flipV="1">
            <a:off x="1535971" y="3013212"/>
            <a:ext cx="756108" cy="1099048"/>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410254EE-9966-FA96-5759-CC8A68F01C6B}"/>
              </a:ext>
            </a:extLst>
          </p:cNvPr>
          <p:cNvSpPr/>
          <p:nvPr/>
        </p:nvSpPr>
        <p:spPr>
          <a:xfrm>
            <a:off x="2292079" y="2146852"/>
            <a:ext cx="1866453" cy="173271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Connector: Elbow 31">
            <a:extLst>
              <a:ext uri="{FF2B5EF4-FFF2-40B4-BE49-F238E27FC236}">
                <a16:creationId xmlns:a16="http://schemas.microsoft.com/office/drawing/2014/main" id="{FECB335F-75C0-162D-FB21-39AEC48F5878}"/>
              </a:ext>
            </a:extLst>
          </p:cNvPr>
          <p:cNvCxnSpPr>
            <a:cxnSpLocks/>
            <a:stCxn id="24" idx="3"/>
          </p:cNvCxnSpPr>
          <p:nvPr/>
        </p:nvCxnSpPr>
        <p:spPr>
          <a:xfrm flipV="1">
            <a:off x="1535971" y="4110404"/>
            <a:ext cx="4260530" cy="1856"/>
          </a:xfrm>
          <a:prstGeom prst="bentConnector3">
            <a:avLst>
              <a:gd name="adj1" fmla="val 50000"/>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9634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par>
                                <p:cTn id="40" presetID="14" presetClass="entr" presetSubtype="1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par>
                                <p:cTn id="43" presetID="14" presetClass="entr" presetSubtype="1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randombar(horizontal)">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8" grpId="0" animBg="1"/>
      <p:bldP spid="13" grpId="0"/>
      <p:bldP spid="24" grpId="0"/>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8D56BF-5074-4EA5-BB67-1D3A4F41B90C}"/>
              </a:ext>
            </a:extLst>
          </p:cNvPr>
          <p:cNvSpPr>
            <a:spLocks noGrp="1"/>
          </p:cNvSpPr>
          <p:nvPr>
            <p:ph type="title"/>
          </p:nvPr>
        </p:nvSpPr>
        <p:spPr>
          <a:xfrm>
            <a:off x="457200" y="2317377"/>
            <a:ext cx="8229600" cy="857250"/>
          </a:xfrm>
          <a:prstGeom prst="rect">
            <a:avLst/>
          </a:prstGeom>
        </p:spPr>
        <p:txBody>
          <a:bodyPr/>
          <a:lstStyle/>
          <a:p>
            <a:r>
              <a:rPr lang="en-US" dirty="0">
                <a:solidFill>
                  <a:schemeClr val="bg1"/>
                </a:solidFill>
              </a:rPr>
              <a:t>Experiments</a:t>
            </a:r>
          </a:p>
        </p:txBody>
      </p:sp>
      <p:sp>
        <p:nvSpPr>
          <p:cNvPr id="4" name="Slide Number Placeholder 3">
            <a:extLst>
              <a:ext uri="{FF2B5EF4-FFF2-40B4-BE49-F238E27FC236}">
                <a16:creationId xmlns:a16="http://schemas.microsoft.com/office/drawing/2014/main" id="{0FE3D295-F1A7-1363-14BA-A93242BA1C8D}"/>
              </a:ext>
            </a:extLst>
          </p:cNvPr>
          <p:cNvSpPr>
            <a:spLocks noGrp="1"/>
          </p:cNvSpPr>
          <p:nvPr>
            <p:ph type="sldNum" sz="quarter" idx="10"/>
          </p:nvPr>
        </p:nvSpPr>
        <p:spPr/>
        <p:txBody>
          <a:bodyPr/>
          <a:lstStyle/>
          <a:p>
            <a:fld id="{02C8563F-99E2-49A5-8791-6AADA712BC8F}" type="slidenum">
              <a:rPr lang="en-US" smtClean="0"/>
              <a:pPr/>
              <a:t>18</a:t>
            </a:fld>
            <a:r>
              <a:rPr lang="en-US"/>
              <a:t>/26</a:t>
            </a:r>
            <a:endParaRPr lang="en-US" dirty="0"/>
          </a:p>
        </p:txBody>
      </p:sp>
    </p:spTree>
    <p:extLst>
      <p:ext uri="{BB962C8B-B14F-4D97-AF65-F5344CB8AC3E}">
        <p14:creationId xmlns:p14="http://schemas.microsoft.com/office/powerpoint/2010/main" val="3902768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FA2380D-0F98-42F9-BE6F-AEDC1BD0B6BF}"/>
              </a:ext>
            </a:extLst>
          </p:cNvPr>
          <p:cNvSpPr>
            <a:spLocks noGrp="1"/>
          </p:cNvSpPr>
          <p:nvPr>
            <p:ph type="title"/>
          </p:nvPr>
        </p:nvSpPr>
        <p:spPr>
          <a:xfrm>
            <a:off x="457200" y="171341"/>
            <a:ext cx="8517988" cy="656319"/>
          </a:xfrm>
        </p:spPr>
        <p:txBody>
          <a:bodyPr>
            <a:normAutofit/>
          </a:bodyPr>
          <a:lstStyle/>
          <a:p>
            <a:r>
              <a:rPr lang="en-US" dirty="0"/>
              <a:t>Data Collection</a:t>
            </a:r>
          </a:p>
        </p:txBody>
      </p:sp>
      <p:pic>
        <p:nvPicPr>
          <p:cNvPr id="7" name="图片 6">
            <a:extLst>
              <a:ext uri="{FF2B5EF4-FFF2-40B4-BE49-F238E27FC236}">
                <a16:creationId xmlns:a16="http://schemas.microsoft.com/office/drawing/2014/main" id="{2C6D575B-42E8-40D8-AA4B-6D81B18B2FBF}"/>
              </a:ext>
            </a:extLst>
          </p:cNvPr>
          <p:cNvPicPr>
            <a:picLocks noChangeAspect="1"/>
          </p:cNvPicPr>
          <p:nvPr/>
        </p:nvPicPr>
        <p:blipFill>
          <a:blip r:embed="rId3"/>
          <a:stretch>
            <a:fillRect/>
          </a:stretch>
        </p:blipFill>
        <p:spPr>
          <a:xfrm>
            <a:off x="1270981" y="827660"/>
            <a:ext cx="6380649" cy="3876850"/>
          </a:xfrm>
          <a:prstGeom prst="rect">
            <a:avLst/>
          </a:prstGeom>
        </p:spPr>
      </p:pic>
      <p:sp>
        <p:nvSpPr>
          <p:cNvPr id="3" name="Slide Number Placeholder 2">
            <a:extLst>
              <a:ext uri="{FF2B5EF4-FFF2-40B4-BE49-F238E27FC236}">
                <a16:creationId xmlns:a16="http://schemas.microsoft.com/office/drawing/2014/main" id="{F2FC0959-56E9-8DDB-9E33-258DE2F9D730}"/>
              </a:ext>
            </a:extLst>
          </p:cNvPr>
          <p:cNvSpPr>
            <a:spLocks noGrp="1"/>
          </p:cNvSpPr>
          <p:nvPr>
            <p:ph type="sldNum" sz="quarter" idx="14"/>
          </p:nvPr>
        </p:nvSpPr>
        <p:spPr/>
        <p:txBody>
          <a:bodyPr/>
          <a:lstStyle/>
          <a:p>
            <a:fld id="{02C8563F-99E2-49A5-8791-6AADA712BC8F}" type="slidenum">
              <a:rPr lang="en-US" smtClean="0"/>
              <a:pPr/>
              <a:t>19</a:t>
            </a:fld>
            <a:r>
              <a:rPr lang="en-US"/>
              <a:t>/26</a:t>
            </a:r>
            <a:endParaRPr lang="en-US" dirty="0"/>
          </a:p>
        </p:txBody>
      </p:sp>
    </p:spTree>
    <p:extLst>
      <p:ext uri="{BB962C8B-B14F-4D97-AF65-F5344CB8AC3E}">
        <p14:creationId xmlns:p14="http://schemas.microsoft.com/office/powerpoint/2010/main" val="271680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Voice Biometrics</a:t>
            </a:r>
          </a:p>
        </p:txBody>
      </p:sp>
      <p:sp>
        <p:nvSpPr>
          <p:cNvPr id="3" name="内容占位符 2">
            <a:extLst>
              <a:ext uri="{FF2B5EF4-FFF2-40B4-BE49-F238E27FC236}">
                <a16:creationId xmlns:a16="http://schemas.microsoft.com/office/drawing/2014/main" id="{52A7389E-8D45-4868-A002-15DADCF9B9CA}"/>
              </a:ext>
            </a:extLst>
          </p:cNvPr>
          <p:cNvSpPr>
            <a:spLocks noGrp="1"/>
          </p:cNvSpPr>
          <p:nvPr>
            <p:ph idx="1"/>
          </p:nvPr>
        </p:nvSpPr>
        <p:spPr>
          <a:xfrm>
            <a:off x="457200" y="742914"/>
            <a:ext cx="8229600" cy="1612935"/>
          </a:xfrm>
          <a:solidFill>
            <a:schemeClr val="bg1"/>
          </a:solidFill>
        </p:spPr>
        <p:txBody>
          <a:bodyPr/>
          <a:lstStyle/>
          <a:p>
            <a:r>
              <a:rPr lang="en-US" dirty="0">
                <a:solidFill>
                  <a:schemeClr val="accent1"/>
                </a:solidFill>
              </a:rPr>
              <a:t>Usability: Talk to verify</a:t>
            </a:r>
          </a:p>
          <a:p>
            <a:r>
              <a:rPr lang="en-US" dirty="0">
                <a:solidFill>
                  <a:schemeClr val="accent1"/>
                </a:solidFill>
              </a:rPr>
              <a:t>Convenience: Anywhere; Anytime; Hand-free</a:t>
            </a:r>
          </a:p>
          <a:p>
            <a:r>
              <a:rPr lang="en-US" dirty="0">
                <a:solidFill>
                  <a:schemeClr val="accent1"/>
                </a:solidFill>
              </a:rPr>
              <a:t>Accuracy: </a:t>
            </a:r>
            <a:r>
              <a:rPr lang="en-US" dirty="0">
                <a:solidFill>
                  <a:srgbClr val="FF0000"/>
                </a:solidFill>
              </a:rPr>
              <a:t>Need improvement</a:t>
            </a:r>
          </a:p>
          <a:p>
            <a:r>
              <a:rPr lang="en-US" dirty="0">
                <a:solidFill>
                  <a:schemeClr val="accent1"/>
                </a:solidFill>
              </a:rPr>
              <a:t>Security: </a:t>
            </a:r>
            <a:r>
              <a:rPr lang="en-US" dirty="0">
                <a:solidFill>
                  <a:srgbClr val="FF0000"/>
                </a:solidFill>
              </a:rPr>
              <a:t>Need improvement</a:t>
            </a:r>
          </a:p>
        </p:txBody>
      </p:sp>
      <p:pic>
        <p:nvPicPr>
          <p:cNvPr id="2050" name="Picture 2" descr="Verint Announces New Voice Biometrics Customer in Philippines Bank">
            <a:extLst>
              <a:ext uri="{FF2B5EF4-FFF2-40B4-BE49-F238E27FC236}">
                <a16:creationId xmlns:a16="http://schemas.microsoft.com/office/drawing/2014/main" id="{1ED99AE9-A6AC-4D42-B42A-1CE15A198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181" y="55892"/>
            <a:ext cx="1630321" cy="8709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oogle Voice Match - Voicebot.ai">
            <a:extLst>
              <a:ext uri="{FF2B5EF4-FFF2-40B4-BE49-F238E27FC236}">
                <a16:creationId xmlns:a16="http://schemas.microsoft.com/office/drawing/2014/main" id="{C8731BF4-DF70-400B-9C90-8897BD1940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29074"/>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69E2EC-5CFB-4673-B212-15EF41D93B6B}"/>
              </a:ext>
            </a:extLst>
          </p:cNvPr>
          <p:cNvSpPr txBox="1"/>
          <p:nvPr/>
        </p:nvSpPr>
        <p:spPr>
          <a:xfrm>
            <a:off x="805191" y="4539621"/>
            <a:ext cx="1797942" cy="338554"/>
          </a:xfrm>
          <a:prstGeom prst="rect">
            <a:avLst/>
          </a:prstGeom>
          <a:noFill/>
        </p:spPr>
        <p:txBody>
          <a:bodyPr wrap="square" rtlCol="0">
            <a:spAutoFit/>
          </a:bodyPr>
          <a:lstStyle/>
          <a:p>
            <a:r>
              <a:rPr lang="en-US" sz="1600" dirty="0"/>
              <a:t>Google Assistant</a:t>
            </a:r>
          </a:p>
        </p:txBody>
      </p:sp>
      <p:sp>
        <p:nvSpPr>
          <p:cNvPr id="12" name="TextBox 11">
            <a:extLst>
              <a:ext uri="{FF2B5EF4-FFF2-40B4-BE49-F238E27FC236}">
                <a16:creationId xmlns:a16="http://schemas.microsoft.com/office/drawing/2014/main" id="{89424E22-9757-4916-BA25-6513A02EF34C}"/>
              </a:ext>
            </a:extLst>
          </p:cNvPr>
          <p:cNvSpPr txBox="1"/>
          <p:nvPr/>
        </p:nvSpPr>
        <p:spPr>
          <a:xfrm>
            <a:off x="3540834" y="4553172"/>
            <a:ext cx="2592691" cy="338554"/>
          </a:xfrm>
          <a:prstGeom prst="rect">
            <a:avLst/>
          </a:prstGeom>
          <a:noFill/>
        </p:spPr>
        <p:txBody>
          <a:bodyPr wrap="square" rtlCol="0">
            <a:spAutoFit/>
          </a:bodyPr>
          <a:lstStyle/>
          <a:p>
            <a:r>
              <a:rPr lang="en-US" sz="1600" dirty="0"/>
              <a:t>Navy Federal Credit Union</a:t>
            </a:r>
          </a:p>
        </p:txBody>
      </p:sp>
      <p:pic>
        <p:nvPicPr>
          <p:cNvPr id="2060" name="Picture 12" descr="VoiceID | Navy Federal Credit Union">
            <a:extLst>
              <a:ext uri="{FF2B5EF4-FFF2-40B4-BE49-F238E27FC236}">
                <a16:creationId xmlns:a16="http://schemas.microsoft.com/office/drawing/2014/main" id="{C71429CB-5546-4046-9404-35EA8DD1BB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6504" y="2794186"/>
            <a:ext cx="318135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et up voice recognition on HomePod mini or HomePod - Apple Support">
            <a:extLst>
              <a:ext uri="{FF2B5EF4-FFF2-40B4-BE49-F238E27FC236}">
                <a16:creationId xmlns:a16="http://schemas.microsoft.com/office/drawing/2014/main" id="{4C607E77-1BF7-49BD-9111-194C85FFF1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8831" y="2603687"/>
            <a:ext cx="1307619" cy="175577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7D65B8C-F2BB-40E7-A250-DF691B65B04C}"/>
              </a:ext>
            </a:extLst>
          </p:cNvPr>
          <p:cNvSpPr txBox="1"/>
          <p:nvPr/>
        </p:nvSpPr>
        <p:spPr>
          <a:xfrm>
            <a:off x="6569322" y="4553172"/>
            <a:ext cx="2232222" cy="338554"/>
          </a:xfrm>
          <a:prstGeom prst="rect">
            <a:avLst/>
          </a:prstGeom>
          <a:noFill/>
        </p:spPr>
        <p:txBody>
          <a:bodyPr wrap="square" rtlCol="0">
            <a:spAutoFit/>
          </a:bodyPr>
          <a:lstStyle/>
          <a:p>
            <a:r>
              <a:rPr lang="en-US" sz="1600" dirty="0"/>
              <a:t>Siri Voice Recognition</a:t>
            </a:r>
          </a:p>
        </p:txBody>
      </p:sp>
      <p:sp>
        <p:nvSpPr>
          <p:cNvPr id="6" name="Slide Number Placeholder 5">
            <a:extLst>
              <a:ext uri="{FF2B5EF4-FFF2-40B4-BE49-F238E27FC236}">
                <a16:creationId xmlns:a16="http://schemas.microsoft.com/office/drawing/2014/main" id="{36549802-39AF-C73F-EAF7-0B1A60985AD6}"/>
              </a:ext>
            </a:extLst>
          </p:cNvPr>
          <p:cNvSpPr>
            <a:spLocks noGrp="1"/>
          </p:cNvSpPr>
          <p:nvPr>
            <p:ph type="sldNum" sz="quarter" idx="10"/>
          </p:nvPr>
        </p:nvSpPr>
        <p:spPr/>
        <p:txBody>
          <a:bodyPr/>
          <a:lstStyle/>
          <a:p>
            <a:fld id="{02C8563F-99E2-49A5-8791-6AADA712BC8F}" type="slidenum">
              <a:rPr lang="en-US" smtClean="0"/>
              <a:pPr/>
              <a:t>2</a:t>
            </a:fld>
            <a:r>
              <a:rPr lang="en-US"/>
              <a:t>/26</a:t>
            </a:r>
            <a:endParaRPr lang="en-US" dirty="0"/>
          </a:p>
        </p:txBody>
      </p:sp>
    </p:spTree>
    <p:extLst>
      <p:ext uri="{BB962C8B-B14F-4D97-AF65-F5344CB8AC3E}">
        <p14:creationId xmlns:p14="http://schemas.microsoft.com/office/powerpoint/2010/main" val="1828216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FA2380D-0F98-42F9-BE6F-AEDC1BD0B6BF}"/>
              </a:ext>
            </a:extLst>
          </p:cNvPr>
          <p:cNvSpPr>
            <a:spLocks noGrp="1"/>
          </p:cNvSpPr>
          <p:nvPr>
            <p:ph type="title"/>
          </p:nvPr>
        </p:nvSpPr>
        <p:spPr>
          <a:xfrm>
            <a:off x="457200" y="171341"/>
            <a:ext cx="8517988" cy="656319"/>
          </a:xfrm>
        </p:spPr>
        <p:txBody>
          <a:bodyPr>
            <a:normAutofit/>
          </a:bodyPr>
          <a:lstStyle/>
          <a:p>
            <a:r>
              <a:rPr lang="en-US" dirty="0"/>
              <a:t>Data Collection</a:t>
            </a:r>
          </a:p>
        </p:txBody>
      </p:sp>
      <p:sp>
        <p:nvSpPr>
          <p:cNvPr id="2" name="TextBox 1">
            <a:extLst>
              <a:ext uri="{FF2B5EF4-FFF2-40B4-BE49-F238E27FC236}">
                <a16:creationId xmlns:a16="http://schemas.microsoft.com/office/drawing/2014/main" id="{6D199F9A-099F-4797-874A-E966D3577E60}"/>
              </a:ext>
            </a:extLst>
          </p:cNvPr>
          <p:cNvSpPr txBox="1"/>
          <p:nvPr/>
        </p:nvSpPr>
        <p:spPr>
          <a:xfrm>
            <a:off x="725408" y="955799"/>
            <a:ext cx="6661353" cy="33650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800" dirty="0">
                <a:solidFill>
                  <a:srgbClr val="FF0000"/>
                </a:solidFill>
              </a:rPr>
              <a:t>Common</a:t>
            </a:r>
            <a:r>
              <a:rPr lang="en-US" sz="1800" dirty="0"/>
              <a:t>: commonly used sentences</a:t>
            </a:r>
          </a:p>
          <a:p>
            <a:pPr marL="800100" lvl="1" indent="-342900">
              <a:lnSpc>
                <a:spcPct val="150000"/>
              </a:lnSpc>
              <a:buFont typeface="Arial" panose="020B0604020202020204" pitchFamily="34" charset="0"/>
              <a:buChar char="•"/>
            </a:pPr>
            <a:r>
              <a:rPr lang="en-US" sz="1800" i="1" dirty="0"/>
              <a:t>“Please recognize my voice”</a:t>
            </a:r>
          </a:p>
          <a:p>
            <a:pPr marL="342900" indent="-342900">
              <a:lnSpc>
                <a:spcPct val="150000"/>
              </a:lnSpc>
              <a:buFont typeface="Arial" panose="020B0604020202020204" pitchFamily="34" charset="0"/>
              <a:buChar char="•"/>
            </a:pPr>
            <a:r>
              <a:rPr lang="en-US" sz="1800" dirty="0">
                <a:solidFill>
                  <a:srgbClr val="00B0F0"/>
                </a:solidFill>
              </a:rPr>
              <a:t>Compact</a:t>
            </a:r>
            <a:r>
              <a:rPr lang="en-US" sz="1800" dirty="0"/>
              <a:t>: rich phonetic contexts</a:t>
            </a:r>
          </a:p>
          <a:p>
            <a:pPr marL="800100" lvl="1" indent="-342900">
              <a:lnSpc>
                <a:spcPct val="150000"/>
              </a:lnSpc>
              <a:buFont typeface="Arial" panose="020B0604020202020204" pitchFamily="34" charset="0"/>
              <a:buChar char="•"/>
            </a:pPr>
            <a:r>
              <a:rPr lang="en-US" sz="1800" i="1" dirty="0"/>
              <a:t>“She had your dark suit in greasy wash water all year”</a:t>
            </a:r>
          </a:p>
          <a:p>
            <a:pPr marL="342900" indent="-342900">
              <a:lnSpc>
                <a:spcPct val="150000"/>
              </a:lnSpc>
              <a:buFont typeface="Arial" panose="020B0604020202020204" pitchFamily="34" charset="0"/>
              <a:buChar char="•"/>
            </a:pPr>
            <a:r>
              <a:rPr lang="en-US" sz="1800" dirty="0">
                <a:solidFill>
                  <a:srgbClr val="00B050"/>
                </a:solidFill>
              </a:rPr>
              <a:t>Fricative</a:t>
            </a:r>
            <a:r>
              <a:rPr lang="en-US" sz="1800" dirty="0"/>
              <a:t>: commands include HFE</a:t>
            </a:r>
          </a:p>
          <a:p>
            <a:pPr marL="800100" lvl="1" indent="-342900">
              <a:lnSpc>
                <a:spcPct val="150000"/>
              </a:lnSpc>
              <a:buFont typeface="Arial" panose="020B0604020202020204" pitchFamily="34" charset="0"/>
              <a:buChar char="•"/>
            </a:pPr>
            <a:r>
              <a:rPr lang="en-US" sz="1800" i="1" dirty="0"/>
              <a:t>“Turn on my lights”</a:t>
            </a:r>
          </a:p>
          <a:p>
            <a:pPr marL="342900" indent="-342900">
              <a:lnSpc>
                <a:spcPct val="150000"/>
              </a:lnSpc>
              <a:buFont typeface="Arial" panose="020B0604020202020204" pitchFamily="34" charset="0"/>
              <a:buChar char="•"/>
            </a:pPr>
            <a:r>
              <a:rPr lang="en-US" sz="1800" dirty="0">
                <a:solidFill>
                  <a:srgbClr val="7030A0"/>
                </a:solidFill>
              </a:rPr>
              <a:t>Non-fricative</a:t>
            </a:r>
            <a:r>
              <a:rPr lang="en-US" sz="1800" dirty="0"/>
              <a:t>: commands without HFE</a:t>
            </a:r>
          </a:p>
          <a:p>
            <a:pPr marL="800100" lvl="1" indent="-342900">
              <a:lnSpc>
                <a:spcPct val="150000"/>
              </a:lnSpc>
              <a:buFont typeface="Arial" panose="020B0604020202020204" pitchFamily="34" charset="0"/>
              <a:buChar char="•"/>
            </a:pPr>
            <a:r>
              <a:rPr lang="en-US" sz="1800" i="1" dirty="0"/>
              <a:t>“Lock the door”</a:t>
            </a:r>
          </a:p>
        </p:txBody>
      </p:sp>
      <p:sp>
        <p:nvSpPr>
          <p:cNvPr id="4" name="Slide Number Placeholder 3">
            <a:extLst>
              <a:ext uri="{FF2B5EF4-FFF2-40B4-BE49-F238E27FC236}">
                <a16:creationId xmlns:a16="http://schemas.microsoft.com/office/drawing/2014/main" id="{64FC1C86-0203-92A9-7D62-83A7047791AE}"/>
              </a:ext>
            </a:extLst>
          </p:cNvPr>
          <p:cNvSpPr>
            <a:spLocks noGrp="1"/>
          </p:cNvSpPr>
          <p:nvPr>
            <p:ph type="sldNum" sz="quarter" idx="14"/>
          </p:nvPr>
        </p:nvSpPr>
        <p:spPr/>
        <p:txBody>
          <a:bodyPr/>
          <a:lstStyle/>
          <a:p>
            <a:fld id="{02C8563F-99E2-49A5-8791-6AADA712BC8F}" type="slidenum">
              <a:rPr lang="en-US" smtClean="0"/>
              <a:pPr/>
              <a:t>20</a:t>
            </a:fld>
            <a:r>
              <a:rPr lang="en-US"/>
              <a:t>/26</a:t>
            </a:r>
            <a:endParaRPr lang="en-US" dirty="0"/>
          </a:p>
        </p:txBody>
      </p:sp>
    </p:spTree>
    <p:extLst>
      <p:ext uri="{BB962C8B-B14F-4D97-AF65-F5344CB8AC3E}">
        <p14:creationId xmlns:p14="http://schemas.microsoft.com/office/powerpoint/2010/main" val="1243580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FA2380D-0F98-42F9-BE6F-AEDC1BD0B6BF}"/>
              </a:ext>
            </a:extLst>
          </p:cNvPr>
          <p:cNvSpPr>
            <a:spLocks noGrp="1"/>
          </p:cNvSpPr>
          <p:nvPr>
            <p:ph type="title"/>
          </p:nvPr>
        </p:nvSpPr>
        <p:spPr>
          <a:xfrm>
            <a:off x="301752" y="171341"/>
            <a:ext cx="8686800" cy="831775"/>
          </a:xfrm>
        </p:spPr>
        <p:txBody>
          <a:bodyPr>
            <a:normAutofit/>
          </a:bodyPr>
          <a:lstStyle/>
          <a:p>
            <a:r>
              <a:rPr lang="en-US" dirty="0"/>
              <a:t>Data Collection – The </a:t>
            </a:r>
            <a:r>
              <a:rPr lang="en-US" dirty="0">
                <a:solidFill>
                  <a:srgbClr val="FF0000"/>
                </a:solidFill>
              </a:rPr>
              <a:t>first</a:t>
            </a:r>
            <a:r>
              <a:rPr lang="en-US" dirty="0"/>
              <a:t> speech dataset with HFE!</a:t>
            </a:r>
          </a:p>
        </p:txBody>
      </p:sp>
      <p:pic>
        <p:nvPicPr>
          <p:cNvPr id="3" name="图片 2">
            <a:extLst>
              <a:ext uri="{FF2B5EF4-FFF2-40B4-BE49-F238E27FC236}">
                <a16:creationId xmlns:a16="http://schemas.microsoft.com/office/drawing/2014/main" id="{876D069A-B578-40C2-B82A-2BEBA3E22D7C}"/>
              </a:ext>
            </a:extLst>
          </p:cNvPr>
          <p:cNvPicPr>
            <a:picLocks noChangeAspect="1"/>
          </p:cNvPicPr>
          <p:nvPr/>
        </p:nvPicPr>
        <p:blipFill>
          <a:blip r:embed="rId3"/>
          <a:stretch>
            <a:fillRect/>
          </a:stretch>
        </p:blipFill>
        <p:spPr>
          <a:xfrm>
            <a:off x="1197197" y="1432835"/>
            <a:ext cx="7720094" cy="3184491"/>
          </a:xfrm>
          <a:prstGeom prst="rect">
            <a:avLst/>
          </a:prstGeom>
        </p:spPr>
      </p:pic>
      <p:sp>
        <p:nvSpPr>
          <p:cNvPr id="2" name="TextBox 1">
            <a:extLst>
              <a:ext uri="{FF2B5EF4-FFF2-40B4-BE49-F238E27FC236}">
                <a16:creationId xmlns:a16="http://schemas.microsoft.com/office/drawing/2014/main" id="{D240067E-2ADD-4B4E-9145-9482DCB0EE3C}"/>
              </a:ext>
            </a:extLst>
          </p:cNvPr>
          <p:cNvSpPr txBox="1"/>
          <p:nvPr/>
        </p:nvSpPr>
        <p:spPr>
          <a:xfrm>
            <a:off x="-277722" y="1671073"/>
            <a:ext cx="1760787" cy="646331"/>
          </a:xfrm>
          <a:prstGeom prst="rect">
            <a:avLst/>
          </a:prstGeom>
          <a:noFill/>
        </p:spPr>
        <p:txBody>
          <a:bodyPr wrap="square" rtlCol="0">
            <a:spAutoFit/>
          </a:bodyPr>
          <a:lstStyle/>
          <a:p>
            <a:pPr algn="ctr"/>
            <a:r>
              <a:rPr lang="en-US" sz="1800" dirty="0"/>
              <a:t>77 </a:t>
            </a:r>
          </a:p>
          <a:p>
            <a:pPr algn="ctr"/>
            <a:r>
              <a:rPr lang="en-US" sz="1800" dirty="0"/>
              <a:t>volunteers</a:t>
            </a:r>
          </a:p>
        </p:txBody>
      </p:sp>
      <p:pic>
        <p:nvPicPr>
          <p:cNvPr id="6" name="Graphic 5" descr="Group of men with solid fill">
            <a:extLst>
              <a:ext uri="{FF2B5EF4-FFF2-40B4-BE49-F238E27FC236}">
                <a16:creationId xmlns:a16="http://schemas.microsoft.com/office/drawing/2014/main" id="{56C27DE8-D637-44B5-B215-4A3B42A6F4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6709" y="3420160"/>
            <a:ext cx="751924" cy="751924"/>
          </a:xfrm>
          <a:prstGeom prst="rect">
            <a:avLst/>
          </a:prstGeom>
        </p:spPr>
      </p:pic>
      <p:sp>
        <p:nvSpPr>
          <p:cNvPr id="4" name="TextBox 3">
            <a:extLst>
              <a:ext uri="{FF2B5EF4-FFF2-40B4-BE49-F238E27FC236}">
                <a16:creationId xmlns:a16="http://schemas.microsoft.com/office/drawing/2014/main" id="{3E8C330C-FA51-F69E-5649-74BF85BADC45}"/>
              </a:ext>
            </a:extLst>
          </p:cNvPr>
          <p:cNvSpPr txBox="1"/>
          <p:nvPr/>
        </p:nvSpPr>
        <p:spPr>
          <a:xfrm>
            <a:off x="2051436" y="772283"/>
            <a:ext cx="504112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solidFill>
                  <a:srgbClr val="00B050"/>
                </a:solidFill>
              </a:rPr>
              <a:t>https://supervoiceapp.github.io/</a:t>
            </a:r>
          </a:p>
        </p:txBody>
      </p:sp>
      <p:sp>
        <p:nvSpPr>
          <p:cNvPr id="8" name="Slide Number Placeholder 7">
            <a:extLst>
              <a:ext uri="{FF2B5EF4-FFF2-40B4-BE49-F238E27FC236}">
                <a16:creationId xmlns:a16="http://schemas.microsoft.com/office/drawing/2014/main" id="{11CC626C-6CDC-03F8-643B-F45BD0CF9998}"/>
              </a:ext>
            </a:extLst>
          </p:cNvPr>
          <p:cNvSpPr>
            <a:spLocks noGrp="1"/>
          </p:cNvSpPr>
          <p:nvPr>
            <p:ph type="sldNum" sz="quarter" idx="14"/>
          </p:nvPr>
        </p:nvSpPr>
        <p:spPr/>
        <p:txBody>
          <a:bodyPr/>
          <a:lstStyle/>
          <a:p>
            <a:fld id="{02C8563F-99E2-49A5-8791-6AADA712BC8F}" type="slidenum">
              <a:rPr lang="en-US" smtClean="0"/>
              <a:pPr/>
              <a:t>21</a:t>
            </a:fld>
            <a:r>
              <a:rPr lang="en-US"/>
              <a:t>/26</a:t>
            </a:r>
            <a:endParaRPr lang="en-US" dirty="0"/>
          </a:p>
        </p:txBody>
      </p:sp>
    </p:spTree>
    <p:extLst>
      <p:ext uri="{BB962C8B-B14F-4D97-AF65-F5344CB8AC3E}">
        <p14:creationId xmlns:p14="http://schemas.microsoft.com/office/powerpoint/2010/main" val="82039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FA2380D-0F98-42F9-BE6F-AEDC1BD0B6BF}"/>
              </a:ext>
            </a:extLst>
          </p:cNvPr>
          <p:cNvSpPr>
            <a:spLocks noGrp="1"/>
          </p:cNvSpPr>
          <p:nvPr>
            <p:ph type="title"/>
          </p:nvPr>
        </p:nvSpPr>
        <p:spPr>
          <a:xfrm>
            <a:off x="457200" y="171341"/>
            <a:ext cx="8517988" cy="656319"/>
          </a:xfrm>
        </p:spPr>
        <p:txBody>
          <a:bodyPr>
            <a:normAutofit/>
          </a:bodyPr>
          <a:lstStyle/>
          <a:p>
            <a:r>
              <a:rPr lang="en-US" dirty="0"/>
              <a:t>Results </a:t>
            </a:r>
          </a:p>
        </p:txBody>
      </p:sp>
      <p:pic>
        <p:nvPicPr>
          <p:cNvPr id="4" name="图片 3">
            <a:extLst>
              <a:ext uri="{FF2B5EF4-FFF2-40B4-BE49-F238E27FC236}">
                <a16:creationId xmlns:a16="http://schemas.microsoft.com/office/drawing/2014/main" id="{A6700190-5163-4ACA-98BE-AA71FE5AB0C0}"/>
              </a:ext>
            </a:extLst>
          </p:cNvPr>
          <p:cNvPicPr>
            <a:picLocks noChangeAspect="1"/>
          </p:cNvPicPr>
          <p:nvPr/>
        </p:nvPicPr>
        <p:blipFill>
          <a:blip r:embed="rId3"/>
          <a:stretch>
            <a:fillRect/>
          </a:stretch>
        </p:blipFill>
        <p:spPr>
          <a:xfrm>
            <a:off x="4659893" y="1302542"/>
            <a:ext cx="4049893" cy="2903697"/>
          </a:xfrm>
          <a:prstGeom prst="rect">
            <a:avLst/>
          </a:prstGeom>
        </p:spPr>
      </p:pic>
      <p:sp>
        <p:nvSpPr>
          <p:cNvPr id="6" name="文本框 5">
            <a:extLst>
              <a:ext uri="{FF2B5EF4-FFF2-40B4-BE49-F238E27FC236}">
                <a16:creationId xmlns:a16="http://schemas.microsoft.com/office/drawing/2014/main" id="{B4D89D46-F740-47B2-A116-6CC422FE504D}"/>
              </a:ext>
            </a:extLst>
          </p:cNvPr>
          <p:cNvSpPr txBox="1"/>
          <p:nvPr/>
        </p:nvSpPr>
        <p:spPr>
          <a:xfrm>
            <a:off x="434214" y="1469735"/>
            <a:ext cx="4281980" cy="2072362"/>
          </a:xfrm>
          <a:prstGeom prst="rect">
            <a:avLst/>
          </a:prstGeom>
          <a:noFill/>
        </p:spPr>
        <p:txBody>
          <a:bodyPr wrap="square" rtlCol="0">
            <a:spAutoFit/>
          </a:bodyPr>
          <a:lstStyle/>
          <a:p>
            <a:r>
              <a:rPr lang="en-US" altLang="zh-CN" dirty="0"/>
              <a:t>Adopt HFE to existing models:</a:t>
            </a:r>
          </a:p>
          <a:p>
            <a:pPr marL="342900" indent="-342900">
              <a:lnSpc>
                <a:spcPct val="150000"/>
              </a:lnSpc>
              <a:buFont typeface="+mj-lt"/>
              <a:buAutoNum type="arabicPeriod"/>
            </a:pPr>
            <a:r>
              <a:rPr lang="en-US" altLang="zh-CN" sz="1800" dirty="0" err="1"/>
              <a:t>SincNet</a:t>
            </a:r>
            <a:endParaRPr lang="en-US" altLang="zh-CN" sz="1800" dirty="0"/>
          </a:p>
          <a:p>
            <a:pPr marL="342900" indent="-342900">
              <a:lnSpc>
                <a:spcPct val="150000"/>
              </a:lnSpc>
              <a:buFont typeface="+mj-lt"/>
              <a:buAutoNum type="arabicPeriod"/>
            </a:pPr>
            <a:r>
              <a:rPr lang="en-US" altLang="zh-CN" sz="1800" dirty="0" err="1"/>
              <a:t>VGGVox</a:t>
            </a:r>
            <a:endParaRPr lang="en-US" altLang="zh-CN" sz="1800" dirty="0"/>
          </a:p>
          <a:p>
            <a:pPr marL="342900" indent="-342900">
              <a:lnSpc>
                <a:spcPct val="150000"/>
              </a:lnSpc>
              <a:buFont typeface="+mj-lt"/>
              <a:buAutoNum type="arabicPeriod"/>
            </a:pPr>
            <a:r>
              <a:rPr lang="en-US" altLang="zh-CN" sz="1800" dirty="0"/>
              <a:t>GMM-UBM</a:t>
            </a:r>
          </a:p>
          <a:p>
            <a:pPr marL="342900" indent="-342900">
              <a:lnSpc>
                <a:spcPct val="150000"/>
              </a:lnSpc>
              <a:buFont typeface="+mj-lt"/>
              <a:buAutoNum type="arabicPeriod"/>
            </a:pPr>
            <a:r>
              <a:rPr lang="en-US" altLang="zh-CN" sz="1800" dirty="0"/>
              <a:t>GE2E</a:t>
            </a:r>
            <a:endParaRPr lang="zh-CN" altLang="en-US" dirty="0"/>
          </a:p>
        </p:txBody>
      </p:sp>
      <p:sp>
        <p:nvSpPr>
          <p:cNvPr id="8" name="文本框 7">
            <a:extLst>
              <a:ext uri="{FF2B5EF4-FFF2-40B4-BE49-F238E27FC236}">
                <a16:creationId xmlns:a16="http://schemas.microsoft.com/office/drawing/2014/main" id="{CF95B5F7-4BB7-4559-8A08-3D52B5A33C62}"/>
              </a:ext>
            </a:extLst>
          </p:cNvPr>
          <p:cNvSpPr txBox="1"/>
          <p:nvPr/>
        </p:nvSpPr>
        <p:spPr>
          <a:xfrm>
            <a:off x="434214" y="4297244"/>
            <a:ext cx="5512279" cy="461665"/>
          </a:xfrm>
          <a:prstGeom prst="rect">
            <a:avLst/>
          </a:prstGeom>
          <a:noFill/>
          <a:ln w="28575">
            <a:solidFill>
              <a:srgbClr val="002060"/>
            </a:solidFill>
            <a:prstDash val="sysDash"/>
          </a:ln>
        </p:spPr>
        <p:txBody>
          <a:bodyPr wrap="square" rtlCol="0">
            <a:spAutoFit/>
          </a:bodyPr>
          <a:lstStyle/>
          <a:p>
            <a:r>
              <a:rPr lang="en-US" altLang="zh-CN" dirty="0" err="1">
                <a:solidFill>
                  <a:srgbClr val="00B050"/>
                </a:solidFill>
              </a:rPr>
              <a:t>SuperVoice</a:t>
            </a:r>
            <a:r>
              <a:rPr lang="en-US" altLang="zh-CN" dirty="0">
                <a:solidFill>
                  <a:srgbClr val="00B050"/>
                </a:solidFill>
              </a:rPr>
              <a:t> enhances existing models!</a:t>
            </a:r>
            <a:endParaRPr lang="zh-CN" altLang="en-US" dirty="0">
              <a:solidFill>
                <a:srgbClr val="00B050"/>
              </a:solidFill>
            </a:endParaRPr>
          </a:p>
        </p:txBody>
      </p:sp>
      <p:sp>
        <p:nvSpPr>
          <p:cNvPr id="3" name="Slide Number Placeholder 2">
            <a:extLst>
              <a:ext uri="{FF2B5EF4-FFF2-40B4-BE49-F238E27FC236}">
                <a16:creationId xmlns:a16="http://schemas.microsoft.com/office/drawing/2014/main" id="{4D87BB1B-12B4-3025-EB4B-30C0E7D79062}"/>
              </a:ext>
            </a:extLst>
          </p:cNvPr>
          <p:cNvSpPr>
            <a:spLocks noGrp="1"/>
          </p:cNvSpPr>
          <p:nvPr>
            <p:ph type="sldNum" sz="quarter" idx="14"/>
          </p:nvPr>
        </p:nvSpPr>
        <p:spPr/>
        <p:txBody>
          <a:bodyPr/>
          <a:lstStyle/>
          <a:p>
            <a:fld id="{02C8563F-99E2-49A5-8791-6AADA712BC8F}" type="slidenum">
              <a:rPr lang="en-US" smtClean="0"/>
              <a:pPr/>
              <a:t>22</a:t>
            </a:fld>
            <a:r>
              <a:rPr lang="en-US" dirty="0"/>
              <a:t>/26</a:t>
            </a:r>
          </a:p>
        </p:txBody>
      </p:sp>
    </p:spTree>
    <p:extLst>
      <p:ext uri="{BB962C8B-B14F-4D97-AF65-F5344CB8AC3E}">
        <p14:creationId xmlns:p14="http://schemas.microsoft.com/office/powerpoint/2010/main" val="412471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FA2380D-0F98-42F9-BE6F-AEDC1BD0B6BF}"/>
              </a:ext>
            </a:extLst>
          </p:cNvPr>
          <p:cNvSpPr>
            <a:spLocks noGrp="1"/>
          </p:cNvSpPr>
          <p:nvPr>
            <p:ph type="title"/>
          </p:nvPr>
        </p:nvSpPr>
        <p:spPr>
          <a:xfrm>
            <a:off x="457200" y="171341"/>
            <a:ext cx="8517988" cy="656319"/>
          </a:xfrm>
        </p:spPr>
        <p:txBody>
          <a:bodyPr>
            <a:normAutofit/>
          </a:bodyPr>
          <a:lstStyle/>
          <a:p>
            <a:r>
              <a:rPr lang="en-US" dirty="0"/>
              <a:t>Results </a:t>
            </a:r>
          </a:p>
        </p:txBody>
      </p:sp>
      <p:pic>
        <p:nvPicPr>
          <p:cNvPr id="8" name="图片 7">
            <a:extLst>
              <a:ext uri="{FF2B5EF4-FFF2-40B4-BE49-F238E27FC236}">
                <a16:creationId xmlns:a16="http://schemas.microsoft.com/office/drawing/2014/main" id="{7073A8D1-EDF5-45CC-B6D0-854489F5A02E}"/>
              </a:ext>
            </a:extLst>
          </p:cNvPr>
          <p:cNvPicPr>
            <a:picLocks noChangeAspect="1"/>
          </p:cNvPicPr>
          <p:nvPr/>
        </p:nvPicPr>
        <p:blipFill>
          <a:blip r:embed="rId3"/>
          <a:stretch>
            <a:fillRect/>
          </a:stretch>
        </p:blipFill>
        <p:spPr>
          <a:xfrm>
            <a:off x="232443" y="1139479"/>
            <a:ext cx="4145892" cy="3118928"/>
          </a:xfrm>
          <a:prstGeom prst="rect">
            <a:avLst/>
          </a:prstGeom>
        </p:spPr>
      </p:pic>
      <p:pic>
        <p:nvPicPr>
          <p:cNvPr id="10" name="图片 9">
            <a:extLst>
              <a:ext uri="{FF2B5EF4-FFF2-40B4-BE49-F238E27FC236}">
                <a16:creationId xmlns:a16="http://schemas.microsoft.com/office/drawing/2014/main" id="{F53B614E-A72D-47BB-B11F-1B6BEE286227}"/>
              </a:ext>
            </a:extLst>
          </p:cNvPr>
          <p:cNvPicPr>
            <a:picLocks noChangeAspect="1"/>
          </p:cNvPicPr>
          <p:nvPr/>
        </p:nvPicPr>
        <p:blipFill>
          <a:blip r:embed="rId4"/>
          <a:stretch>
            <a:fillRect/>
          </a:stretch>
        </p:blipFill>
        <p:spPr>
          <a:xfrm>
            <a:off x="4765667" y="1256219"/>
            <a:ext cx="3902845" cy="3002188"/>
          </a:xfrm>
          <a:prstGeom prst="rect">
            <a:avLst/>
          </a:prstGeom>
        </p:spPr>
      </p:pic>
      <p:sp>
        <p:nvSpPr>
          <p:cNvPr id="2" name="文本框 1">
            <a:extLst>
              <a:ext uri="{FF2B5EF4-FFF2-40B4-BE49-F238E27FC236}">
                <a16:creationId xmlns:a16="http://schemas.microsoft.com/office/drawing/2014/main" id="{F2ACEF12-C16C-487C-9502-C30799932EAE}"/>
              </a:ext>
            </a:extLst>
          </p:cNvPr>
          <p:cNvSpPr txBox="1"/>
          <p:nvPr/>
        </p:nvSpPr>
        <p:spPr>
          <a:xfrm>
            <a:off x="2372264" y="943539"/>
            <a:ext cx="1431985" cy="369332"/>
          </a:xfrm>
          <a:prstGeom prst="rect">
            <a:avLst/>
          </a:prstGeom>
          <a:noFill/>
        </p:spPr>
        <p:txBody>
          <a:bodyPr wrap="square" rtlCol="0">
            <a:spAutoFit/>
          </a:bodyPr>
          <a:lstStyle/>
          <a:p>
            <a:r>
              <a:rPr lang="en-US" altLang="zh-CN" sz="1800" dirty="0"/>
              <a:t>EER</a:t>
            </a:r>
            <a:endParaRPr lang="zh-CN" altLang="en-US" dirty="0"/>
          </a:p>
        </p:txBody>
      </p:sp>
      <p:sp>
        <p:nvSpPr>
          <p:cNvPr id="9" name="文本框 8">
            <a:extLst>
              <a:ext uri="{FF2B5EF4-FFF2-40B4-BE49-F238E27FC236}">
                <a16:creationId xmlns:a16="http://schemas.microsoft.com/office/drawing/2014/main" id="{89496F53-610D-4C15-AC59-A897FFA46893}"/>
              </a:ext>
            </a:extLst>
          </p:cNvPr>
          <p:cNvSpPr txBox="1"/>
          <p:nvPr/>
        </p:nvSpPr>
        <p:spPr>
          <a:xfrm>
            <a:off x="5514151" y="959385"/>
            <a:ext cx="2461404" cy="369332"/>
          </a:xfrm>
          <a:prstGeom prst="rect">
            <a:avLst/>
          </a:prstGeom>
          <a:noFill/>
        </p:spPr>
        <p:txBody>
          <a:bodyPr wrap="square" rtlCol="0">
            <a:spAutoFit/>
          </a:bodyPr>
          <a:lstStyle/>
          <a:p>
            <a:r>
              <a:rPr lang="en-US" altLang="zh-CN" sz="1800" dirty="0"/>
              <a:t>Speaker Embeddings</a:t>
            </a:r>
            <a:endParaRPr lang="zh-CN" altLang="en-US" sz="1800" dirty="0"/>
          </a:p>
        </p:txBody>
      </p:sp>
      <p:sp>
        <p:nvSpPr>
          <p:cNvPr id="11" name="文本框 10">
            <a:extLst>
              <a:ext uri="{FF2B5EF4-FFF2-40B4-BE49-F238E27FC236}">
                <a16:creationId xmlns:a16="http://schemas.microsoft.com/office/drawing/2014/main" id="{618C89A1-C93F-4A32-BC4D-5F57D4808E05}"/>
              </a:ext>
            </a:extLst>
          </p:cNvPr>
          <p:cNvSpPr txBox="1"/>
          <p:nvPr/>
        </p:nvSpPr>
        <p:spPr>
          <a:xfrm>
            <a:off x="434214" y="4297244"/>
            <a:ext cx="5940707" cy="461665"/>
          </a:xfrm>
          <a:prstGeom prst="rect">
            <a:avLst/>
          </a:prstGeom>
          <a:noFill/>
          <a:ln w="28575">
            <a:solidFill>
              <a:srgbClr val="002060"/>
            </a:solidFill>
            <a:prstDash val="sysDash"/>
          </a:ln>
        </p:spPr>
        <p:txBody>
          <a:bodyPr wrap="square" rtlCol="0">
            <a:spAutoFit/>
          </a:bodyPr>
          <a:lstStyle/>
          <a:p>
            <a:r>
              <a:rPr lang="en-US" altLang="zh-CN" dirty="0" err="1">
                <a:solidFill>
                  <a:srgbClr val="00B050"/>
                </a:solidFill>
              </a:rPr>
              <a:t>SuperVoice</a:t>
            </a:r>
            <a:r>
              <a:rPr lang="en-US" altLang="zh-CN" dirty="0">
                <a:solidFill>
                  <a:srgbClr val="00B050"/>
                </a:solidFill>
              </a:rPr>
              <a:t> achieves SOAT performance!</a:t>
            </a:r>
            <a:endParaRPr lang="zh-CN" altLang="en-US" dirty="0">
              <a:solidFill>
                <a:srgbClr val="00B050"/>
              </a:solidFill>
            </a:endParaRPr>
          </a:p>
        </p:txBody>
      </p:sp>
      <p:sp>
        <p:nvSpPr>
          <p:cNvPr id="4" name="Slide Number Placeholder 3">
            <a:extLst>
              <a:ext uri="{FF2B5EF4-FFF2-40B4-BE49-F238E27FC236}">
                <a16:creationId xmlns:a16="http://schemas.microsoft.com/office/drawing/2014/main" id="{810D9BC8-2254-67D6-270D-0A8B1B56D60A}"/>
              </a:ext>
            </a:extLst>
          </p:cNvPr>
          <p:cNvSpPr>
            <a:spLocks noGrp="1"/>
          </p:cNvSpPr>
          <p:nvPr>
            <p:ph type="sldNum" sz="quarter" idx="14"/>
          </p:nvPr>
        </p:nvSpPr>
        <p:spPr/>
        <p:txBody>
          <a:bodyPr/>
          <a:lstStyle/>
          <a:p>
            <a:fld id="{02C8563F-99E2-49A5-8791-6AADA712BC8F}" type="slidenum">
              <a:rPr lang="en-US" smtClean="0"/>
              <a:pPr/>
              <a:t>23</a:t>
            </a:fld>
            <a:r>
              <a:rPr lang="en-US"/>
              <a:t>/26</a:t>
            </a:r>
            <a:endParaRPr lang="en-US" dirty="0"/>
          </a:p>
        </p:txBody>
      </p:sp>
    </p:spTree>
    <p:extLst>
      <p:ext uri="{BB962C8B-B14F-4D97-AF65-F5344CB8AC3E}">
        <p14:creationId xmlns:p14="http://schemas.microsoft.com/office/powerpoint/2010/main" val="213403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FA2380D-0F98-42F9-BE6F-AEDC1BD0B6BF}"/>
              </a:ext>
            </a:extLst>
          </p:cNvPr>
          <p:cNvSpPr>
            <a:spLocks noGrp="1"/>
          </p:cNvSpPr>
          <p:nvPr>
            <p:ph type="title"/>
          </p:nvPr>
        </p:nvSpPr>
        <p:spPr>
          <a:xfrm>
            <a:off x="457200" y="171341"/>
            <a:ext cx="8517988" cy="656319"/>
          </a:xfrm>
        </p:spPr>
        <p:txBody>
          <a:bodyPr>
            <a:normAutofit/>
          </a:bodyPr>
          <a:lstStyle/>
          <a:p>
            <a:r>
              <a:rPr lang="en-US" dirty="0"/>
              <a:t>Results – Ability to detect attacks</a:t>
            </a:r>
          </a:p>
        </p:txBody>
      </p:sp>
      <p:pic>
        <p:nvPicPr>
          <p:cNvPr id="4" name="图片 3">
            <a:extLst>
              <a:ext uri="{FF2B5EF4-FFF2-40B4-BE49-F238E27FC236}">
                <a16:creationId xmlns:a16="http://schemas.microsoft.com/office/drawing/2014/main" id="{84A1158B-F094-4531-96F1-0344C0BE9360}"/>
              </a:ext>
            </a:extLst>
          </p:cNvPr>
          <p:cNvPicPr>
            <a:picLocks/>
          </p:cNvPicPr>
          <p:nvPr/>
        </p:nvPicPr>
        <p:blipFill>
          <a:blip r:embed="rId3"/>
          <a:stretch>
            <a:fillRect/>
          </a:stretch>
        </p:blipFill>
        <p:spPr>
          <a:xfrm>
            <a:off x="1005875" y="1715254"/>
            <a:ext cx="2505076" cy="2370072"/>
          </a:xfrm>
          <a:prstGeom prst="rect">
            <a:avLst/>
          </a:prstGeom>
        </p:spPr>
      </p:pic>
      <p:sp>
        <p:nvSpPr>
          <p:cNvPr id="6" name="文本框 5">
            <a:extLst>
              <a:ext uri="{FF2B5EF4-FFF2-40B4-BE49-F238E27FC236}">
                <a16:creationId xmlns:a16="http://schemas.microsoft.com/office/drawing/2014/main" id="{AEB10261-D40D-4976-B4E0-C02AE5FDC611}"/>
              </a:ext>
            </a:extLst>
          </p:cNvPr>
          <p:cNvSpPr txBox="1"/>
          <p:nvPr/>
        </p:nvSpPr>
        <p:spPr>
          <a:xfrm>
            <a:off x="5449439" y="1377351"/>
            <a:ext cx="2797414" cy="369332"/>
          </a:xfrm>
          <a:prstGeom prst="rect">
            <a:avLst/>
          </a:prstGeom>
          <a:noFill/>
        </p:spPr>
        <p:txBody>
          <a:bodyPr wrap="square" rtlCol="0">
            <a:spAutoFit/>
          </a:bodyPr>
          <a:lstStyle/>
          <a:p>
            <a:r>
              <a:rPr lang="en-US" altLang="zh-CN" sz="1800" dirty="0"/>
              <a:t>Ultrasound audio source</a:t>
            </a:r>
            <a:endParaRPr lang="zh-CN" altLang="en-US" sz="1800" dirty="0"/>
          </a:p>
        </p:txBody>
      </p:sp>
      <p:pic>
        <p:nvPicPr>
          <p:cNvPr id="11" name="图片 10">
            <a:extLst>
              <a:ext uri="{FF2B5EF4-FFF2-40B4-BE49-F238E27FC236}">
                <a16:creationId xmlns:a16="http://schemas.microsoft.com/office/drawing/2014/main" id="{4997BADF-A279-41FD-8C86-D71CAD684359}"/>
              </a:ext>
            </a:extLst>
          </p:cNvPr>
          <p:cNvPicPr>
            <a:picLocks/>
          </p:cNvPicPr>
          <p:nvPr/>
        </p:nvPicPr>
        <p:blipFill>
          <a:blip r:embed="rId4"/>
          <a:stretch>
            <a:fillRect/>
          </a:stretch>
        </p:blipFill>
        <p:spPr>
          <a:xfrm>
            <a:off x="5213770" y="1715254"/>
            <a:ext cx="2505076" cy="2370072"/>
          </a:xfrm>
          <a:prstGeom prst="rect">
            <a:avLst/>
          </a:prstGeom>
        </p:spPr>
      </p:pic>
      <p:sp>
        <p:nvSpPr>
          <p:cNvPr id="12" name="文本框 11">
            <a:extLst>
              <a:ext uri="{FF2B5EF4-FFF2-40B4-BE49-F238E27FC236}">
                <a16:creationId xmlns:a16="http://schemas.microsoft.com/office/drawing/2014/main" id="{738B30B3-A9BA-46B5-B1DD-8B1C04F11AA8}"/>
              </a:ext>
            </a:extLst>
          </p:cNvPr>
          <p:cNvSpPr txBox="1"/>
          <p:nvPr/>
        </p:nvSpPr>
        <p:spPr>
          <a:xfrm>
            <a:off x="1426654" y="1377351"/>
            <a:ext cx="3441940" cy="369332"/>
          </a:xfrm>
          <a:prstGeom prst="rect">
            <a:avLst/>
          </a:prstGeom>
          <a:noFill/>
        </p:spPr>
        <p:txBody>
          <a:bodyPr wrap="square" rtlCol="0">
            <a:spAutoFit/>
          </a:bodyPr>
          <a:lstStyle/>
          <a:p>
            <a:r>
              <a:rPr lang="en-US" altLang="zh-CN" sz="1800" dirty="0"/>
              <a:t>Normal audio source</a:t>
            </a:r>
            <a:endParaRPr lang="zh-CN" altLang="en-US" sz="1800" dirty="0"/>
          </a:p>
        </p:txBody>
      </p:sp>
      <p:pic>
        <p:nvPicPr>
          <p:cNvPr id="14" name="图片 13">
            <a:extLst>
              <a:ext uri="{FF2B5EF4-FFF2-40B4-BE49-F238E27FC236}">
                <a16:creationId xmlns:a16="http://schemas.microsoft.com/office/drawing/2014/main" id="{DF1848ED-2425-4150-AB49-0455D348F7F7}"/>
              </a:ext>
            </a:extLst>
          </p:cNvPr>
          <p:cNvPicPr>
            <a:picLocks noChangeAspect="1"/>
          </p:cNvPicPr>
          <p:nvPr/>
        </p:nvPicPr>
        <p:blipFill>
          <a:blip r:embed="rId5"/>
          <a:stretch>
            <a:fillRect/>
          </a:stretch>
        </p:blipFill>
        <p:spPr>
          <a:xfrm>
            <a:off x="730873" y="1435312"/>
            <a:ext cx="7682253" cy="2397929"/>
          </a:xfrm>
          <a:prstGeom prst="rect">
            <a:avLst/>
          </a:prstGeom>
        </p:spPr>
      </p:pic>
      <p:sp>
        <p:nvSpPr>
          <p:cNvPr id="9" name="文本框 8">
            <a:extLst>
              <a:ext uri="{FF2B5EF4-FFF2-40B4-BE49-F238E27FC236}">
                <a16:creationId xmlns:a16="http://schemas.microsoft.com/office/drawing/2014/main" id="{7AA1328F-7A1B-4E37-A19E-657414BB1E40}"/>
              </a:ext>
            </a:extLst>
          </p:cNvPr>
          <p:cNvSpPr txBox="1"/>
          <p:nvPr/>
        </p:nvSpPr>
        <p:spPr>
          <a:xfrm>
            <a:off x="434214" y="4297244"/>
            <a:ext cx="7467582" cy="461665"/>
          </a:xfrm>
          <a:prstGeom prst="rect">
            <a:avLst/>
          </a:prstGeom>
          <a:noFill/>
          <a:ln w="28575">
            <a:solidFill>
              <a:srgbClr val="002060"/>
            </a:solidFill>
            <a:prstDash val="sysDash"/>
          </a:ln>
        </p:spPr>
        <p:txBody>
          <a:bodyPr wrap="square" rtlCol="0">
            <a:spAutoFit/>
          </a:bodyPr>
          <a:lstStyle/>
          <a:p>
            <a:r>
              <a:rPr lang="en-US" altLang="zh-CN" dirty="0" err="1">
                <a:solidFill>
                  <a:srgbClr val="00B050"/>
                </a:solidFill>
              </a:rPr>
              <a:t>SuperVoice</a:t>
            </a:r>
            <a:r>
              <a:rPr lang="en-US" altLang="zh-CN" dirty="0">
                <a:solidFill>
                  <a:srgbClr val="00B050"/>
                </a:solidFill>
              </a:rPr>
              <a:t> is efficient to perform liveness detection!</a:t>
            </a:r>
            <a:endParaRPr lang="zh-CN" altLang="en-US" dirty="0">
              <a:solidFill>
                <a:srgbClr val="00B050"/>
              </a:solidFill>
            </a:endParaRPr>
          </a:p>
        </p:txBody>
      </p:sp>
      <p:sp>
        <p:nvSpPr>
          <p:cNvPr id="3" name="Slide Number Placeholder 2">
            <a:extLst>
              <a:ext uri="{FF2B5EF4-FFF2-40B4-BE49-F238E27FC236}">
                <a16:creationId xmlns:a16="http://schemas.microsoft.com/office/drawing/2014/main" id="{C55059A3-FBDA-9F0B-A38B-00FFAB0C4827}"/>
              </a:ext>
            </a:extLst>
          </p:cNvPr>
          <p:cNvSpPr>
            <a:spLocks noGrp="1"/>
          </p:cNvSpPr>
          <p:nvPr>
            <p:ph type="sldNum" sz="quarter" idx="14"/>
          </p:nvPr>
        </p:nvSpPr>
        <p:spPr/>
        <p:txBody>
          <a:bodyPr/>
          <a:lstStyle/>
          <a:p>
            <a:fld id="{02C8563F-99E2-49A5-8791-6AADA712BC8F}" type="slidenum">
              <a:rPr lang="en-US" smtClean="0"/>
              <a:pPr/>
              <a:t>24</a:t>
            </a:fld>
            <a:r>
              <a:rPr lang="en-US"/>
              <a:t>/26</a:t>
            </a:r>
            <a:endParaRPr lang="en-US" dirty="0"/>
          </a:p>
        </p:txBody>
      </p:sp>
    </p:spTree>
    <p:extLst>
      <p:ext uri="{BB962C8B-B14F-4D97-AF65-F5344CB8AC3E}">
        <p14:creationId xmlns:p14="http://schemas.microsoft.com/office/powerpoint/2010/main" val="299247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FA2380D-0F98-42F9-BE6F-AEDC1BD0B6BF}"/>
              </a:ext>
            </a:extLst>
          </p:cNvPr>
          <p:cNvSpPr>
            <a:spLocks noGrp="1"/>
          </p:cNvSpPr>
          <p:nvPr>
            <p:ph type="title"/>
          </p:nvPr>
        </p:nvSpPr>
        <p:spPr>
          <a:xfrm>
            <a:off x="457200" y="171341"/>
            <a:ext cx="8517988" cy="656319"/>
          </a:xfrm>
        </p:spPr>
        <p:txBody>
          <a:bodyPr>
            <a:normAutofit/>
          </a:bodyPr>
          <a:lstStyle/>
          <a:p>
            <a:r>
              <a:rPr lang="en-US" dirty="0"/>
              <a:t>Discussion &amp; Conclusion</a:t>
            </a:r>
          </a:p>
        </p:txBody>
      </p:sp>
      <p:sp>
        <p:nvSpPr>
          <p:cNvPr id="3" name="文本框 2">
            <a:extLst>
              <a:ext uri="{FF2B5EF4-FFF2-40B4-BE49-F238E27FC236}">
                <a16:creationId xmlns:a16="http://schemas.microsoft.com/office/drawing/2014/main" id="{2B0442A8-A334-45A4-B3AA-EE669E13629E}"/>
              </a:ext>
            </a:extLst>
          </p:cNvPr>
          <p:cNvSpPr txBox="1"/>
          <p:nvPr/>
        </p:nvSpPr>
        <p:spPr>
          <a:xfrm>
            <a:off x="543384" y="726661"/>
            <a:ext cx="7832785" cy="3690177"/>
          </a:xfrm>
          <a:prstGeom prst="rect">
            <a:avLst/>
          </a:prstGeom>
          <a:noFill/>
        </p:spPr>
        <p:txBody>
          <a:bodyPr wrap="square" rtlCol="0">
            <a:spAutoFit/>
          </a:bodyPr>
          <a:lstStyle/>
          <a:p>
            <a:pPr marL="457200" indent="-457200">
              <a:lnSpc>
                <a:spcPct val="200000"/>
              </a:lnSpc>
              <a:buFont typeface="+mj-lt"/>
              <a:buAutoNum type="arabicPeriod"/>
            </a:pPr>
            <a:r>
              <a:rPr lang="en-US" altLang="zh-CN" sz="2000" dirty="0"/>
              <a:t>We find the </a:t>
            </a:r>
            <a:r>
              <a:rPr lang="en-US" altLang="zh-CN" sz="2000" b="1" dirty="0">
                <a:solidFill>
                  <a:srgbClr val="0070C0"/>
                </a:solidFill>
              </a:rPr>
              <a:t>ultrasound</a:t>
            </a:r>
            <a:r>
              <a:rPr lang="en-US" altLang="zh-CN" sz="2000" dirty="0"/>
              <a:t> in human voice can identify user</a:t>
            </a:r>
          </a:p>
          <a:p>
            <a:pPr marL="457200" indent="-457200">
              <a:lnSpc>
                <a:spcPct val="200000"/>
              </a:lnSpc>
              <a:buFont typeface="+mj-lt"/>
              <a:buAutoNum type="arabicPeriod"/>
            </a:pPr>
            <a:r>
              <a:rPr lang="en-US" altLang="zh-CN" sz="2000" dirty="0"/>
              <a:t>We collect the </a:t>
            </a:r>
            <a:r>
              <a:rPr lang="en-US" altLang="zh-CN" sz="2000" b="1" dirty="0">
                <a:solidFill>
                  <a:srgbClr val="0070C0"/>
                </a:solidFill>
              </a:rPr>
              <a:t>first dataset</a:t>
            </a:r>
            <a:r>
              <a:rPr lang="en-US" altLang="zh-CN" sz="2000" dirty="0">
                <a:solidFill>
                  <a:srgbClr val="FF0000"/>
                </a:solidFill>
              </a:rPr>
              <a:t> </a:t>
            </a:r>
            <a:r>
              <a:rPr lang="en-US" altLang="zh-CN" sz="2000" dirty="0"/>
              <a:t>with </a:t>
            </a:r>
            <a:r>
              <a:rPr lang="en-US" altLang="zh-CN" sz="2000" b="1" dirty="0">
                <a:solidFill>
                  <a:srgbClr val="0070C0"/>
                </a:solidFill>
              </a:rPr>
              <a:t>ultrasound microphone</a:t>
            </a:r>
            <a:r>
              <a:rPr lang="en-US" altLang="zh-CN" sz="2000" dirty="0"/>
              <a:t> and open source it. </a:t>
            </a:r>
            <a:r>
              <a:rPr lang="en-US" altLang="zh-CN" sz="2000" b="1" dirty="0">
                <a:solidFill>
                  <a:srgbClr val="00B050"/>
                </a:solidFill>
              </a:rPr>
              <a:t>https://supervoiceapp.github.io/</a:t>
            </a:r>
          </a:p>
          <a:p>
            <a:pPr marL="457200" indent="-457200">
              <a:lnSpc>
                <a:spcPct val="200000"/>
              </a:lnSpc>
              <a:buFont typeface="+mj-lt"/>
              <a:buAutoNum type="arabicPeriod"/>
            </a:pPr>
            <a:r>
              <a:rPr lang="en-US" altLang="zh-CN" sz="2000" dirty="0"/>
              <a:t>We design a </a:t>
            </a:r>
            <a:r>
              <a:rPr lang="en-US" altLang="zh-CN" sz="2000" b="1" dirty="0">
                <a:solidFill>
                  <a:srgbClr val="0070C0"/>
                </a:solidFill>
              </a:rPr>
              <a:t>hybrid model</a:t>
            </a:r>
            <a:r>
              <a:rPr lang="en-US" altLang="zh-CN" sz="2000" dirty="0"/>
              <a:t> to improve the performance</a:t>
            </a:r>
          </a:p>
          <a:p>
            <a:pPr marL="457200" indent="-457200">
              <a:lnSpc>
                <a:spcPct val="200000"/>
              </a:lnSpc>
              <a:buFont typeface="+mj-lt"/>
              <a:buAutoNum type="arabicPeriod"/>
            </a:pPr>
            <a:r>
              <a:rPr lang="en-US" altLang="zh-CN" sz="2000" dirty="0"/>
              <a:t>We achieve </a:t>
            </a:r>
            <a:r>
              <a:rPr lang="en-US" altLang="zh-CN" sz="2000" b="1" dirty="0">
                <a:solidFill>
                  <a:srgbClr val="0070C0"/>
                </a:solidFill>
              </a:rPr>
              <a:t>0.58%EER</a:t>
            </a:r>
            <a:r>
              <a:rPr lang="en-US" altLang="zh-CN" sz="2000" dirty="0">
                <a:solidFill>
                  <a:srgbClr val="FF0000"/>
                </a:solidFill>
              </a:rPr>
              <a:t> </a:t>
            </a:r>
            <a:r>
              <a:rPr lang="en-US" altLang="zh-CN" sz="2000" dirty="0"/>
              <a:t>for speaker verification and </a:t>
            </a:r>
            <a:r>
              <a:rPr lang="en-US" altLang="zh-CN" sz="2000" b="1" dirty="0">
                <a:solidFill>
                  <a:srgbClr val="0070C0"/>
                </a:solidFill>
              </a:rPr>
              <a:t>0% EER</a:t>
            </a:r>
            <a:r>
              <a:rPr lang="en-US" altLang="zh-CN" sz="2000" dirty="0"/>
              <a:t> for liveness detection.</a:t>
            </a:r>
          </a:p>
        </p:txBody>
      </p:sp>
      <p:sp>
        <p:nvSpPr>
          <p:cNvPr id="4" name="Slide Number Placeholder 3">
            <a:extLst>
              <a:ext uri="{FF2B5EF4-FFF2-40B4-BE49-F238E27FC236}">
                <a16:creationId xmlns:a16="http://schemas.microsoft.com/office/drawing/2014/main" id="{B907D635-B263-BA4D-39DC-53DB5985456F}"/>
              </a:ext>
            </a:extLst>
          </p:cNvPr>
          <p:cNvSpPr>
            <a:spLocks noGrp="1"/>
          </p:cNvSpPr>
          <p:nvPr>
            <p:ph type="sldNum" sz="quarter" idx="14"/>
          </p:nvPr>
        </p:nvSpPr>
        <p:spPr/>
        <p:txBody>
          <a:bodyPr/>
          <a:lstStyle/>
          <a:p>
            <a:fld id="{02C8563F-99E2-49A5-8791-6AADA712BC8F}" type="slidenum">
              <a:rPr lang="en-US" smtClean="0"/>
              <a:pPr/>
              <a:t>25</a:t>
            </a:fld>
            <a:r>
              <a:rPr lang="en-US"/>
              <a:t>/26</a:t>
            </a:r>
            <a:endParaRPr lang="en-US" dirty="0"/>
          </a:p>
        </p:txBody>
      </p:sp>
    </p:spTree>
    <p:extLst>
      <p:ext uri="{BB962C8B-B14F-4D97-AF65-F5344CB8AC3E}">
        <p14:creationId xmlns:p14="http://schemas.microsoft.com/office/powerpoint/2010/main" val="47872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8D56BF-5074-4EA5-BB67-1D3A4F41B90C}"/>
              </a:ext>
            </a:extLst>
          </p:cNvPr>
          <p:cNvSpPr>
            <a:spLocks noGrp="1"/>
          </p:cNvSpPr>
          <p:nvPr>
            <p:ph type="title"/>
          </p:nvPr>
        </p:nvSpPr>
        <p:spPr>
          <a:xfrm>
            <a:off x="5907819" y="3741335"/>
            <a:ext cx="2894275" cy="528514"/>
          </a:xfrm>
          <a:prstGeom prst="rect">
            <a:avLst/>
          </a:prstGeom>
        </p:spPr>
        <p:txBody>
          <a:bodyPr/>
          <a:lstStyle/>
          <a:p>
            <a:r>
              <a:rPr lang="en-US" dirty="0"/>
              <a:t>SEIT </a:t>
            </a:r>
            <a:r>
              <a:rPr lang="en-US" dirty="0" err="1"/>
              <a:t>Lab@MSU</a:t>
            </a:r>
            <a:endParaRPr lang="en-US" dirty="0"/>
          </a:p>
        </p:txBody>
      </p:sp>
      <p:pic>
        <p:nvPicPr>
          <p:cNvPr id="4" name="Picture 3" descr="Qr code&#10;&#10;Description automatically generated">
            <a:extLst>
              <a:ext uri="{FF2B5EF4-FFF2-40B4-BE49-F238E27FC236}">
                <a16:creationId xmlns:a16="http://schemas.microsoft.com/office/drawing/2014/main" id="{5509BF74-1B78-BCF6-F547-4F53725B320D}"/>
              </a:ext>
            </a:extLst>
          </p:cNvPr>
          <p:cNvPicPr>
            <a:picLocks noChangeAspect="1"/>
          </p:cNvPicPr>
          <p:nvPr/>
        </p:nvPicPr>
        <p:blipFill>
          <a:blip r:embed="rId3"/>
          <a:stretch>
            <a:fillRect/>
          </a:stretch>
        </p:blipFill>
        <p:spPr>
          <a:xfrm>
            <a:off x="696577" y="771276"/>
            <a:ext cx="2047475" cy="2654210"/>
          </a:xfrm>
          <a:prstGeom prst="rect">
            <a:avLst/>
          </a:prstGeom>
        </p:spPr>
      </p:pic>
      <p:pic>
        <p:nvPicPr>
          <p:cNvPr id="6" name="Picture 5" descr="Qr code&#10;&#10;Description automatically generated">
            <a:extLst>
              <a:ext uri="{FF2B5EF4-FFF2-40B4-BE49-F238E27FC236}">
                <a16:creationId xmlns:a16="http://schemas.microsoft.com/office/drawing/2014/main" id="{8616D3A2-B124-01EE-51A1-336BA7436CB3}"/>
              </a:ext>
            </a:extLst>
          </p:cNvPr>
          <p:cNvPicPr>
            <a:picLocks noChangeAspect="1"/>
          </p:cNvPicPr>
          <p:nvPr/>
        </p:nvPicPr>
        <p:blipFill>
          <a:blip r:embed="rId4"/>
          <a:stretch>
            <a:fillRect/>
          </a:stretch>
        </p:blipFill>
        <p:spPr>
          <a:xfrm>
            <a:off x="6516079" y="771276"/>
            <a:ext cx="2047475" cy="2654210"/>
          </a:xfrm>
          <a:prstGeom prst="rect">
            <a:avLst/>
          </a:prstGeom>
        </p:spPr>
      </p:pic>
      <p:sp>
        <p:nvSpPr>
          <p:cNvPr id="7" name="标题 1">
            <a:extLst>
              <a:ext uri="{FF2B5EF4-FFF2-40B4-BE49-F238E27FC236}">
                <a16:creationId xmlns:a16="http://schemas.microsoft.com/office/drawing/2014/main" id="{D4F88B64-5526-4A07-2253-4CCEDBB7D38C}"/>
              </a:ext>
            </a:extLst>
          </p:cNvPr>
          <p:cNvSpPr txBox="1">
            <a:spLocks/>
          </p:cNvSpPr>
          <p:nvPr/>
        </p:nvSpPr>
        <p:spPr>
          <a:xfrm>
            <a:off x="273176" y="3741335"/>
            <a:ext cx="2894275" cy="528514"/>
          </a:xfrm>
          <a:prstGeom prst="rect">
            <a:avLst/>
          </a:prstGeom>
        </p:spPr>
        <p:txBody>
          <a:bodyPr vert="horz"/>
          <a:lstStyle>
            <a:lvl1pPr algn="ctr" defTabSz="342900" rtl="0" eaLnBrk="1" fontAlgn="base" hangingPunct="1">
              <a:spcBef>
                <a:spcPct val="0"/>
              </a:spcBef>
              <a:spcAft>
                <a:spcPct val="0"/>
              </a:spcAft>
              <a:defRPr sz="3300" kern="1200" baseline="0">
                <a:solidFill>
                  <a:srgbClr val="FFFFFF"/>
                </a:solidFill>
                <a:latin typeface="Gotham Book"/>
                <a:ea typeface="ＭＳ Ｐゴシック" charset="-128"/>
                <a:cs typeface="ＭＳ Ｐゴシック" charset="-128"/>
              </a:defRPr>
            </a:lvl1pPr>
            <a:lvl2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a:lstStyle>
          <a:p>
            <a:r>
              <a:rPr lang="en-US" dirty="0"/>
              <a:t>Dataset</a:t>
            </a:r>
          </a:p>
        </p:txBody>
      </p:sp>
      <p:sp>
        <p:nvSpPr>
          <p:cNvPr id="8" name="标题 1">
            <a:extLst>
              <a:ext uri="{FF2B5EF4-FFF2-40B4-BE49-F238E27FC236}">
                <a16:creationId xmlns:a16="http://schemas.microsoft.com/office/drawing/2014/main" id="{FF82FDF8-0665-C6A7-663E-B33CEADF2A27}"/>
              </a:ext>
            </a:extLst>
          </p:cNvPr>
          <p:cNvSpPr txBox="1">
            <a:spLocks/>
          </p:cNvSpPr>
          <p:nvPr/>
        </p:nvSpPr>
        <p:spPr>
          <a:xfrm>
            <a:off x="3124862" y="2645380"/>
            <a:ext cx="2894275" cy="528514"/>
          </a:xfrm>
          <a:prstGeom prst="rect">
            <a:avLst/>
          </a:prstGeom>
        </p:spPr>
        <p:txBody>
          <a:bodyPr vert="horz"/>
          <a:lstStyle>
            <a:lvl1pPr algn="ctr" defTabSz="342900" rtl="0" eaLnBrk="1" fontAlgn="base" hangingPunct="1">
              <a:spcBef>
                <a:spcPct val="0"/>
              </a:spcBef>
              <a:spcAft>
                <a:spcPct val="0"/>
              </a:spcAft>
              <a:defRPr sz="3300" kern="1200" baseline="0">
                <a:solidFill>
                  <a:srgbClr val="FFFFFF"/>
                </a:solidFill>
                <a:latin typeface="Gotham Book"/>
                <a:ea typeface="ＭＳ Ｐゴシック" charset="-128"/>
                <a:cs typeface="ＭＳ Ｐゴシック" charset="-128"/>
              </a:defRPr>
            </a:lvl1pPr>
            <a:lvl2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a:lstStyle>
          <a:p>
            <a:r>
              <a:rPr lang="en-US" dirty="0"/>
              <a:t>Questions?</a:t>
            </a:r>
          </a:p>
        </p:txBody>
      </p:sp>
      <p:sp>
        <p:nvSpPr>
          <p:cNvPr id="10" name="Slide Number Placeholder 9">
            <a:extLst>
              <a:ext uri="{FF2B5EF4-FFF2-40B4-BE49-F238E27FC236}">
                <a16:creationId xmlns:a16="http://schemas.microsoft.com/office/drawing/2014/main" id="{A534CF98-2A8E-CDE5-D09E-805047A509B4}"/>
              </a:ext>
            </a:extLst>
          </p:cNvPr>
          <p:cNvSpPr>
            <a:spLocks noGrp="1"/>
          </p:cNvSpPr>
          <p:nvPr>
            <p:ph type="sldNum" sz="quarter" idx="10"/>
          </p:nvPr>
        </p:nvSpPr>
        <p:spPr/>
        <p:txBody>
          <a:bodyPr/>
          <a:lstStyle/>
          <a:p>
            <a:fld id="{02C8563F-99E2-49A5-8791-6AADA712BC8F}" type="slidenum">
              <a:rPr lang="en-US" smtClean="0"/>
              <a:pPr/>
              <a:t>26</a:t>
            </a:fld>
            <a:r>
              <a:rPr lang="en-US"/>
              <a:t>/26</a:t>
            </a:r>
            <a:endParaRPr lang="en-US" dirty="0"/>
          </a:p>
        </p:txBody>
      </p:sp>
    </p:spTree>
    <p:extLst>
      <p:ext uri="{BB962C8B-B14F-4D97-AF65-F5344CB8AC3E}">
        <p14:creationId xmlns:p14="http://schemas.microsoft.com/office/powerpoint/2010/main" val="2229459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1521" y="219264"/>
            <a:ext cx="8229600" cy="360175"/>
          </a:xfrm>
        </p:spPr>
        <p:txBody>
          <a:bodyPr>
            <a:normAutofit fontScale="90000"/>
          </a:bodyPr>
          <a:lstStyle/>
          <a:p>
            <a:r>
              <a:rPr lang="en-US" dirty="0"/>
              <a:t>Security Risks</a:t>
            </a:r>
          </a:p>
        </p:txBody>
      </p:sp>
      <p:sp>
        <p:nvSpPr>
          <p:cNvPr id="3" name="内容占位符 2">
            <a:extLst>
              <a:ext uri="{FF2B5EF4-FFF2-40B4-BE49-F238E27FC236}">
                <a16:creationId xmlns:a16="http://schemas.microsoft.com/office/drawing/2014/main" id="{52A7389E-8D45-4868-A002-15DADCF9B9CA}"/>
              </a:ext>
            </a:extLst>
          </p:cNvPr>
          <p:cNvSpPr>
            <a:spLocks noGrp="1"/>
          </p:cNvSpPr>
          <p:nvPr>
            <p:ph idx="1"/>
          </p:nvPr>
        </p:nvSpPr>
        <p:spPr>
          <a:xfrm>
            <a:off x="457201" y="748057"/>
            <a:ext cx="2790472" cy="3736974"/>
          </a:xfrm>
          <a:solidFill>
            <a:schemeClr val="bg1"/>
          </a:solidFill>
        </p:spPr>
        <p:txBody>
          <a:bodyPr/>
          <a:lstStyle/>
          <a:p>
            <a:r>
              <a:rPr lang="en-US" dirty="0">
                <a:solidFill>
                  <a:schemeClr val="accent1"/>
                </a:solidFill>
              </a:rPr>
              <a:t>Replay Attack</a:t>
            </a:r>
          </a:p>
          <a:p>
            <a:pPr marL="0" indent="0">
              <a:buNone/>
            </a:pPr>
            <a:endParaRPr lang="en-US" dirty="0">
              <a:solidFill>
                <a:schemeClr val="accent1"/>
              </a:solidFill>
            </a:endParaRPr>
          </a:p>
          <a:p>
            <a:pPr marL="0" indent="0">
              <a:buNone/>
            </a:pPr>
            <a:endParaRPr lang="en-US" dirty="0">
              <a:solidFill>
                <a:schemeClr val="accent1"/>
              </a:solidFill>
            </a:endParaRPr>
          </a:p>
          <a:p>
            <a:r>
              <a:rPr lang="en-US" dirty="0">
                <a:solidFill>
                  <a:schemeClr val="accent1"/>
                </a:solidFill>
              </a:rPr>
              <a:t>Voice Synthesis</a:t>
            </a:r>
          </a:p>
          <a:p>
            <a:pPr marL="0" indent="0">
              <a:buNone/>
            </a:pPr>
            <a:endParaRPr lang="en-US" dirty="0">
              <a:solidFill>
                <a:schemeClr val="accent1"/>
              </a:solidFill>
            </a:endParaRPr>
          </a:p>
          <a:p>
            <a:pPr marL="0" indent="0">
              <a:buNone/>
            </a:pPr>
            <a:endParaRPr lang="en-US" dirty="0">
              <a:solidFill>
                <a:schemeClr val="accent1"/>
              </a:solidFill>
            </a:endParaRPr>
          </a:p>
          <a:p>
            <a:r>
              <a:rPr lang="en-US" dirty="0">
                <a:solidFill>
                  <a:schemeClr val="accent1"/>
                </a:solidFill>
              </a:rPr>
              <a:t>Voice Conversion</a:t>
            </a:r>
          </a:p>
          <a:p>
            <a:pPr marL="0" indent="0">
              <a:buNone/>
            </a:pPr>
            <a:endParaRPr lang="en-US" dirty="0">
              <a:solidFill>
                <a:schemeClr val="accent1"/>
              </a:solidFill>
            </a:endParaRPr>
          </a:p>
          <a:p>
            <a:endParaRPr lang="en-US" dirty="0">
              <a:solidFill>
                <a:schemeClr val="accent1"/>
              </a:solidFill>
            </a:endParaRPr>
          </a:p>
          <a:p>
            <a:r>
              <a:rPr lang="en-US" dirty="0">
                <a:solidFill>
                  <a:schemeClr val="accent1"/>
                </a:solidFill>
              </a:rPr>
              <a:t>Adversarial Attack</a:t>
            </a:r>
          </a:p>
        </p:txBody>
      </p:sp>
      <p:pic>
        <p:nvPicPr>
          <p:cNvPr id="6" name="Graphic 5" descr="Radio microphone with solid fill">
            <a:extLst>
              <a:ext uri="{FF2B5EF4-FFF2-40B4-BE49-F238E27FC236}">
                <a16:creationId xmlns:a16="http://schemas.microsoft.com/office/drawing/2014/main" id="{FD92A185-5CC6-4961-8A2A-B6FB96DA1C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5719" y="1803745"/>
            <a:ext cx="581025" cy="581025"/>
          </a:xfrm>
          <a:prstGeom prst="rect">
            <a:avLst/>
          </a:prstGeom>
        </p:spPr>
      </p:pic>
      <p:pic>
        <p:nvPicPr>
          <p:cNvPr id="10" name="Graphic 9" descr="Devil face with solid fill with solid fill">
            <a:extLst>
              <a:ext uri="{FF2B5EF4-FFF2-40B4-BE49-F238E27FC236}">
                <a16:creationId xmlns:a16="http://schemas.microsoft.com/office/drawing/2014/main" id="{E88D913B-0F7A-4F0B-9CC3-3305469855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54349" y="717550"/>
            <a:ext cx="647700" cy="647700"/>
          </a:xfrm>
          <a:prstGeom prst="rect">
            <a:avLst/>
          </a:prstGeom>
        </p:spPr>
      </p:pic>
      <p:pic>
        <p:nvPicPr>
          <p:cNvPr id="22" name="Graphic 21" descr="Devil face with solid fill with solid fill">
            <a:extLst>
              <a:ext uri="{FF2B5EF4-FFF2-40B4-BE49-F238E27FC236}">
                <a16:creationId xmlns:a16="http://schemas.microsoft.com/office/drawing/2014/main" id="{6900C784-BB96-4E78-907F-0E0DA04CCC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54349" y="1866901"/>
            <a:ext cx="647700" cy="647700"/>
          </a:xfrm>
          <a:prstGeom prst="rect">
            <a:avLst/>
          </a:prstGeom>
        </p:spPr>
      </p:pic>
      <p:pic>
        <p:nvPicPr>
          <p:cNvPr id="23" name="Graphic 22" descr="Volume with solid fill">
            <a:extLst>
              <a:ext uri="{FF2B5EF4-FFF2-40B4-BE49-F238E27FC236}">
                <a16:creationId xmlns:a16="http://schemas.microsoft.com/office/drawing/2014/main" id="{9CB7DFFA-8D29-4B27-8AF4-06670809B8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47096" y="2497247"/>
            <a:ext cx="647700" cy="647700"/>
          </a:xfrm>
          <a:prstGeom prst="rect">
            <a:avLst/>
          </a:prstGeom>
        </p:spPr>
      </p:pic>
      <p:pic>
        <p:nvPicPr>
          <p:cNvPr id="16" name="Graphic 15" descr="Cut with solid fill">
            <a:extLst>
              <a:ext uri="{FF2B5EF4-FFF2-40B4-BE49-F238E27FC236}">
                <a16:creationId xmlns:a16="http://schemas.microsoft.com/office/drawing/2014/main" id="{CE74762A-1EA8-4C03-B497-8A73F9C876D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64900" y="1824035"/>
            <a:ext cx="690566" cy="690566"/>
          </a:xfrm>
          <a:prstGeom prst="rect">
            <a:avLst/>
          </a:prstGeom>
        </p:spPr>
      </p:pic>
      <p:pic>
        <p:nvPicPr>
          <p:cNvPr id="18" name="Graphic 17" descr="User outline">
            <a:extLst>
              <a:ext uri="{FF2B5EF4-FFF2-40B4-BE49-F238E27FC236}">
                <a16:creationId xmlns:a16="http://schemas.microsoft.com/office/drawing/2014/main" id="{237B0C80-822D-4951-BA14-4975338F402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415300" y="1340530"/>
            <a:ext cx="472384" cy="472384"/>
          </a:xfrm>
          <a:prstGeom prst="rect">
            <a:avLst/>
          </a:prstGeom>
        </p:spPr>
      </p:pic>
      <p:cxnSp>
        <p:nvCxnSpPr>
          <p:cNvPr id="20" name="Straight Arrow Connector 19">
            <a:extLst>
              <a:ext uri="{FF2B5EF4-FFF2-40B4-BE49-F238E27FC236}">
                <a16:creationId xmlns:a16="http://schemas.microsoft.com/office/drawing/2014/main" id="{1DC0B8AA-AFE6-4A57-B30C-7D5F197E02EA}"/>
              </a:ext>
            </a:extLst>
          </p:cNvPr>
          <p:cNvCxnSpPr>
            <a:cxnSpLocks/>
            <a:stCxn id="10" idx="3"/>
            <a:endCxn id="6" idx="1"/>
          </p:cNvCxnSpPr>
          <p:nvPr/>
        </p:nvCxnSpPr>
        <p:spPr>
          <a:xfrm>
            <a:off x="3702049" y="1041400"/>
            <a:ext cx="613670" cy="105285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33" name="Graphic 32" descr="Smart Phone outline">
            <a:extLst>
              <a:ext uri="{FF2B5EF4-FFF2-40B4-BE49-F238E27FC236}">
                <a16:creationId xmlns:a16="http://schemas.microsoft.com/office/drawing/2014/main" id="{2F39D6E7-A190-44D2-A130-71566F4D8EE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047325" y="2630474"/>
            <a:ext cx="504137" cy="504137"/>
          </a:xfrm>
          <a:prstGeom prst="rect">
            <a:avLst/>
          </a:prstGeom>
        </p:spPr>
      </p:pic>
      <p:cxnSp>
        <p:nvCxnSpPr>
          <p:cNvPr id="53" name="Straight Arrow Connector 52">
            <a:extLst>
              <a:ext uri="{FF2B5EF4-FFF2-40B4-BE49-F238E27FC236}">
                <a16:creationId xmlns:a16="http://schemas.microsoft.com/office/drawing/2014/main" id="{251C0F17-7FD0-489D-A1D5-0618C8E84E59}"/>
              </a:ext>
            </a:extLst>
          </p:cNvPr>
          <p:cNvCxnSpPr>
            <a:cxnSpLocks/>
          </p:cNvCxnSpPr>
          <p:nvPr/>
        </p:nvCxnSpPr>
        <p:spPr>
          <a:xfrm>
            <a:off x="3673476" y="2177841"/>
            <a:ext cx="556738" cy="32619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4" name="Straight Arrow Connector 53">
            <a:extLst>
              <a:ext uri="{FF2B5EF4-FFF2-40B4-BE49-F238E27FC236}">
                <a16:creationId xmlns:a16="http://schemas.microsoft.com/office/drawing/2014/main" id="{9C736DD0-8E91-4F1B-9268-8B63EF469B8A}"/>
              </a:ext>
            </a:extLst>
          </p:cNvPr>
          <p:cNvCxnSpPr>
            <a:cxnSpLocks/>
            <a:endCxn id="16" idx="1"/>
          </p:cNvCxnSpPr>
          <p:nvPr/>
        </p:nvCxnSpPr>
        <p:spPr>
          <a:xfrm flipV="1">
            <a:off x="4982249" y="2169318"/>
            <a:ext cx="782651" cy="50477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68" name="Graphic 67" descr="Devil face with solid fill with solid fill">
            <a:extLst>
              <a:ext uri="{FF2B5EF4-FFF2-40B4-BE49-F238E27FC236}">
                <a16:creationId xmlns:a16="http://schemas.microsoft.com/office/drawing/2014/main" id="{140CB57F-A224-4818-98B8-4B390D3D2C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73394" y="2986392"/>
            <a:ext cx="647700" cy="647700"/>
          </a:xfrm>
          <a:prstGeom prst="rect">
            <a:avLst/>
          </a:prstGeom>
        </p:spPr>
      </p:pic>
      <p:cxnSp>
        <p:nvCxnSpPr>
          <p:cNvPr id="70" name="Straight Arrow Connector 69">
            <a:extLst>
              <a:ext uri="{FF2B5EF4-FFF2-40B4-BE49-F238E27FC236}">
                <a16:creationId xmlns:a16="http://schemas.microsoft.com/office/drawing/2014/main" id="{98901030-3382-495C-9831-2219027D195C}"/>
              </a:ext>
            </a:extLst>
          </p:cNvPr>
          <p:cNvCxnSpPr>
            <a:cxnSpLocks/>
            <a:endCxn id="90" idx="1"/>
          </p:cNvCxnSpPr>
          <p:nvPr/>
        </p:nvCxnSpPr>
        <p:spPr>
          <a:xfrm flipV="1">
            <a:off x="3714497" y="2954533"/>
            <a:ext cx="556738" cy="36015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3082" name="Picture 10" descr="Ai, artificial intelligence, connection, deep learning, machine learning,  network icon - Download on Iconfinder">
            <a:extLst>
              <a:ext uri="{FF2B5EF4-FFF2-40B4-BE49-F238E27FC236}">
                <a16:creationId xmlns:a16="http://schemas.microsoft.com/office/drawing/2014/main" id="{211082F1-C069-48A6-BEDB-B2BB73CC4BE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16226" y="2895190"/>
            <a:ext cx="826272" cy="826272"/>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Arrow Connector 78">
            <a:extLst>
              <a:ext uri="{FF2B5EF4-FFF2-40B4-BE49-F238E27FC236}">
                <a16:creationId xmlns:a16="http://schemas.microsoft.com/office/drawing/2014/main" id="{2BFA28D8-2E7A-4A70-874B-7F32030D6C79}"/>
              </a:ext>
            </a:extLst>
          </p:cNvPr>
          <p:cNvCxnSpPr>
            <a:cxnSpLocks/>
            <a:endCxn id="82" idx="1"/>
          </p:cNvCxnSpPr>
          <p:nvPr/>
        </p:nvCxnSpPr>
        <p:spPr>
          <a:xfrm>
            <a:off x="4928509" y="3298579"/>
            <a:ext cx="761675" cy="11785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89" name="Graphic 88" descr="Devil face with solid fill with solid fill">
            <a:extLst>
              <a:ext uri="{FF2B5EF4-FFF2-40B4-BE49-F238E27FC236}">
                <a16:creationId xmlns:a16="http://schemas.microsoft.com/office/drawing/2014/main" id="{328370BE-15A7-46AB-A836-7EDEF5A104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80424" y="4138408"/>
            <a:ext cx="647700" cy="647700"/>
          </a:xfrm>
          <a:prstGeom prst="rect">
            <a:avLst/>
          </a:prstGeom>
        </p:spPr>
      </p:pic>
      <p:pic>
        <p:nvPicPr>
          <p:cNvPr id="90" name="Graphic 89" descr="Download from cloud outline">
            <a:extLst>
              <a:ext uri="{FF2B5EF4-FFF2-40B4-BE49-F238E27FC236}">
                <a16:creationId xmlns:a16="http://schemas.microsoft.com/office/drawing/2014/main" id="{19CCF2C5-5548-4B19-B6EB-B88DDAF29FB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71235" y="2602108"/>
            <a:ext cx="704849" cy="704849"/>
          </a:xfrm>
          <a:prstGeom prst="rect">
            <a:avLst/>
          </a:prstGeom>
        </p:spPr>
      </p:pic>
      <p:cxnSp>
        <p:nvCxnSpPr>
          <p:cNvPr id="91" name="Straight Arrow Connector 90">
            <a:extLst>
              <a:ext uri="{FF2B5EF4-FFF2-40B4-BE49-F238E27FC236}">
                <a16:creationId xmlns:a16="http://schemas.microsoft.com/office/drawing/2014/main" id="{172C1CA8-3669-464C-B750-4D33232B589C}"/>
              </a:ext>
            </a:extLst>
          </p:cNvPr>
          <p:cNvCxnSpPr>
            <a:cxnSpLocks/>
          </p:cNvCxnSpPr>
          <p:nvPr/>
        </p:nvCxnSpPr>
        <p:spPr>
          <a:xfrm flipV="1">
            <a:off x="3680506" y="3405027"/>
            <a:ext cx="655652" cy="106167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93" name="Straight Arrow Connector 92">
            <a:extLst>
              <a:ext uri="{FF2B5EF4-FFF2-40B4-BE49-F238E27FC236}">
                <a16:creationId xmlns:a16="http://schemas.microsoft.com/office/drawing/2014/main" id="{9276FA21-45CF-4A96-BC30-914AA572A770}"/>
              </a:ext>
            </a:extLst>
          </p:cNvPr>
          <p:cNvCxnSpPr>
            <a:cxnSpLocks/>
            <a:stCxn id="90" idx="3"/>
          </p:cNvCxnSpPr>
          <p:nvPr/>
        </p:nvCxnSpPr>
        <p:spPr>
          <a:xfrm>
            <a:off x="4976084" y="2954533"/>
            <a:ext cx="700685" cy="1949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82" name="Graphic 81" descr="Voice with solid fill">
            <a:extLst>
              <a:ext uri="{FF2B5EF4-FFF2-40B4-BE49-F238E27FC236}">
                <a16:creationId xmlns:a16="http://schemas.microsoft.com/office/drawing/2014/main" id="{C706718E-08A7-438D-9954-F13ABADAA6A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690184" y="4100963"/>
            <a:ext cx="752314" cy="752314"/>
          </a:xfrm>
          <a:prstGeom prst="rect">
            <a:avLst/>
          </a:prstGeom>
        </p:spPr>
      </p:pic>
      <p:sp>
        <p:nvSpPr>
          <p:cNvPr id="83" name="TextBox 82">
            <a:extLst>
              <a:ext uri="{FF2B5EF4-FFF2-40B4-BE49-F238E27FC236}">
                <a16:creationId xmlns:a16="http://schemas.microsoft.com/office/drawing/2014/main" id="{C4A7E92F-7815-4F29-9667-9D1426D09EE2}"/>
              </a:ext>
            </a:extLst>
          </p:cNvPr>
          <p:cNvSpPr txBox="1"/>
          <p:nvPr/>
        </p:nvSpPr>
        <p:spPr>
          <a:xfrm>
            <a:off x="4315719" y="931864"/>
            <a:ext cx="762623" cy="461665"/>
          </a:xfrm>
          <a:prstGeom prst="rect">
            <a:avLst/>
          </a:prstGeom>
          <a:noFill/>
        </p:spPr>
        <p:txBody>
          <a:bodyPr wrap="square" rtlCol="0">
            <a:spAutoFit/>
          </a:bodyPr>
          <a:lstStyle/>
          <a:p>
            <a:r>
              <a:rPr lang="en-US" dirty="0"/>
              <a:t>Bob</a:t>
            </a:r>
          </a:p>
        </p:txBody>
      </p:sp>
      <p:sp>
        <p:nvSpPr>
          <p:cNvPr id="27" name="Arrow: Right 26">
            <a:extLst>
              <a:ext uri="{FF2B5EF4-FFF2-40B4-BE49-F238E27FC236}">
                <a16:creationId xmlns:a16="http://schemas.microsoft.com/office/drawing/2014/main" id="{A32164F7-BB5C-1A95-35B9-9865AAEFC936}"/>
              </a:ext>
            </a:extLst>
          </p:cNvPr>
          <p:cNvSpPr/>
          <p:nvPr/>
        </p:nvSpPr>
        <p:spPr>
          <a:xfrm>
            <a:off x="6442498" y="2674097"/>
            <a:ext cx="538747" cy="2210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122CC70E-09D0-F52B-14D2-3D61475E769C}"/>
              </a:ext>
            </a:extLst>
          </p:cNvPr>
          <p:cNvSpPr txBox="1"/>
          <p:nvPr/>
        </p:nvSpPr>
        <p:spPr>
          <a:xfrm>
            <a:off x="7889531" y="1576722"/>
            <a:ext cx="1071878" cy="830997"/>
          </a:xfrm>
          <a:prstGeom prst="rect">
            <a:avLst/>
          </a:prstGeom>
          <a:noFill/>
        </p:spPr>
        <p:txBody>
          <a:bodyPr wrap="square" rtlCol="0">
            <a:spAutoFit/>
          </a:bodyPr>
          <a:lstStyle/>
          <a:p>
            <a:r>
              <a:rPr lang="en-US" dirty="0"/>
              <a:t>Bob’s phone</a:t>
            </a:r>
          </a:p>
        </p:txBody>
      </p:sp>
    </p:spTree>
    <p:extLst>
      <p:ext uri="{BB962C8B-B14F-4D97-AF65-F5344CB8AC3E}">
        <p14:creationId xmlns:p14="http://schemas.microsoft.com/office/powerpoint/2010/main" val="4079232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Voice Biometrics – Previous Work</a:t>
            </a:r>
          </a:p>
        </p:txBody>
      </p:sp>
      <p:sp>
        <p:nvSpPr>
          <p:cNvPr id="3" name="内容占位符 2">
            <a:extLst>
              <a:ext uri="{FF2B5EF4-FFF2-40B4-BE49-F238E27FC236}">
                <a16:creationId xmlns:a16="http://schemas.microsoft.com/office/drawing/2014/main" id="{52A7389E-8D45-4868-A002-15DADCF9B9CA}"/>
              </a:ext>
            </a:extLst>
          </p:cNvPr>
          <p:cNvSpPr>
            <a:spLocks noGrp="1"/>
          </p:cNvSpPr>
          <p:nvPr>
            <p:ph idx="1"/>
          </p:nvPr>
        </p:nvSpPr>
        <p:spPr>
          <a:xfrm>
            <a:off x="457200" y="1000124"/>
            <a:ext cx="8229600" cy="3767139"/>
          </a:xfrm>
          <a:solidFill>
            <a:schemeClr val="bg1"/>
          </a:solidFill>
        </p:spPr>
        <p:txBody>
          <a:bodyPr/>
          <a:lstStyle/>
          <a:p>
            <a:r>
              <a:rPr lang="en-US" dirty="0">
                <a:solidFill>
                  <a:schemeClr val="accent1"/>
                </a:solidFill>
              </a:rPr>
              <a:t>Limit Usage &amp; Heavy models</a:t>
            </a:r>
          </a:p>
          <a:p>
            <a:pPr lvl="1"/>
            <a:r>
              <a:rPr lang="en-US" sz="1600" dirty="0" err="1">
                <a:solidFill>
                  <a:schemeClr val="tx1"/>
                </a:solidFill>
              </a:rPr>
              <a:t>CaField</a:t>
            </a:r>
            <a:r>
              <a:rPr lang="en-US" altLang="zh-CN" sz="1600" dirty="0">
                <a:solidFill>
                  <a:schemeClr val="tx1"/>
                </a:solidFill>
              </a:rPr>
              <a:t> CCS’ 19 [3]</a:t>
            </a:r>
          </a:p>
          <a:p>
            <a:pPr lvl="1"/>
            <a:r>
              <a:rPr lang="en-US" sz="1600" dirty="0">
                <a:solidFill>
                  <a:schemeClr val="tx1"/>
                </a:solidFill>
              </a:rPr>
              <a:t>GE2E ICASSP’ 18 [6]</a:t>
            </a:r>
            <a:endParaRPr lang="en-US" sz="1600" dirty="0">
              <a:solidFill>
                <a:schemeClr val="accent1"/>
              </a:solidFill>
            </a:endParaRPr>
          </a:p>
          <a:p>
            <a:pPr marL="0" indent="0">
              <a:buNone/>
            </a:pPr>
            <a:endParaRPr lang="en-US" dirty="0">
              <a:solidFill>
                <a:schemeClr val="accent1"/>
              </a:solidFill>
            </a:endParaRPr>
          </a:p>
          <a:p>
            <a:r>
              <a:rPr lang="en-US" dirty="0">
                <a:solidFill>
                  <a:schemeClr val="accent1"/>
                </a:solidFill>
              </a:rPr>
              <a:t>Use More Data Source</a:t>
            </a:r>
          </a:p>
          <a:p>
            <a:pPr lvl="1"/>
            <a:r>
              <a:rPr lang="en-US" altLang="zh-CN" sz="1400" dirty="0">
                <a:solidFill>
                  <a:schemeClr val="tx1"/>
                </a:solidFill>
              </a:rPr>
              <a:t>Acceleration (</a:t>
            </a:r>
            <a:r>
              <a:rPr lang="en-US" altLang="zh-CN" sz="1400" dirty="0" err="1">
                <a:solidFill>
                  <a:schemeClr val="tx1"/>
                </a:solidFill>
              </a:rPr>
              <a:t>Mobicom</a:t>
            </a:r>
            <a:r>
              <a:rPr lang="en-US" altLang="zh-CN" sz="1400" dirty="0">
                <a:solidFill>
                  <a:schemeClr val="tx1"/>
                </a:solidFill>
              </a:rPr>
              <a:t>’ 17) [1]</a:t>
            </a:r>
          </a:p>
          <a:p>
            <a:pPr lvl="1"/>
            <a:r>
              <a:rPr lang="en-US" altLang="zh-CN" sz="1400" dirty="0">
                <a:solidFill>
                  <a:schemeClr val="tx1"/>
                </a:solidFill>
              </a:rPr>
              <a:t>Field (ICDCS’ 17) [2]</a:t>
            </a:r>
          </a:p>
          <a:p>
            <a:pPr lvl="1"/>
            <a:r>
              <a:rPr lang="en-US" altLang="zh-CN" sz="1400" dirty="0">
                <a:solidFill>
                  <a:schemeClr val="tx1"/>
                </a:solidFill>
              </a:rPr>
              <a:t>articulatory (CCS’ 17) [4]</a:t>
            </a:r>
          </a:p>
          <a:p>
            <a:pPr lvl="1"/>
            <a:r>
              <a:rPr lang="en-US" altLang="zh-CN" sz="1400" dirty="0">
                <a:solidFill>
                  <a:schemeClr val="tx1"/>
                </a:solidFill>
              </a:rPr>
              <a:t>Wi-fi (</a:t>
            </a:r>
            <a:r>
              <a:rPr lang="en-US" altLang="zh-CN" sz="1400" dirty="0" err="1">
                <a:solidFill>
                  <a:schemeClr val="tx1"/>
                </a:solidFill>
              </a:rPr>
              <a:t>MobiHoc</a:t>
            </a:r>
            <a:r>
              <a:rPr lang="en-US" altLang="zh-CN" sz="1400" dirty="0">
                <a:solidFill>
                  <a:schemeClr val="tx1"/>
                </a:solidFill>
              </a:rPr>
              <a:t>’ 18) [5]</a:t>
            </a:r>
          </a:p>
          <a:p>
            <a:pPr lvl="1"/>
            <a:endParaRPr lang="en-US" altLang="zh-CN" sz="1400" dirty="0">
              <a:solidFill>
                <a:schemeClr val="tx1"/>
              </a:solidFill>
            </a:endParaRPr>
          </a:p>
          <a:p>
            <a:pPr marL="0" indent="0">
              <a:buNone/>
            </a:pPr>
            <a:r>
              <a:rPr lang="en-US" altLang="zh-CN" sz="1000" dirty="0"/>
              <a:t>[1] Continuous Authentication for Voice Assistants</a:t>
            </a:r>
          </a:p>
          <a:p>
            <a:pPr marL="0" indent="0">
              <a:buNone/>
            </a:pPr>
            <a:r>
              <a:rPr lang="en-US" altLang="zh-CN" sz="1000" dirty="0"/>
              <a:t>[2] You can hear but you cannot steal: Defending against voice impersonation attacks on smartphones</a:t>
            </a:r>
          </a:p>
          <a:p>
            <a:pPr marL="0" indent="0">
              <a:buNone/>
            </a:pPr>
            <a:r>
              <a:rPr lang="en-US" altLang="zh-CN" sz="1000" dirty="0"/>
              <a:t>[3] The catcher in the field: A </a:t>
            </a:r>
            <a:r>
              <a:rPr lang="en-US" altLang="zh-CN" sz="1000" dirty="0" err="1"/>
              <a:t>fieldprint</a:t>
            </a:r>
            <a:r>
              <a:rPr lang="en-US" altLang="zh-CN" sz="1000" dirty="0"/>
              <a:t> based spoofing detection for text-independent speaker verification</a:t>
            </a:r>
          </a:p>
          <a:p>
            <a:pPr marL="0" indent="0">
              <a:buNone/>
            </a:pPr>
            <a:r>
              <a:rPr lang="en-US" altLang="zh-CN" sz="1000" dirty="0"/>
              <a:t>[4] Hearing your voice is not enough: An articulatory gesture based liveness detection for voice authentication</a:t>
            </a:r>
          </a:p>
          <a:p>
            <a:pPr marL="0" indent="0">
              <a:buNone/>
            </a:pPr>
            <a:r>
              <a:rPr lang="en-US" altLang="zh-CN" sz="1000" dirty="0"/>
              <a:t>[5] </a:t>
            </a:r>
            <a:r>
              <a:rPr lang="en-US" altLang="zh-CN" sz="1000" dirty="0" err="1"/>
              <a:t>Wivo</a:t>
            </a:r>
            <a:r>
              <a:rPr lang="en-US" altLang="zh-CN" sz="1000" dirty="0"/>
              <a:t>: Enhancing the security of voice control system via wireless signal in </a:t>
            </a:r>
            <a:r>
              <a:rPr lang="en-US" altLang="zh-CN" sz="1000" dirty="0" err="1"/>
              <a:t>iot</a:t>
            </a:r>
            <a:r>
              <a:rPr lang="en-US" altLang="zh-CN" sz="1000" dirty="0"/>
              <a:t> environment</a:t>
            </a:r>
          </a:p>
          <a:p>
            <a:pPr marL="0" indent="0">
              <a:buNone/>
            </a:pPr>
            <a:r>
              <a:rPr lang="en-US" altLang="zh-CN" sz="1000" dirty="0"/>
              <a:t>[6] </a:t>
            </a:r>
            <a:r>
              <a:rPr lang="en-US" sz="1000" dirty="0"/>
              <a:t>Generalized End-to-End Loss for Speaker Verification</a:t>
            </a:r>
          </a:p>
          <a:p>
            <a:pPr marL="0" indent="0">
              <a:buNone/>
            </a:pPr>
            <a:endParaRPr lang="en-US" altLang="zh-CN" sz="1000" dirty="0"/>
          </a:p>
          <a:p>
            <a:pPr marL="0" indent="0">
              <a:buNone/>
            </a:pPr>
            <a:endParaRPr lang="en-US" dirty="0">
              <a:solidFill>
                <a:schemeClr val="accent1"/>
              </a:solidFill>
            </a:endParaRPr>
          </a:p>
        </p:txBody>
      </p:sp>
      <p:sp>
        <p:nvSpPr>
          <p:cNvPr id="5" name="Slide Number Placeholder 4">
            <a:extLst>
              <a:ext uri="{FF2B5EF4-FFF2-40B4-BE49-F238E27FC236}">
                <a16:creationId xmlns:a16="http://schemas.microsoft.com/office/drawing/2014/main" id="{4195BDE4-1C03-C085-6C6B-A6031894BD61}"/>
              </a:ext>
            </a:extLst>
          </p:cNvPr>
          <p:cNvSpPr>
            <a:spLocks noGrp="1"/>
          </p:cNvSpPr>
          <p:nvPr>
            <p:ph type="sldNum" sz="quarter" idx="10"/>
          </p:nvPr>
        </p:nvSpPr>
        <p:spPr/>
        <p:txBody>
          <a:bodyPr/>
          <a:lstStyle/>
          <a:p>
            <a:fld id="{02C8563F-99E2-49A5-8791-6AADA712BC8F}" type="slidenum">
              <a:rPr lang="en-US" smtClean="0"/>
              <a:pPr/>
              <a:t>4</a:t>
            </a:fld>
            <a:r>
              <a:rPr lang="en-US"/>
              <a:t>/26</a:t>
            </a:r>
            <a:endParaRPr lang="en-US" dirty="0"/>
          </a:p>
        </p:txBody>
      </p:sp>
    </p:spTree>
    <p:extLst>
      <p:ext uri="{BB962C8B-B14F-4D97-AF65-F5344CB8AC3E}">
        <p14:creationId xmlns:p14="http://schemas.microsoft.com/office/powerpoint/2010/main" val="2225564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8D56BF-5074-4EA5-BB67-1D3A4F41B90C}"/>
              </a:ext>
            </a:extLst>
          </p:cNvPr>
          <p:cNvSpPr>
            <a:spLocks noGrp="1"/>
          </p:cNvSpPr>
          <p:nvPr>
            <p:ph type="title"/>
          </p:nvPr>
        </p:nvSpPr>
        <p:spPr>
          <a:xfrm>
            <a:off x="457200" y="2317377"/>
            <a:ext cx="8229600" cy="857250"/>
          </a:xfrm>
          <a:prstGeom prst="rect">
            <a:avLst/>
          </a:prstGeom>
        </p:spPr>
        <p:txBody>
          <a:bodyPr/>
          <a:lstStyle/>
          <a:p>
            <a:r>
              <a:rPr lang="en-US" dirty="0">
                <a:solidFill>
                  <a:schemeClr val="bg1"/>
                </a:solidFill>
              </a:rPr>
              <a:t>Our Findings</a:t>
            </a:r>
            <a:br>
              <a:rPr lang="en-US" sz="2800" dirty="0">
                <a:solidFill>
                  <a:schemeClr val="bg1"/>
                </a:solidFill>
              </a:rPr>
            </a:br>
            <a:r>
              <a:rPr lang="en-US" sz="2800" dirty="0">
                <a:solidFill>
                  <a:schemeClr val="bg1"/>
                </a:solidFill>
              </a:rPr>
              <a:t>High Frequency Energy can be used to identify human users!</a:t>
            </a:r>
            <a:endParaRPr lang="en-US" dirty="0">
              <a:solidFill>
                <a:schemeClr val="bg1"/>
              </a:solidFill>
            </a:endParaRPr>
          </a:p>
        </p:txBody>
      </p:sp>
      <p:sp>
        <p:nvSpPr>
          <p:cNvPr id="4" name="Slide Number Placeholder 3">
            <a:extLst>
              <a:ext uri="{FF2B5EF4-FFF2-40B4-BE49-F238E27FC236}">
                <a16:creationId xmlns:a16="http://schemas.microsoft.com/office/drawing/2014/main" id="{1DDFF32D-926A-F196-0686-88CF4B8EF350}"/>
              </a:ext>
            </a:extLst>
          </p:cNvPr>
          <p:cNvSpPr>
            <a:spLocks noGrp="1"/>
          </p:cNvSpPr>
          <p:nvPr>
            <p:ph type="sldNum" sz="quarter" idx="10"/>
          </p:nvPr>
        </p:nvSpPr>
        <p:spPr/>
        <p:txBody>
          <a:bodyPr/>
          <a:lstStyle/>
          <a:p>
            <a:fld id="{02C8563F-99E2-49A5-8791-6AADA712BC8F}" type="slidenum">
              <a:rPr lang="en-US" smtClean="0"/>
              <a:pPr/>
              <a:t>5</a:t>
            </a:fld>
            <a:r>
              <a:rPr lang="en-US"/>
              <a:t>/26</a:t>
            </a:r>
            <a:endParaRPr lang="en-US" dirty="0"/>
          </a:p>
        </p:txBody>
      </p:sp>
    </p:spTree>
    <p:extLst>
      <p:ext uri="{BB962C8B-B14F-4D97-AF65-F5344CB8AC3E}">
        <p14:creationId xmlns:p14="http://schemas.microsoft.com/office/powerpoint/2010/main" val="1148124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FA2380D-0F98-42F9-BE6F-AEDC1BD0B6BF}"/>
              </a:ext>
            </a:extLst>
          </p:cNvPr>
          <p:cNvSpPr>
            <a:spLocks noGrp="1"/>
          </p:cNvSpPr>
          <p:nvPr>
            <p:ph type="title"/>
          </p:nvPr>
        </p:nvSpPr>
        <p:spPr>
          <a:xfrm>
            <a:off x="337559" y="290983"/>
            <a:ext cx="8806441" cy="768696"/>
          </a:xfrm>
        </p:spPr>
        <p:txBody>
          <a:bodyPr>
            <a:normAutofit fontScale="90000"/>
          </a:bodyPr>
          <a:lstStyle/>
          <a:p>
            <a:r>
              <a:rPr lang="en-US" dirty="0"/>
              <a:t>All Previous Work Neglects High Frequency Energy (HFE) </a:t>
            </a:r>
          </a:p>
        </p:txBody>
      </p:sp>
      <p:sp>
        <p:nvSpPr>
          <p:cNvPr id="2" name="TextBox 1">
            <a:extLst>
              <a:ext uri="{FF2B5EF4-FFF2-40B4-BE49-F238E27FC236}">
                <a16:creationId xmlns:a16="http://schemas.microsoft.com/office/drawing/2014/main" id="{9E6E4346-D05C-4C75-875E-884DB4CA1343}"/>
              </a:ext>
            </a:extLst>
          </p:cNvPr>
          <p:cNvSpPr txBox="1"/>
          <p:nvPr/>
        </p:nvSpPr>
        <p:spPr>
          <a:xfrm>
            <a:off x="457200" y="3483656"/>
            <a:ext cx="7194550" cy="1200329"/>
          </a:xfrm>
          <a:prstGeom prst="rect">
            <a:avLst/>
          </a:prstGeom>
          <a:noFill/>
        </p:spPr>
        <p:txBody>
          <a:bodyPr wrap="square" rtlCol="0">
            <a:spAutoFit/>
          </a:bodyPr>
          <a:lstStyle/>
          <a:p>
            <a:pPr marL="457200" indent="-457200">
              <a:buFont typeface="+mj-lt"/>
              <a:buAutoNum type="arabicPeriod"/>
            </a:pPr>
            <a:r>
              <a:rPr lang="en-US" sz="1800" b="1" dirty="0"/>
              <a:t>HFE</a:t>
            </a:r>
            <a:r>
              <a:rPr lang="en-US" sz="1800" dirty="0"/>
              <a:t> takes </a:t>
            </a:r>
            <a:r>
              <a:rPr lang="en-US" sz="1800" dirty="0">
                <a:solidFill>
                  <a:srgbClr val="FF0000"/>
                </a:solidFill>
              </a:rPr>
              <a:t>more resources</a:t>
            </a:r>
            <a:r>
              <a:rPr lang="en-US" sz="1800" dirty="0"/>
              <a:t> to store and process (high sampling rate)</a:t>
            </a:r>
          </a:p>
          <a:p>
            <a:pPr marL="457200" indent="-457200">
              <a:buFont typeface="+mj-lt"/>
              <a:buAutoNum type="arabicPeriod"/>
            </a:pPr>
            <a:r>
              <a:rPr lang="en-US" sz="1800" b="1" dirty="0"/>
              <a:t>HFE</a:t>
            </a:r>
            <a:r>
              <a:rPr lang="en-US" sz="1800" dirty="0"/>
              <a:t> may contain </a:t>
            </a:r>
            <a:r>
              <a:rPr lang="en-US" sz="1800" dirty="0">
                <a:solidFill>
                  <a:srgbClr val="FF0000"/>
                </a:solidFill>
              </a:rPr>
              <a:t>noise</a:t>
            </a:r>
          </a:p>
          <a:p>
            <a:pPr marL="457200" indent="-457200">
              <a:buFont typeface="+mj-lt"/>
              <a:buAutoNum type="arabicPeriod"/>
            </a:pPr>
            <a:r>
              <a:rPr lang="en-US" sz="1800" b="1" dirty="0"/>
              <a:t>HFE</a:t>
            </a:r>
            <a:r>
              <a:rPr lang="en-US" sz="1800" dirty="0"/>
              <a:t> is </a:t>
            </a:r>
            <a:r>
              <a:rPr lang="en-US" sz="1800" dirty="0">
                <a:solidFill>
                  <a:srgbClr val="FF0000"/>
                </a:solidFill>
              </a:rPr>
              <a:t>not</a:t>
            </a:r>
            <a:r>
              <a:rPr lang="en-US" sz="1800" dirty="0"/>
              <a:t> proved to be </a:t>
            </a:r>
            <a:r>
              <a:rPr lang="en-US" sz="1800" dirty="0">
                <a:solidFill>
                  <a:srgbClr val="FF0000"/>
                </a:solidFill>
              </a:rPr>
              <a:t>representative </a:t>
            </a:r>
            <a:r>
              <a:rPr lang="en-US" sz="1800" dirty="0"/>
              <a:t>for user identity</a:t>
            </a:r>
          </a:p>
        </p:txBody>
      </p:sp>
      <p:sp>
        <p:nvSpPr>
          <p:cNvPr id="4" name="Slide Number Placeholder 3">
            <a:extLst>
              <a:ext uri="{FF2B5EF4-FFF2-40B4-BE49-F238E27FC236}">
                <a16:creationId xmlns:a16="http://schemas.microsoft.com/office/drawing/2014/main" id="{489D0ACC-3918-4C62-6B1D-B30E168E48A9}"/>
              </a:ext>
            </a:extLst>
          </p:cNvPr>
          <p:cNvSpPr>
            <a:spLocks noGrp="1"/>
          </p:cNvSpPr>
          <p:nvPr>
            <p:ph type="sldNum" sz="quarter" idx="14"/>
          </p:nvPr>
        </p:nvSpPr>
        <p:spPr/>
        <p:txBody>
          <a:bodyPr/>
          <a:lstStyle/>
          <a:p>
            <a:fld id="{02C8563F-99E2-49A5-8791-6AADA712BC8F}" type="slidenum">
              <a:rPr lang="en-US" smtClean="0"/>
              <a:pPr/>
              <a:t>6</a:t>
            </a:fld>
            <a:r>
              <a:rPr lang="en-US"/>
              <a:t>/26</a:t>
            </a:r>
            <a:endParaRPr lang="en-US" dirty="0"/>
          </a:p>
        </p:txBody>
      </p:sp>
      <p:pic>
        <p:nvPicPr>
          <p:cNvPr id="7" name="Picture 6">
            <a:extLst>
              <a:ext uri="{FF2B5EF4-FFF2-40B4-BE49-F238E27FC236}">
                <a16:creationId xmlns:a16="http://schemas.microsoft.com/office/drawing/2014/main" id="{3CA7FB09-D105-6AD9-3100-847F3FB53127}"/>
              </a:ext>
            </a:extLst>
          </p:cNvPr>
          <p:cNvPicPr>
            <a:picLocks noChangeAspect="1"/>
          </p:cNvPicPr>
          <p:nvPr/>
        </p:nvPicPr>
        <p:blipFill>
          <a:blip r:embed="rId3"/>
          <a:stretch>
            <a:fillRect/>
          </a:stretch>
        </p:blipFill>
        <p:spPr>
          <a:xfrm>
            <a:off x="1240589" y="1530350"/>
            <a:ext cx="4924654" cy="1288695"/>
          </a:xfrm>
          <a:prstGeom prst="rect">
            <a:avLst/>
          </a:prstGeom>
        </p:spPr>
      </p:pic>
      <p:pic>
        <p:nvPicPr>
          <p:cNvPr id="11" name="Picture 10">
            <a:extLst>
              <a:ext uri="{FF2B5EF4-FFF2-40B4-BE49-F238E27FC236}">
                <a16:creationId xmlns:a16="http://schemas.microsoft.com/office/drawing/2014/main" id="{8FDA4BE2-DD58-62CD-A8B9-9EE20D11BFA3}"/>
              </a:ext>
            </a:extLst>
          </p:cNvPr>
          <p:cNvPicPr>
            <a:picLocks noChangeAspect="1"/>
          </p:cNvPicPr>
          <p:nvPr/>
        </p:nvPicPr>
        <p:blipFill>
          <a:blip r:embed="rId4"/>
          <a:stretch>
            <a:fillRect/>
          </a:stretch>
        </p:blipFill>
        <p:spPr>
          <a:xfrm>
            <a:off x="6246495" y="1059679"/>
            <a:ext cx="1344279" cy="2283828"/>
          </a:xfrm>
          <a:prstGeom prst="rect">
            <a:avLst/>
          </a:prstGeom>
        </p:spPr>
      </p:pic>
    </p:spTree>
    <p:extLst>
      <p:ext uri="{BB962C8B-B14F-4D97-AF65-F5344CB8AC3E}">
        <p14:creationId xmlns:p14="http://schemas.microsoft.com/office/powerpoint/2010/main" val="227269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FA2380D-0F98-42F9-BE6F-AEDC1BD0B6BF}"/>
              </a:ext>
            </a:extLst>
          </p:cNvPr>
          <p:cNvSpPr>
            <a:spLocks noGrp="1"/>
          </p:cNvSpPr>
          <p:nvPr>
            <p:ph type="title"/>
          </p:nvPr>
        </p:nvSpPr>
        <p:spPr>
          <a:xfrm>
            <a:off x="457200" y="171341"/>
            <a:ext cx="8517988" cy="656319"/>
          </a:xfrm>
        </p:spPr>
        <p:txBody>
          <a:bodyPr>
            <a:normAutofit/>
          </a:bodyPr>
          <a:lstStyle/>
          <a:p>
            <a:r>
              <a:rPr lang="en-US" dirty="0"/>
              <a:t>Is the HFE noise?</a:t>
            </a:r>
          </a:p>
        </p:txBody>
      </p:sp>
      <p:pic>
        <p:nvPicPr>
          <p:cNvPr id="4" name="图片 3">
            <a:extLst>
              <a:ext uri="{FF2B5EF4-FFF2-40B4-BE49-F238E27FC236}">
                <a16:creationId xmlns:a16="http://schemas.microsoft.com/office/drawing/2014/main" id="{CAAA15F5-09F5-4637-8E71-9B6B8D3DF715}"/>
              </a:ext>
            </a:extLst>
          </p:cNvPr>
          <p:cNvPicPr>
            <a:picLocks noChangeAspect="1"/>
          </p:cNvPicPr>
          <p:nvPr/>
        </p:nvPicPr>
        <p:blipFill>
          <a:blip r:embed="rId3"/>
          <a:stretch>
            <a:fillRect/>
          </a:stretch>
        </p:blipFill>
        <p:spPr>
          <a:xfrm>
            <a:off x="5140180" y="1350528"/>
            <a:ext cx="3296454" cy="2711599"/>
          </a:xfrm>
          <a:prstGeom prst="rect">
            <a:avLst/>
          </a:prstGeom>
        </p:spPr>
      </p:pic>
      <p:pic>
        <p:nvPicPr>
          <p:cNvPr id="1026" name="Picture 2">
            <a:extLst>
              <a:ext uri="{FF2B5EF4-FFF2-40B4-BE49-F238E27FC236}">
                <a16:creationId xmlns:a16="http://schemas.microsoft.com/office/drawing/2014/main" id="{11D92D3A-DB07-4DE9-AD0E-BD1873256A2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312" y="1581150"/>
            <a:ext cx="2059017" cy="1904999"/>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2EFDD54D-B4B2-4F7C-AB2D-87FB478FA838}"/>
              </a:ext>
            </a:extLst>
          </p:cNvPr>
          <p:cNvSpPr txBox="1"/>
          <p:nvPr/>
        </p:nvSpPr>
        <p:spPr>
          <a:xfrm>
            <a:off x="5212908" y="694209"/>
            <a:ext cx="3612333" cy="523220"/>
          </a:xfrm>
          <a:prstGeom prst="rect">
            <a:avLst/>
          </a:prstGeom>
          <a:noFill/>
        </p:spPr>
        <p:txBody>
          <a:bodyPr wrap="square" rtlCol="0">
            <a:spAutoFit/>
          </a:bodyPr>
          <a:lstStyle/>
          <a:p>
            <a:r>
              <a:rPr lang="en-US" altLang="zh-CN" sz="1400" dirty="0"/>
              <a:t>“She had your dark suit in greasy wash water all year”.</a:t>
            </a:r>
            <a:endParaRPr lang="zh-CN" altLang="en-US" sz="1400" dirty="0"/>
          </a:p>
        </p:txBody>
      </p:sp>
      <p:pic>
        <p:nvPicPr>
          <p:cNvPr id="1028" name="Picture 4">
            <a:extLst>
              <a:ext uri="{FF2B5EF4-FFF2-40B4-BE49-F238E27FC236}">
                <a16:creationId xmlns:a16="http://schemas.microsoft.com/office/drawing/2014/main" id="{04C58C6B-FD87-41FF-AB6C-72865A7104F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07106"/>
            <a:ext cx="2059017" cy="190499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B8F1E4CA-3E08-4823-8DA7-F14ED0CB56C0}"/>
              </a:ext>
            </a:extLst>
          </p:cNvPr>
          <p:cNvSpPr txBox="1"/>
          <p:nvPr/>
        </p:nvSpPr>
        <p:spPr>
          <a:xfrm>
            <a:off x="3534000" y="3856006"/>
            <a:ext cx="1035170" cy="461665"/>
          </a:xfrm>
          <a:prstGeom prst="rect">
            <a:avLst/>
          </a:prstGeom>
          <a:noFill/>
        </p:spPr>
        <p:txBody>
          <a:bodyPr wrap="square" rtlCol="0">
            <a:spAutoFit/>
          </a:bodyPr>
          <a:lstStyle/>
          <a:p>
            <a:r>
              <a:rPr lang="en-US" altLang="zh-CN" dirty="0"/>
              <a:t>Stops</a:t>
            </a:r>
            <a:endParaRPr lang="zh-CN" altLang="en-US" dirty="0"/>
          </a:p>
        </p:txBody>
      </p:sp>
      <p:sp>
        <p:nvSpPr>
          <p:cNvPr id="11" name="文本框 10">
            <a:extLst>
              <a:ext uri="{FF2B5EF4-FFF2-40B4-BE49-F238E27FC236}">
                <a16:creationId xmlns:a16="http://schemas.microsoft.com/office/drawing/2014/main" id="{D9F53747-6A0C-4AA4-9B59-CF5917A9BF03}"/>
              </a:ext>
            </a:extLst>
          </p:cNvPr>
          <p:cNvSpPr txBox="1"/>
          <p:nvPr/>
        </p:nvSpPr>
        <p:spPr>
          <a:xfrm>
            <a:off x="707366" y="3856007"/>
            <a:ext cx="1547094" cy="461665"/>
          </a:xfrm>
          <a:prstGeom prst="rect">
            <a:avLst/>
          </a:prstGeom>
          <a:noFill/>
        </p:spPr>
        <p:txBody>
          <a:bodyPr wrap="square" rtlCol="0">
            <a:spAutoFit/>
          </a:bodyPr>
          <a:lstStyle/>
          <a:p>
            <a:r>
              <a:rPr lang="en-US" altLang="zh-CN" dirty="0"/>
              <a:t>Fricatives</a:t>
            </a:r>
            <a:endParaRPr lang="zh-CN" altLang="en-US" dirty="0"/>
          </a:p>
        </p:txBody>
      </p:sp>
      <p:sp>
        <p:nvSpPr>
          <p:cNvPr id="2" name="文本框 1">
            <a:extLst>
              <a:ext uri="{FF2B5EF4-FFF2-40B4-BE49-F238E27FC236}">
                <a16:creationId xmlns:a16="http://schemas.microsoft.com/office/drawing/2014/main" id="{C09FA17B-9181-42BF-96A8-FF6C751B0626}"/>
              </a:ext>
            </a:extLst>
          </p:cNvPr>
          <p:cNvSpPr txBox="1"/>
          <p:nvPr/>
        </p:nvSpPr>
        <p:spPr>
          <a:xfrm>
            <a:off x="543464" y="4346075"/>
            <a:ext cx="4669444" cy="461665"/>
          </a:xfrm>
          <a:prstGeom prst="rect">
            <a:avLst/>
          </a:prstGeom>
          <a:noFill/>
          <a:ln w="28575">
            <a:solidFill>
              <a:srgbClr val="002060"/>
            </a:solidFill>
            <a:prstDash val="sysDash"/>
          </a:ln>
        </p:spPr>
        <p:txBody>
          <a:bodyPr wrap="square" rtlCol="0">
            <a:spAutoFit/>
          </a:bodyPr>
          <a:lstStyle/>
          <a:p>
            <a:r>
              <a:rPr lang="en-US" altLang="zh-CN" dirty="0">
                <a:solidFill>
                  <a:srgbClr val="00B050"/>
                </a:solidFill>
              </a:rPr>
              <a:t>Human can produce HFE!</a:t>
            </a:r>
            <a:endParaRPr lang="zh-CN" altLang="en-US" dirty="0">
              <a:solidFill>
                <a:srgbClr val="00B050"/>
              </a:solidFill>
            </a:endParaRPr>
          </a:p>
        </p:txBody>
      </p:sp>
      <p:sp>
        <p:nvSpPr>
          <p:cNvPr id="9" name="Slide Number Placeholder 8">
            <a:extLst>
              <a:ext uri="{FF2B5EF4-FFF2-40B4-BE49-F238E27FC236}">
                <a16:creationId xmlns:a16="http://schemas.microsoft.com/office/drawing/2014/main" id="{126AA3DC-08C6-6E7F-A196-0F0BEDD11681}"/>
              </a:ext>
            </a:extLst>
          </p:cNvPr>
          <p:cNvSpPr>
            <a:spLocks noGrp="1"/>
          </p:cNvSpPr>
          <p:nvPr>
            <p:ph type="sldNum" sz="quarter" idx="14"/>
          </p:nvPr>
        </p:nvSpPr>
        <p:spPr/>
        <p:txBody>
          <a:bodyPr/>
          <a:lstStyle/>
          <a:p>
            <a:fld id="{02C8563F-99E2-49A5-8791-6AADA712BC8F}" type="slidenum">
              <a:rPr lang="en-US" smtClean="0"/>
              <a:pPr/>
              <a:t>7</a:t>
            </a:fld>
            <a:r>
              <a:rPr lang="en-US"/>
              <a:t>/26</a:t>
            </a:r>
            <a:endParaRPr lang="en-US" dirty="0"/>
          </a:p>
        </p:txBody>
      </p:sp>
    </p:spTree>
    <p:extLst>
      <p:ext uri="{BB962C8B-B14F-4D97-AF65-F5344CB8AC3E}">
        <p14:creationId xmlns:p14="http://schemas.microsoft.com/office/powerpoint/2010/main" val="328296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FA2380D-0F98-42F9-BE6F-AEDC1BD0B6BF}"/>
              </a:ext>
            </a:extLst>
          </p:cNvPr>
          <p:cNvSpPr>
            <a:spLocks noGrp="1"/>
          </p:cNvSpPr>
          <p:nvPr>
            <p:ph type="title"/>
          </p:nvPr>
        </p:nvSpPr>
        <p:spPr>
          <a:xfrm>
            <a:off x="457200" y="171341"/>
            <a:ext cx="8517988" cy="656319"/>
          </a:xfrm>
        </p:spPr>
        <p:txBody>
          <a:bodyPr>
            <a:normAutofit/>
          </a:bodyPr>
          <a:lstStyle/>
          <a:p>
            <a:r>
              <a:rPr lang="en-US" dirty="0"/>
              <a:t>Only use Low frequency data may not be enough!</a:t>
            </a:r>
          </a:p>
        </p:txBody>
      </p:sp>
      <p:sp>
        <p:nvSpPr>
          <p:cNvPr id="8" name="文本框 7">
            <a:extLst>
              <a:ext uri="{FF2B5EF4-FFF2-40B4-BE49-F238E27FC236}">
                <a16:creationId xmlns:a16="http://schemas.microsoft.com/office/drawing/2014/main" id="{0ED119C3-1B9B-46AC-BF59-04F542B45D2F}"/>
              </a:ext>
            </a:extLst>
          </p:cNvPr>
          <p:cNvSpPr txBox="1"/>
          <p:nvPr/>
        </p:nvSpPr>
        <p:spPr>
          <a:xfrm>
            <a:off x="351321" y="3564121"/>
            <a:ext cx="8441355" cy="307777"/>
          </a:xfrm>
          <a:prstGeom prst="rect">
            <a:avLst/>
          </a:prstGeom>
          <a:noFill/>
        </p:spPr>
        <p:txBody>
          <a:bodyPr wrap="square" rtlCol="0">
            <a:spAutoFit/>
          </a:bodyPr>
          <a:lstStyle/>
          <a:p>
            <a:r>
              <a:rPr lang="en-US" altLang="zh-CN" sz="1400" dirty="0"/>
              <a:t>Many phonemes have HFE and show low amplitude of LFE. (e.g., [</a:t>
            </a:r>
            <a:r>
              <a:rPr lang="en-US" altLang="zh-CN" sz="1400" dirty="0" err="1"/>
              <a:t>sh</a:t>
            </a:r>
            <a:r>
              <a:rPr lang="en-US" altLang="zh-CN" sz="1400" dirty="0"/>
              <a:t>], [p], [t])</a:t>
            </a:r>
            <a:endParaRPr lang="zh-CN" altLang="en-US" sz="1400" dirty="0"/>
          </a:p>
        </p:txBody>
      </p:sp>
      <p:sp>
        <p:nvSpPr>
          <p:cNvPr id="6" name="文本框 5">
            <a:extLst>
              <a:ext uri="{FF2B5EF4-FFF2-40B4-BE49-F238E27FC236}">
                <a16:creationId xmlns:a16="http://schemas.microsoft.com/office/drawing/2014/main" id="{0514E1E3-15D4-4159-BC03-2B4C59660D3B}"/>
              </a:ext>
            </a:extLst>
          </p:cNvPr>
          <p:cNvSpPr txBox="1"/>
          <p:nvPr/>
        </p:nvSpPr>
        <p:spPr>
          <a:xfrm>
            <a:off x="457200" y="4197523"/>
            <a:ext cx="6003985" cy="461665"/>
          </a:xfrm>
          <a:prstGeom prst="rect">
            <a:avLst/>
          </a:prstGeom>
          <a:noFill/>
          <a:ln w="28575">
            <a:solidFill>
              <a:srgbClr val="002060"/>
            </a:solidFill>
            <a:prstDash val="sysDash"/>
          </a:ln>
        </p:spPr>
        <p:txBody>
          <a:bodyPr wrap="square" rtlCol="0">
            <a:spAutoFit/>
          </a:bodyPr>
          <a:lstStyle/>
          <a:p>
            <a:r>
              <a:rPr lang="en-US" altLang="zh-CN" dirty="0">
                <a:solidFill>
                  <a:srgbClr val="00B050"/>
                </a:solidFill>
              </a:rPr>
              <a:t>Neglecting HFE causes information loss!</a:t>
            </a:r>
            <a:endParaRPr lang="zh-CN" altLang="en-US" dirty="0">
              <a:solidFill>
                <a:srgbClr val="00B050"/>
              </a:solidFill>
            </a:endParaRPr>
          </a:p>
        </p:txBody>
      </p:sp>
      <p:sp>
        <p:nvSpPr>
          <p:cNvPr id="4" name="Slide Number Placeholder 3">
            <a:extLst>
              <a:ext uri="{FF2B5EF4-FFF2-40B4-BE49-F238E27FC236}">
                <a16:creationId xmlns:a16="http://schemas.microsoft.com/office/drawing/2014/main" id="{8E8B6186-9646-3036-E5B3-8A38B19856EB}"/>
              </a:ext>
            </a:extLst>
          </p:cNvPr>
          <p:cNvSpPr>
            <a:spLocks noGrp="1"/>
          </p:cNvSpPr>
          <p:nvPr>
            <p:ph type="sldNum" sz="quarter" idx="14"/>
          </p:nvPr>
        </p:nvSpPr>
        <p:spPr/>
        <p:txBody>
          <a:bodyPr/>
          <a:lstStyle/>
          <a:p>
            <a:fld id="{02C8563F-99E2-49A5-8791-6AADA712BC8F}" type="slidenum">
              <a:rPr lang="en-US" smtClean="0"/>
              <a:pPr/>
              <a:t>8</a:t>
            </a:fld>
            <a:r>
              <a:rPr lang="en-US"/>
              <a:t>/26</a:t>
            </a:r>
            <a:endParaRPr lang="en-US" dirty="0"/>
          </a:p>
        </p:txBody>
      </p:sp>
      <p:pic>
        <p:nvPicPr>
          <p:cNvPr id="9" name="Picture 8">
            <a:extLst>
              <a:ext uri="{FF2B5EF4-FFF2-40B4-BE49-F238E27FC236}">
                <a16:creationId xmlns:a16="http://schemas.microsoft.com/office/drawing/2014/main" id="{EF0FED86-EB24-3F04-B3A7-D51FB911B968}"/>
              </a:ext>
            </a:extLst>
          </p:cNvPr>
          <p:cNvPicPr>
            <a:picLocks noChangeAspect="1"/>
          </p:cNvPicPr>
          <p:nvPr/>
        </p:nvPicPr>
        <p:blipFill>
          <a:blip r:embed="rId3"/>
          <a:stretch>
            <a:fillRect/>
          </a:stretch>
        </p:blipFill>
        <p:spPr>
          <a:xfrm>
            <a:off x="1435750" y="1034068"/>
            <a:ext cx="5436592" cy="2323645"/>
          </a:xfrm>
          <a:prstGeom prst="rect">
            <a:avLst/>
          </a:prstGeom>
        </p:spPr>
      </p:pic>
    </p:spTree>
    <p:extLst>
      <p:ext uri="{BB962C8B-B14F-4D97-AF65-F5344CB8AC3E}">
        <p14:creationId xmlns:p14="http://schemas.microsoft.com/office/powerpoint/2010/main" val="389497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FA2380D-0F98-42F9-BE6F-AEDC1BD0B6BF}"/>
              </a:ext>
            </a:extLst>
          </p:cNvPr>
          <p:cNvSpPr>
            <a:spLocks noGrp="1"/>
          </p:cNvSpPr>
          <p:nvPr>
            <p:ph type="title"/>
          </p:nvPr>
        </p:nvSpPr>
        <p:spPr>
          <a:xfrm>
            <a:off x="457200" y="171341"/>
            <a:ext cx="8517988" cy="656319"/>
          </a:xfrm>
        </p:spPr>
        <p:txBody>
          <a:bodyPr>
            <a:normAutofit/>
          </a:bodyPr>
          <a:lstStyle/>
          <a:p>
            <a:r>
              <a:rPr lang="en-US" dirty="0"/>
              <a:t>Can HFE represents human identity?</a:t>
            </a:r>
          </a:p>
        </p:txBody>
      </p:sp>
      <p:pic>
        <p:nvPicPr>
          <p:cNvPr id="4" name="图片 3">
            <a:extLst>
              <a:ext uri="{FF2B5EF4-FFF2-40B4-BE49-F238E27FC236}">
                <a16:creationId xmlns:a16="http://schemas.microsoft.com/office/drawing/2014/main" id="{93E6134D-48D5-4389-8335-7B5F6429E2AE}"/>
              </a:ext>
            </a:extLst>
          </p:cNvPr>
          <p:cNvPicPr>
            <a:picLocks noChangeAspect="1"/>
          </p:cNvPicPr>
          <p:nvPr/>
        </p:nvPicPr>
        <p:blipFill>
          <a:blip r:embed="rId3"/>
          <a:stretch>
            <a:fillRect/>
          </a:stretch>
        </p:blipFill>
        <p:spPr>
          <a:xfrm>
            <a:off x="0" y="1642789"/>
            <a:ext cx="9144000" cy="1857921"/>
          </a:xfrm>
          <a:prstGeom prst="rect">
            <a:avLst/>
          </a:prstGeom>
        </p:spPr>
      </p:pic>
      <p:sp>
        <p:nvSpPr>
          <p:cNvPr id="6" name="文本框 5">
            <a:extLst>
              <a:ext uri="{FF2B5EF4-FFF2-40B4-BE49-F238E27FC236}">
                <a16:creationId xmlns:a16="http://schemas.microsoft.com/office/drawing/2014/main" id="{706C7650-E7C2-4377-A809-3253F2AC7399}"/>
              </a:ext>
            </a:extLst>
          </p:cNvPr>
          <p:cNvSpPr txBox="1"/>
          <p:nvPr/>
        </p:nvSpPr>
        <p:spPr>
          <a:xfrm>
            <a:off x="696560" y="1072939"/>
            <a:ext cx="3262964"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1600" dirty="0"/>
              <a:t>Same person, different utterances</a:t>
            </a:r>
            <a:endParaRPr lang="zh-CN" altLang="en-US" sz="1600" dirty="0"/>
          </a:p>
        </p:txBody>
      </p:sp>
      <p:sp>
        <p:nvSpPr>
          <p:cNvPr id="9" name="文本框 8">
            <a:extLst>
              <a:ext uri="{FF2B5EF4-FFF2-40B4-BE49-F238E27FC236}">
                <a16:creationId xmlns:a16="http://schemas.microsoft.com/office/drawing/2014/main" id="{1CE2A50D-1D30-4E8F-A00E-446D04E57CD7}"/>
              </a:ext>
            </a:extLst>
          </p:cNvPr>
          <p:cNvSpPr txBox="1"/>
          <p:nvPr/>
        </p:nvSpPr>
        <p:spPr>
          <a:xfrm>
            <a:off x="5369201" y="1072939"/>
            <a:ext cx="3262964"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1600" dirty="0"/>
              <a:t>Diff person, same utterance</a:t>
            </a:r>
            <a:endParaRPr lang="zh-CN" altLang="en-US" sz="1600" dirty="0"/>
          </a:p>
        </p:txBody>
      </p:sp>
      <p:sp>
        <p:nvSpPr>
          <p:cNvPr id="7" name="文本框 6">
            <a:extLst>
              <a:ext uri="{FF2B5EF4-FFF2-40B4-BE49-F238E27FC236}">
                <a16:creationId xmlns:a16="http://schemas.microsoft.com/office/drawing/2014/main" id="{5EF076A7-D7EF-483F-9D3A-DD9E7B377250}"/>
              </a:ext>
            </a:extLst>
          </p:cNvPr>
          <p:cNvSpPr txBox="1"/>
          <p:nvPr/>
        </p:nvSpPr>
        <p:spPr>
          <a:xfrm>
            <a:off x="457200" y="3966690"/>
            <a:ext cx="6012611" cy="461665"/>
          </a:xfrm>
          <a:prstGeom prst="rect">
            <a:avLst/>
          </a:prstGeom>
          <a:noFill/>
          <a:ln w="28575">
            <a:solidFill>
              <a:srgbClr val="002060"/>
            </a:solidFill>
            <a:prstDash val="sysDash"/>
          </a:ln>
        </p:spPr>
        <p:txBody>
          <a:bodyPr wrap="square" rtlCol="0">
            <a:spAutoFit/>
          </a:bodyPr>
          <a:lstStyle/>
          <a:p>
            <a:r>
              <a:rPr lang="en-US" altLang="zh-CN" dirty="0">
                <a:solidFill>
                  <a:srgbClr val="00B050"/>
                </a:solidFill>
              </a:rPr>
              <a:t>HFE contribute to represent human identity!</a:t>
            </a:r>
            <a:endParaRPr lang="zh-CN" altLang="en-US" dirty="0">
              <a:solidFill>
                <a:srgbClr val="00B050"/>
              </a:solidFill>
            </a:endParaRPr>
          </a:p>
        </p:txBody>
      </p:sp>
      <p:sp>
        <p:nvSpPr>
          <p:cNvPr id="3" name="Slide Number Placeholder 2">
            <a:extLst>
              <a:ext uri="{FF2B5EF4-FFF2-40B4-BE49-F238E27FC236}">
                <a16:creationId xmlns:a16="http://schemas.microsoft.com/office/drawing/2014/main" id="{4F8B8275-DAF3-3252-BA96-363BD13243A6}"/>
              </a:ext>
            </a:extLst>
          </p:cNvPr>
          <p:cNvSpPr>
            <a:spLocks noGrp="1"/>
          </p:cNvSpPr>
          <p:nvPr>
            <p:ph type="sldNum" sz="quarter" idx="14"/>
          </p:nvPr>
        </p:nvSpPr>
        <p:spPr/>
        <p:txBody>
          <a:bodyPr/>
          <a:lstStyle/>
          <a:p>
            <a:fld id="{02C8563F-99E2-49A5-8791-6AADA712BC8F}" type="slidenum">
              <a:rPr lang="en-US" smtClean="0"/>
              <a:pPr/>
              <a:t>9</a:t>
            </a:fld>
            <a:r>
              <a:rPr lang="en-US"/>
              <a:t>/26</a:t>
            </a:r>
            <a:endParaRPr lang="en-US" dirty="0"/>
          </a:p>
        </p:txBody>
      </p:sp>
    </p:spTree>
    <p:extLst>
      <p:ext uri="{BB962C8B-B14F-4D97-AF65-F5344CB8AC3E}">
        <p14:creationId xmlns:p14="http://schemas.microsoft.com/office/powerpoint/2010/main" val="418469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MSU Wordmark design">
  <a:themeElements>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8137943F-5870-9643-B657-B51075C7D20D}" vid="{8E8A6DC1-F0C0-0248-BF1D-4ED6BE873D9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4379</TotalTime>
  <Words>2032</Words>
  <Application>Microsoft Office PowerPoint</Application>
  <PresentationFormat>On-screen Show (16:9)</PresentationFormat>
  <Paragraphs>197</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Gotham Book</vt:lpstr>
      <vt:lpstr>Arial</vt:lpstr>
      <vt:lpstr>Calibri</vt:lpstr>
      <vt:lpstr>Wingdings</vt:lpstr>
      <vt:lpstr>MSU Wordmark design</vt:lpstr>
      <vt:lpstr>SUPERVOICE: Text-Independent Speaker Verification Using Ultrasound Energy in Human Speech</vt:lpstr>
      <vt:lpstr>Voice Biometrics</vt:lpstr>
      <vt:lpstr>Security Risks</vt:lpstr>
      <vt:lpstr>Voice Biometrics – Previous Work</vt:lpstr>
      <vt:lpstr>Our Findings High Frequency Energy can be used to identify human users!</vt:lpstr>
      <vt:lpstr>All Previous Work Neglects High Frequency Energy (HFE) </vt:lpstr>
      <vt:lpstr>Is the HFE noise?</vt:lpstr>
      <vt:lpstr>Only use Low frequency data may not be enough!</vt:lpstr>
      <vt:lpstr>Can HFE represents human identity?</vt:lpstr>
      <vt:lpstr>Is HFE present in loudspeaker-based attacks?</vt:lpstr>
      <vt:lpstr>How to exploit HFE?</vt:lpstr>
      <vt:lpstr>Workflow of SuperVoice</vt:lpstr>
      <vt:lpstr>Design of SuperVoice</vt:lpstr>
      <vt:lpstr>Liveness Detection</vt:lpstr>
      <vt:lpstr>Liveness Detection</vt:lpstr>
      <vt:lpstr>Speaker Verification</vt:lpstr>
      <vt:lpstr>Speaker Verification</vt:lpstr>
      <vt:lpstr>Experiments</vt:lpstr>
      <vt:lpstr>Data Collection</vt:lpstr>
      <vt:lpstr>Data Collection</vt:lpstr>
      <vt:lpstr>Data Collection – The first speech dataset with HFE!</vt:lpstr>
      <vt:lpstr>Results </vt:lpstr>
      <vt:lpstr>Results </vt:lpstr>
      <vt:lpstr>Results – Ability to detect attacks</vt:lpstr>
      <vt:lpstr>Discussion &amp; Conclusion</vt:lpstr>
      <vt:lpstr>SEIT Lab@MSU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Perturbation attacks and defenses on Voice Controlled Systems</dc:title>
  <dc:creator>Guo, Hanqing</dc:creator>
  <cp:lastModifiedBy>Guo, Hanqing</cp:lastModifiedBy>
  <cp:revision>75</cp:revision>
  <dcterms:created xsi:type="dcterms:W3CDTF">2021-02-14T00:02:08Z</dcterms:created>
  <dcterms:modified xsi:type="dcterms:W3CDTF">2022-05-13T13:55:04Z</dcterms:modified>
</cp:coreProperties>
</file>