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3" r:id="rId3"/>
    <p:sldId id="407" r:id="rId4"/>
    <p:sldId id="410" r:id="rId5"/>
    <p:sldId id="409" r:id="rId6"/>
    <p:sldId id="377" r:id="rId7"/>
    <p:sldId id="408" r:id="rId8"/>
    <p:sldId id="412" r:id="rId9"/>
    <p:sldId id="411" r:id="rId10"/>
    <p:sldId id="413" r:id="rId11"/>
    <p:sldId id="414" r:id="rId12"/>
    <p:sldId id="415" r:id="rId13"/>
    <p:sldId id="416" r:id="rId14"/>
    <p:sldId id="417" r:id="rId15"/>
    <p:sldId id="418" r:id="rId16"/>
    <p:sldId id="419" r:id="rId17"/>
    <p:sldId id="420" r:id="rId18"/>
    <p:sldId id="421" r:id="rId19"/>
    <p:sldId id="422" r:id="rId20"/>
    <p:sldId id="423" r:id="rId21"/>
    <p:sldId id="424" r:id="rId22"/>
    <p:sldId id="425" r:id="rId23"/>
    <p:sldId id="426" r:id="rId24"/>
    <p:sldId id="427" r:id="rId25"/>
    <p:sldId id="398" r:id="rId26"/>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1548"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62ADFD-EDCC-6A37-0E1F-7E5405509DC9}" name="Yan, Qiben" initials="YQ" userId="S::qyan@msu.edu::d4aaee5c-fce7-4f90-9bfd-130661229f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uo, Hanqing" initials="GH" lastIdx="1" clrIdx="0">
    <p:extLst>
      <p:ext uri="{19B8F6BF-5375-455C-9EA6-DF929625EA0E}">
        <p15:presenceInfo xmlns:p15="http://schemas.microsoft.com/office/powerpoint/2012/main" userId="S::hguo@bsu.edu::f06a9313-830a-4e4c-8e25-c800885a99b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FAFB"/>
    <a:srgbClr val="18453B"/>
    <a:srgbClr val="0C533A"/>
    <a:srgbClr val="064339"/>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4422" autoAdjust="0"/>
  </p:normalViewPr>
  <p:slideViewPr>
    <p:cSldViewPr snapToGrid="0" snapToObjects="1" showGuides="1">
      <p:cViewPr varScale="1">
        <p:scale>
          <a:sx n="96" d="100"/>
          <a:sy n="96" d="100"/>
        </p:scale>
        <p:origin x="1094" y="62"/>
      </p:cViewPr>
      <p:guideLst>
        <p:guide orient="horz" pos="1548"/>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BC8B9C-C256-4258-9A97-E303FCA4FE32}" type="datetimeFigureOut">
              <a:rPr lang="en-US" smtClean="0"/>
              <a:t>6/29/2022</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079410-86BF-40F6-A713-95393095EAF4}" type="slidenum">
              <a:rPr lang="en-US" smtClean="0"/>
              <a:t>‹#›</a:t>
            </a:fld>
            <a:endParaRPr lang="en-US"/>
          </a:p>
        </p:txBody>
      </p:sp>
    </p:spTree>
    <p:extLst>
      <p:ext uri="{BB962C8B-B14F-4D97-AF65-F5344CB8AC3E}">
        <p14:creationId xmlns:p14="http://schemas.microsoft.com/office/powerpoint/2010/main" val="4022633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a:t>Hello everyone, my name is Hanqing Guo, a </a:t>
            </a:r>
            <a:r>
              <a:rPr lang="en-US" dirty="0" err="1"/>
              <a:t>Phd</a:t>
            </a:r>
            <a:r>
              <a:rPr lang="en-US" dirty="0"/>
              <a:t> student in Michigan State University. Today, I am glad to share our work: NEC …</a:t>
            </a:r>
            <a:r>
              <a:rPr lang="zh-CN" altLang="en-US" dirty="0"/>
              <a:t> </a:t>
            </a:r>
            <a:r>
              <a:rPr lang="en-US" altLang="zh-CN" dirty="0"/>
              <a:t>This</a:t>
            </a:r>
            <a:r>
              <a:rPr lang="zh-CN" altLang="en-US" dirty="0"/>
              <a:t> </a:t>
            </a:r>
            <a:r>
              <a:rPr lang="en-US" altLang="zh-CN" dirty="0"/>
              <a:t>work</a:t>
            </a:r>
            <a:r>
              <a:rPr lang="zh-CN" altLang="en-US" dirty="0"/>
              <a:t> </a:t>
            </a:r>
            <a:r>
              <a:rPr lang="en-US" altLang="zh-CN" dirty="0"/>
              <a:t>is</a:t>
            </a:r>
            <a:r>
              <a:rPr lang="zh-CN" altLang="en-US" dirty="0"/>
              <a:t> </a:t>
            </a:r>
            <a:r>
              <a:rPr lang="en-US" altLang="zh-CN" dirty="0"/>
              <a:t>collaborate with </a:t>
            </a:r>
            <a:r>
              <a:rPr lang="en-US" altLang="zh-CN" dirty="0" err="1"/>
              <a:t>Chenning</a:t>
            </a:r>
            <a:r>
              <a:rPr lang="en-US" altLang="zh-CN" dirty="0"/>
              <a:t> Li, </a:t>
            </a:r>
            <a:r>
              <a:rPr lang="en-US" altLang="zh-CN" dirty="0" err="1"/>
              <a:t>Lingkun</a:t>
            </a:r>
            <a:r>
              <a:rPr lang="en-US" altLang="zh-CN" dirty="0"/>
              <a:t> Li, </a:t>
            </a:r>
            <a:r>
              <a:rPr lang="zh-CN" altLang="en-US" dirty="0"/>
              <a:t> </a:t>
            </a:r>
            <a:endParaRPr 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a:t>
            </a:fld>
            <a:endParaRPr lang="en-US"/>
          </a:p>
        </p:txBody>
      </p:sp>
    </p:spTree>
    <p:extLst>
      <p:ext uri="{BB962C8B-B14F-4D97-AF65-F5344CB8AC3E}">
        <p14:creationId xmlns:p14="http://schemas.microsoft.com/office/powerpoint/2010/main" val="1161345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11</a:t>
            </a:fld>
            <a:endParaRPr lang="en-US"/>
          </a:p>
        </p:txBody>
      </p:sp>
    </p:spTree>
    <p:extLst>
      <p:ext uri="{BB962C8B-B14F-4D97-AF65-F5344CB8AC3E}">
        <p14:creationId xmlns:p14="http://schemas.microsoft.com/office/powerpoint/2010/main" val="36576130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12</a:t>
            </a:fld>
            <a:endParaRPr lang="en-US"/>
          </a:p>
        </p:txBody>
      </p:sp>
    </p:spTree>
    <p:extLst>
      <p:ext uri="{BB962C8B-B14F-4D97-AF65-F5344CB8AC3E}">
        <p14:creationId xmlns:p14="http://schemas.microsoft.com/office/powerpoint/2010/main" val="2396410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13</a:t>
            </a:fld>
            <a:endParaRPr lang="en-US"/>
          </a:p>
        </p:txBody>
      </p:sp>
    </p:spTree>
    <p:extLst>
      <p:ext uri="{BB962C8B-B14F-4D97-AF65-F5344CB8AC3E}">
        <p14:creationId xmlns:p14="http://schemas.microsoft.com/office/powerpoint/2010/main" val="13859396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14</a:t>
            </a:fld>
            <a:endParaRPr lang="en-US"/>
          </a:p>
        </p:txBody>
      </p:sp>
    </p:spTree>
    <p:extLst>
      <p:ext uri="{BB962C8B-B14F-4D97-AF65-F5344CB8AC3E}">
        <p14:creationId xmlns:p14="http://schemas.microsoft.com/office/powerpoint/2010/main" val="42385157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15</a:t>
            </a:fld>
            <a:endParaRPr lang="en-US"/>
          </a:p>
        </p:txBody>
      </p:sp>
    </p:spTree>
    <p:extLst>
      <p:ext uri="{BB962C8B-B14F-4D97-AF65-F5344CB8AC3E}">
        <p14:creationId xmlns:p14="http://schemas.microsoft.com/office/powerpoint/2010/main" val="37402801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16</a:t>
            </a:fld>
            <a:endParaRPr lang="en-US"/>
          </a:p>
        </p:txBody>
      </p:sp>
    </p:spTree>
    <p:extLst>
      <p:ext uri="{BB962C8B-B14F-4D97-AF65-F5344CB8AC3E}">
        <p14:creationId xmlns:p14="http://schemas.microsoft.com/office/powerpoint/2010/main" val="21010983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18</a:t>
            </a:fld>
            <a:endParaRPr lang="en-US"/>
          </a:p>
        </p:txBody>
      </p:sp>
    </p:spTree>
    <p:extLst>
      <p:ext uri="{BB962C8B-B14F-4D97-AF65-F5344CB8AC3E}">
        <p14:creationId xmlns:p14="http://schemas.microsoft.com/office/powerpoint/2010/main" val="42762146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19</a:t>
            </a:fld>
            <a:endParaRPr lang="en-US"/>
          </a:p>
        </p:txBody>
      </p:sp>
    </p:spTree>
    <p:extLst>
      <p:ext uri="{BB962C8B-B14F-4D97-AF65-F5344CB8AC3E}">
        <p14:creationId xmlns:p14="http://schemas.microsoft.com/office/powerpoint/2010/main" val="2808466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20</a:t>
            </a:fld>
            <a:endParaRPr lang="en-US"/>
          </a:p>
        </p:txBody>
      </p:sp>
    </p:spTree>
    <p:extLst>
      <p:ext uri="{BB962C8B-B14F-4D97-AF65-F5344CB8AC3E}">
        <p14:creationId xmlns:p14="http://schemas.microsoft.com/office/powerpoint/2010/main" val="3814000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21</a:t>
            </a:fld>
            <a:endParaRPr lang="en-US"/>
          </a:p>
        </p:txBody>
      </p:sp>
    </p:spTree>
    <p:extLst>
      <p:ext uri="{BB962C8B-B14F-4D97-AF65-F5344CB8AC3E}">
        <p14:creationId xmlns:p14="http://schemas.microsoft.com/office/powerpoint/2010/main" val="1296311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Microphone jammer is used for preventing unauthorized recording. They can be deployed on meeting room, personal home, and the office room to protect the privacy of your conversation.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a:t>
            </a:fld>
            <a:endParaRPr lang="en-US"/>
          </a:p>
        </p:txBody>
      </p:sp>
    </p:spTree>
    <p:extLst>
      <p:ext uri="{BB962C8B-B14F-4D97-AF65-F5344CB8AC3E}">
        <p14:creationId xmlns:p14="http://schemas.microsoft.com/office/powerpoint/2010/main" val="18434816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22</a:t>
            </a:fld>
            <a:endParaRPr lang="en-US"/>
          </a:p>
        </p:txBody>
      </p:sp>
    </p:spTree>
    <p:extLst>
      <p:ext uri="{BB962C8B-B14F-4D97-AF65-F5344CB8AC3E}">
        <p14:creationId xmlns:p14="http://schemas.microsoft.com/office/powerpoint/2010/main" val="1306211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23</a:t>
            </a:fld>
            <a:endParaRPr lang="en-US"/>
          </a:p>
        </p:txBody>
      </p:sp>
    </p:spTree>
    <p:extLst>
      <p:ext uri="{BB962C8B-B14F-4D97-AF65-F5344CB8AC3E}">
        <p14:creationId xmlns:p14="http://schemas.microsoft.com/office/powerpoint/2010/main" val="23922627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24</a:t>
            </a:fld>
            <a:endParaRPr lang="en-US"/>
          </a:p>
        </p:txBody>
      </p:sp>
    </p:spTree>
    <p:extLst>
      <p:ext uri="{BB962C8B-B14F-4D97-AF65-F5344CB8AC3E}">
        <p14:creationId xmlns:p14="http://schemas.microsoft.com/office/powerpoint/2010/main" val="25929989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3079410-86BF-40F6-A713-95393095EAF4}" type="slidenum">
              <a:rPr lang="en-US" smtClean="0"/>
              <a:t>25</a:t>
            </a:fld>
            <a:endParaRPr lang="en-US"/>
          </a:p>
        </p:txBody>
      </p:sp>
    </p:spTree>
    <p:extLst>
      <p:ext uri="{BB962C8B-B14F-4D97-AF65-F5344CB8AC3E}">
        <p14:creationId xmlns:p14="http://schemas.microsoft.com/office/powerpoint/2010/main" val="1927740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However, those microphone jammers cannot be used in public areas such as a café, street, or shopping mall because they pose serious risks to public communications. For example, all affected users cannot make a 911 call, and cannot use their microphone powered applications such as facetime, </a:t>
            </a:r>
            <a:r>
              <a:rPr lang="en-US" altLang="zh-CN" dirty="0" err="1"/>
              <a:t>siri</a:t>
            </a:r>
            <a:r>
              <a:rPr lang="en-US" altLang="zh-CN" dirty="0"/>
              <a:t> and voice reminder because the microphone jammer will produce powerful noise towards all the microphones.</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3</a:t>
            </a:fld>
            <a:endParaRPr lang="en-US"/>
          </a:p>
        </p:txBody>
      </p:sp>
    </p:spTree>
    <p:extLst>
      <p:ext uri="{BB962C8B-B14F-4D97-AF65-F5344CB8AC3E}">
        <p14:creationId xmlns:p14="http://schemas.microsoft.com/office/powerpoint/2010/main" val="4066799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Besides, the conventional microphone jammers are insecure because the noise design is simple. For example, In a meeting room with a conventional jammer, the adversary will record the benign speech with different noise pattern. For smart adversary, he can utilize denoise algorithms to eliminate some white noise, or learn the frequency pattern of the noise, so that reduce the noise level of recording, and therefore recovering the benign speech.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4</a:t>
            </a:fld>
            <a:endParaRPr lang="en-US"/>
          </a:p>
        </p:txBody>
      </p:sp>
    </p:spTree>
    <p:extLst>
      <p:ext uri="{BB962C8B-B14F-4D97-AF65-F5344CB8AC3E}">
        <p14:creationId xmlns:p14="http://schemas.microsoft.com/office/powerpoint/2010/main" val="2233736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5</a:t>
            </a:fld>
            <a:endParaRPr lang="en-US"/>
          </a:p>
        </p:txBody>
      </p:sp>
    </p:spTree>
    <p:extLst>
      <p:ext uri="{BB962C8B-B14F-4D97-AF65-F5344CB8AC3E}">
        <p14:creationId xmlns:p14="http://schemas.microsoft.com/office/powerpoint/2010/main" val="834746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Let me give some backgrounds about microphone jamming. A jammer first produces </a:t>
            </a:r>
            <a:r>
              <a:rPr lang="en-US" altLang="zh-CN" dirty="0" err="1"/>
              <a:t>ultrasounic</a:t>
            </a:r>
            <a:r>
              <a:rPr lang="en-US" altLang="zh-CN" dirty="0"/>
              <a:t> noise, and those </a:t>
            </a:r>
            <a:r>
              <a:rPr lang="en-US" altLang="zh-CN" dirty="0" err="1"/>
              <a:t>ultrasounic</a:t>
            </a:r>
            <a:r>
              <a:rPr lang="en-US" altLang="zh-CN" dirty="0"/>
              <a:t> noise can not be heard by humans. However, it can be sensed by the microphone because of the non-linear effect. The non linear effect is first reported in </a:t>
            </a:r>
            <a:r>
              <a:rPr lang="en-US" altLang="zh-CN" dirty="0" err="1"/>
              <a:t>mobiSys</a:t>
            </a:r>
            <a:r>
              <a:rPr lang="en-US" altLang="zh-CN" dirty="0"/>
              <a:t> </a:t>
            </a:r>
            <a:r>
              <a:rPr lang="en-US" altLang="zh-CN" dirty="0" err="1"/>
              <a:t>senventeen</a:t>
            </a:r>
            <a:r>
              <a:rPr lang="en-US" altLang="zh-CN" dirty="0"/>
              <a:t>, they found that the amplifier in the microphone will amplify signals in a non-linear manner, which will generate the </a:t>
            </a:r>
            <a:r>
              <a:rPr lang="en-US" dirty="0"/>
              <a:t>harmonic of the original signal. If the original signal is ultrasound, then the harmonic will retain its baseband information. </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7</a:t>
            </a:fld>
            <a:endParaRPr lang="en-US"/>
          </a:p>
        </p:txBody>
      </p:sp>
    </p:spTree>
    <p:extLst>
      <p:ext uri="{BB962C8B-B14F-4D97-AF65-F5344CB8AC3E}">
        <p14:creationId xmlns:p14="http://schemas.microsoft.com/office/powerpoint/2010/main" val="3853280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In our work, say bob is the user who want protect his voice, and </a:t>
            </a:r>
            <a:r>
              <a:rPr lang="en-US" altLang="zh-CN" dirty="0" err="1"/>
              <a:t>alice</a:t>
            </a:r>
            <a:r>
              <a:rPr lang="en-US" altLang="zh-CN" dirty="0"/>
              <a:t> is someone else close to Bob. We use a neural network model to differentiate the owner of the sound, then we use ultrasound speaker to generate the user-specified ultrasound noise. So that bob’s sound is invisible to all microphones, and Alice’s sound would be retained on her microphone side. With this idea, we can enable to usage of microphone jammer in public area.</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8</a:t>
            </a:fld>
            <a:endParaRPr lang="en-US"/>
          </a:p>
        </p:txBody>
      </p:sp>
    </p:spTree>
    <p:extLst>
      <p:ext uri="{BB962C8B-B14F-4D97-AF65-F5344CB8AC3E}">
        <p14:creationId xmlns:p14="http://schemas.microsoft.com/office/powerpoint/2010/main" val="2503865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Our device, called NEC, contains a microphone, a machine learning model and an ultrasound speaker. In our work, say bob is the user who want protect his voice, and </a:t>
            </a:r>
            <a:r>
              <a:rPr lang="en-US" altLang="zh-CN" dirty="0" err="1"/>
              <a:t>alice</a:t>
            </a:r>
            <a:r>
              <a:rPr lang="en-US" altLang="zh-CN" dirty="0"/>
              <a:t> is someone else close to Bob. We use a neural network model to differentiate the owner of the sound, then we use ultrasound speaker to generate the user-specified ultrasound noise. So that bob’s sound is invisible to all microphones, and Alice’s sound would be retained on her microphone side. With this idea, we can enable to usage of microphone jammer in public area.</a:t>
            </a:r>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9</a:t>
            </a:fld>
            <a:endParaRPr lang="en-US"/>
          </a:p>
        </p:txBody>
      </p:sp>
    </p:spTree>
    <p:extLst>
      <p:ext uri="{BB962C8B-B14F-4D97-AF65-F5344CB8AC3E}">
        <p14:creationId xmlns:p14="http://schemas.microsoft.com/office/powerpoint/2010/main" val="16326260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3079410-86BF-40F6-A713-95393095EAF4}" type="slidenum">
              <a:rPr lang="en-US" smtClean="0"/>
              <a:t>10</a:t>
            </a:fld>
            <a:endParaRPr lang="en-US"/>
          </a:p>
        </p:txBody>
      </p:sp>
    </p:spTree>
    <p:extLst>
      <p:ext uri="{BB962C8B-B14F-4D97-AF65-F5344CB8AC3E}">
        <p14:creationId xmlns:p14="http://schemas.microsoft.com/office/powerpoint/2010/main" val="17037587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5.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Master" Target="../slideMasters/slideMaster1.xml"/><Relationship Id="rId1" Type="http://schemas.openxmlformats.org/officeDocument/2006/relationships/themeOverride" Target="../theme/themeOverride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18453B"/>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10B8C88-E90C-96AB-50A5-1E392D7A3B02}"/>
              </a:ext>
            </a:extLst>
          </p:cNvPr>
          <p:cNvSpPr>
            <a:spLocks noGrp="1"/>
          </p:cNvSpPr>
          <p:nvPr>
            <p:ph type="sldNum" sz="quarter" idx="10"/>
          </p:nvPr>
        </p:nvSpPr>
        <p:spPr/>
        <p:txBody>
          <a:bodyPr/>
          <a:lstStyle/>
          <a:p>
            <a:fld id="{02C8563F-99E2-49A5-8791-6AADA712BC8F}" type="slidenum">
              <a:rPr lang="en-US" smtClean="0"/>
              <a:pPr/>
              <a:t>‹#›</a:t>
            </a:fld>
            <a:r>
              <a:rPr lang="en-US" dirty="0"/>
              <a:t>/25</a:t>
            </a:r>
          </a:p>
        </p:txBody>
      </p:sp>
      <p:sp>
        <p:nvSpPr>
          <p:cNvPr id="5" name="Title 4">
            <a:extLst>
              <a:ext uri="{FF2B5EF4-FFF2-40B4-BE49-F238E27FC236}">
                <a16:creationId xmlns:a16="http://schemas.microsoft.com/office/drawing/2014/main" id="{2CF636F1-ED94-F422-ADEA-7B28094F5883}"/>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82761736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6631"/>
            <a:ext cx="7772400" cy="976474"/>
          </a:xfrm>
          <a:prstGeom prst="rect">
            <a:avLst/>
          </a:prstGeom>
        </p:spPr>
        <p:txBody>
          <a:bodyPr>
            <a:normAutofit/>
          </a:bodyPr>
          <a:lstStyle>
            <a:lvl1pPr algn="l">
              <a:defRPr sz="2700" b="1" i="0" baseline="0">
                <a:ln>
                  <a:noFill/>
                </a:ln>
                <a:solidFill>
                  <a:srgbClr val="18453B"/>
                </a:solidFill>
                <a:latin typeface="+mn-lt"/>
                <a:cs typeface="Gotham-Bold"/>
              </a:defRPr>
            </a:lvl1pPr>
          </a:lstStyle>
          <a:p>
            <a:r>
              <a:rPr lang="en-US"/>
              <a:t>Click to edit Master title style</a:t>
            </a:r>
            <a:endParaRPr lang="en-US" dirty="0"/>
          </a:p>
        </p:txBody>
      </p:sp>
      <p:sp>
        <p:nvSpPr>
          <p:cNvPr id="3" name="Subtitle 2"/>
          <p:cNvSpPr>
            <a:spLocks noGrp="1"/>
          </p:cNvSpPr>
          <p:nvPr>
            <p:ph type="subTitle" idx="1"/>
          </p:nvPr>
        </p:nvSpPr>
        <p:spPr>
          <a:xfrm>
            <a:off x="685800" y="2279675"/>
            <a:ext cx="7772400" cy="1576767"/>
          </a:xfrm>
          <a:prstGeom prst="rect">
            <a:avLst/>
          </a:prstGeom>
        </p:spPr>
        <p:txBody>
          <a:bodyPr>
            <a:normAutofit/>
          </a:bodyPr>
          <a:lstStyle>
            <a:lvl1pPr marL="0" indent="0" algn="l">
              <a:buNone/>
              <a:defRPr sz="1800" b="0" i="0">
                <a:solidFill>
                  <a:schemeClr val="tx1">
                    <a:lumMod val="65000"/>
                    <a:lumOff val="35000"/>
                  </a:schemeClr>
                </a:solidFill>
                <a:latin typeface="Arial"/>
                <a:cs typeface="Aria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pic>
        <p:nvPicPr>
          <p:cNvPr id="7" name="Picture 6" descr="Michigan State University logo">
            <a:extLst>
              <a:ext uri="{FF2B5EF4-FFF2-40B4-BE49-F238E27FC236}">
                <a16:creationId xmlns:a16="http://schemas.microsoft.com/office/drawing/2014/main" id="{A54D84F8-7269-C444-850E-B6932D9731A5}"/>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63099001-0575-79A1-6BB5-0862355CDD51}"/>
              </a:ext>
            </a:extLst>
          </p:cNvPr>
          <p:cNvSpPr>
            <a:spLocks noGrp="1"/>
          </p:cNvSpPr>
          <p:nvPr>
            <p:ph type="sldNum" sz="quarter" idx="10"/>
          </p:nvPr>
        </p:nvSpPr>
        <p:spPr/>
        <p:txBody>
          <a:bodyPr/>
          <a:lstStyle/>
          <a:p>
            <a:fld id="{02C8563F-99E2-49A5-8791-6AADA712BC8F}" type="slidenum">
              <a:rPr lang="en-US" smtClean="0"/>
              <a:pPr/>
              <a:t>‹#›</a:t>
            </a:fld>
            <a:r>
              <a:rPr lang="en-US" dirty="0"/>
              <a:t>/25</a:t>
            </a:r>
          </a:p>
        </p:txBody>
      </p:sp>
    </p:spTree>
    <p:extLst>
      <p:ext uri="{BB962C8B-B14F-4D97-AF65-F5344CB8AC3E}">
        <p14:creationId xmlns:p14="http://schemas.microsoft.com/office/powerpoint/2010/main" val="214713669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39377"/>
            <a:ext cx="8229600" cy="360175"/>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400228"/>
            <a:ext cx="8229600" cy="3049871"/>
          </a:xfrm>
          <a:prstGeom prst="rect">
            <a:avLst/>
          </a:prstGeom>
        </p:spPr>
        <p:txBody>
          <a:bodyPr/>
          <a:lstStyle>
            <a:lvl1pPr marL="342900" indent="-342900" algn="l">
              <a:buClr>
                <a:srgbClr val="18453B"/>
              </a:buClr>
              <a:buFont typeface="Arial"/>
              <a:buChar char="•"/>
              <a:defRPr sz="2100" b="0" i="0">
                <a:solidFill>
                  <a:srgbClr val="595959"/>
                </a:solidFill>
                <a:latin typeface="Arial"/>
                <a:cs typeface="Arial"/>
              </a:defRPr>
            </a:lvl1pPr>
            <a:lvl2pPr marL="557213" indent="-214313" algn="l">
              <a:buClr>
                <a:schemeClr val="tx1">
                  <a:lumMod val="75000"/>
                  <a:lumOff val="25000"/>
                </a:schemeClr>
              </a:buClr>
              <a:buSzPct val="85000"/>
              <a:buFont typeface="Arial"/>
              <a:buChar char="•"/>
              <a:defRPr sz="1800" b="0" i="0">
                <a:solidFill>
                  <a:srgbClr val="595959"/>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ichigan State University logo">
            <a:extLst>
              <a:ext uri="{FF2B5EF4-FFF2-40B4-BE49-F238E27FC236}">
                <a16:creationId xmlns:a16="http://schemas.microsoft.com/office/drawing/2014/main" id="{0060A257-52AF-094B-980E-DAECC167E76F}"/>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DFF0205F-50E5-7EFA-C064-E2797D0D6378}"/>
              </a:ext>
            </a:extLst>
          </p:cNvPr>
          <p:cNvSpPr>
            <a:spLocks noGrp="1"/>
          </p:cNvSpPr>
          <p:nvPr>
            <p:ph type="sldNum" sz="quarter" idx="10"/>
          </p:nvPr>
        </p:nvSpPr>
        <p:spPr/>
        <p:txBody>
          <a:bodyPr/>
          <a:lstStyle/>
          <a:p>
            <a:fld id="{02C8563F-99E2-49A5-8791-6AADA712BC8F}" type="slidenum">
              <a:rPr lang="en-US" smtClean="0"/>
              <a:pPr/>
              <a:t>‹#›</a:t>
            </a:fld>
            <a:r>
              <a:rPr lang="en-US" dirty="0"/>
              <a:t>/25</a:t>
            </a:r>
          </a:p>
        </p:txBody>
      </p:sp>
    </p:spTree>
    <p:extLst>
      <p:ext uri="{BB962C8B-B14F-4D97-AF65-F5344CB8AC3E}">
        <p14:creationId xmlns:p14="http://schemas.microsoft.com/office/powerpoint/2010/main" val="384534124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4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52366"/>
            <a:ext cx="8229600" cy="656319"/>
          </a:xfrm>
          <a:prstGeom prst="rect">
            <a:avLst/>
          </a:prstGeom>
        </p:spPr>
        <p:txBody>
          <a:bodyPr>
            <a:normAutofit/>
          </a:bodyPr>
          <a:lstStyle>
            <a:lvl1pPr algn="l">
              <a:defRPr sz="2700" b="1" i="0" baseline="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SzPct val="85000"/>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736096" y="1544751"/>
            <a:ext cx="3950704" cy="3222512"/>
          </a:xfrm>
          <a:prstGeom prst="rect">
            <a:avLst/>
          </a:prstGeom>
        </p:spPr>
        <p:txBody>
          <a:bodyPr/>
          <a:lstStyle>
            <a:lvl1pPr marL="342900" indent="-342900" algn="l">
              <a:buClr>
                <a:schemeClr val="tx1">
                  <a:lumMod val="75000"/>
                  <a:lumOff val="25000"/>
                </a:schemeClr>
              </a:buClr>
              <a:buFont typeface="Wingdings" charset="2"/>
              <a:buChar char="§"/>
              <a:defRPr sz="2100" b="0" i="0">
                <a:solidFill>
                  <a:schemeClr val="tx1">
                    <a:lumMod val="65000"/>
                    <a:lumOff val="35000"/>
                  </a:schemeClr>
                </a:solidFill>
                <a:latin typeface="Arial"/>
                <a:cs typeface="Arial"/>
              </a:defRPr>
            </a:lvl1pPr>
            <a:lvl2pPr marL="600075" indent="-257175" algn="l">
              <a:buClr>
                <a:schemeClr val="tx1">
                  <a:lumMod val="75000"/>
                  <a:lumOff val="25000"/>
                </a:schemeClr>
              </a:buClr>
              <a:buFont typeface="Wingdings" charset="2"/>
              <a:buChar char="§"/>
              <a:defRPr sz="1800" b="0" i="0">
                <a:solidFill>
                  <a:schemeClr val="tx1">
                    <a:lumMod val="65000"/>
                    <a:lumOff val="3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descr="Michigan State University logo">
            <a:extLst>
              <a:ext uri="{FF2B5EF4-FFF2-40B4-BE49-F238E27FC236}">
                <a16:creationId xmlns:a16="http://schemas.microsoft.com/office/drawing/2014/main" id="{2D258EC8-A789-B74A-BFAE-935D3404FDD1}"/>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77B635FC-E8E1-677E-9F62-F38F101EA3CE}"/>
              </a:ext>
            </a:extLst>
          </p:cNvPr>
          <p:cNvSpPr>
            <a:spLocks noGrp="1"/>
          </p:cNvSpPr>
          <p:nvPr>
            <p:ph type="sldNum" sz="quarter" idx="14"/>
          </p:nvPr>
        </p:nvSpPr>
        <p:spPr/>
        <p:txBody>
          <a:bodyPr/>
          <a:lstStyle/>
          <a:p>
            <a:fld id="{02C8563F-99E2-49A5-8791-6AADA712BC8F}" type="slidenum">
              <a:rPr lang="en-US" smtClean="0"/>
              <a:pPr/>
              <a:t>‹#›</a:t>
            </a:fld>
            <a:r>
              <a:rPr lang="en-US" dirty="0"/>
              <a:t>/25</a:t>
            </a:r>
          </a:p>
        </p:txBody>
      </p:sp>
    </p:spTree>
    <p:extLst>
      <p:ext uri="{BB962C8B-B14F-4D97-AF65-F5344CB8AC3E}">
        <p14:creationId xmlns:p14="http://schemas.microsoft.com/office/powerpoint/2010/main" val="16383146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832405"/>
            <a:ext cx="8229600" cy="616299"/>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560759"/>
            <a:ext cx="8229600" cy="3018124"/>
          </a:xfrm>
          <a:prstGeom prst="rect">
            <a:avLst/>
          </a:prstGeom>
        </p:spPr>
        <p:txBody>
          <a:bodyPr/>
          <a:lstStyle>
            <a:lvl1pPr marL="0" indent="0" algn="l">
              <a:buClr>
                <a:schemeClr val="tx1">
                  <a:lumMod val="75000"/>
                  <a:lumOff val="25000"/>
                </a:schemeClr>
              </a:buClr>
              <a:buFontTx/>
              <a:buNone/>
              <a:defRPr sz="1800" b="0" i="0" baseline="0">
                <a:solidFill>
                  <a:schemeClr val="tx1">
                    <a:lumMod val="75000"/>
                    <a:lumOff val="25000"/>
                  </a:schemeClr>
                </a:solidFill>
                <a:latin typeface="Arial"/>
                <a:cs typeface="Arial"/>
              </a:defRPr>
            </a:lvl1pPr>
            <a:lvl2pPr marL="0" indent="0" algn="l">
              <a:buClr>
                <a:schemeClr val="tx1">
                  <a:lumMod val="75000"/>
                  <a:lumOff val="25000"/>
                </a:schemeClr>
              </a:buClr>
              <a:buFontTx/>
              <a:buNone/>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ichigan State University logo">
            <a:extLst>
              <a:ext uri="{FF2B5EF4-FFF2-40B4-BE49-F238E27FC236}">
                <a16:creationId xmlns:a16="http://schemas.microsoft.com/office/drawing/2014/main" id="{141B5630-B7FB-8C44-AD54-B69FA31DF604}"/>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53B1D524-6207-5A77-D659-27DF288BEE6C}"/>
              </a:ext>
            </a:extLst>
          </p:cNvPr>
          <p:cNvSpPr>
            <a:spLocks noGrp="1"/>
          </p:cNvSpPr>
          <p:nvPr>
            <p:ph type="sldNum" sz="quarter" idx="10"/>
          </p:nvPr>
        </p:nvSpPr>
        <p:spPr/>
        <p:txBody>
          <a:bodyPr/>
          <a:lstStyle/>
          <a:p>
            <a:fld id="{02C8563F-99E2-49A5-8791-6AADA712BC8F}" type="slidenum">
              <a:rPr lang="en-US" smtClean="0"/>
              <a:pPr/>
              <a:t>‹#›</a:t>
            </a:fld>
            <a:r>
              <a:rPr lang="en-US" dirty="0"/>
              <a:t>/25</a:t>
            </a:r>
          </a:p>
        </p:txBody>
      </p:sp>
    </p:spTree>
    <p:extLst>
      <p:ext uri="{BB962C8B-B14F-4D97-AF65-F5344CB8AC3E}">
        <p14:creationId xmlns:p14="http://schemas.microsoft.com/office/powerpoint/2010/main" val="550797844"/>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2_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656319"/>
            <a:ext cx="8229600" cy="543832"/>
          </a:xfrm>
          <a:prstGeom prst="rect">
            <a:avLst/>
          </a:prstGeom>
        </p:spPr>
        <p:txBody>
          <a:bodyPr>
            <a:normAutofit/>
          </a:bodyPr>
          <a:lstStyle>
            <a:lvl1pPr algn="l">
              <a:defRPr sz="2700" b="1" i="0">
                <a:solidFill>
                  <a:srgbClr val="18453B"/>
                </a:solidFill>
                <a:latin typeface="Arial"/>
                <a:cs typeface="Arial"/>
              </a:defRPr>
            </a:lvl1pPr>
          </a:lstStyle>
          <a:p>
            <a:r>
              <a:rPr lang="en-US"/>
              <a:t>Click to edit Master title style</a:t>
            </a:r>
            <a:endParaRPr lang="en-US" dirty="0"/>
          </a:p>
        </p:txBody>
      </p:sp>
      <p:sp>
        <p:nvSpPr>
          <p:cNvPr id="3" name="Content Placeholder 2"/>
          <p:cNvSpPr>
            <a:spLocks noGrp="1"/>
          </p:cNvSpPr>
          <p:nvPr>
            <p:ph idx="1"/>
          </p:nvPr>
        </p:nvSpPr>
        <p:spPr>
          <a:xfrm>
            <a:off x="457200" y="1256179"/>
            <a:ext cx="8229600" cy="3314700"/>
          </a:xfrm>
          <a:prstGeom prst="rect">
            <a:avLst/>
          </a:prstGeom>
        </p:spPr>
        <p:txBody>
          <a:bodyPr/>
          <a:lstStyle>
            <a:lvl1pPr marL="342900" indent="-342900" algn="l">
              <a:buClr>
                <a:schemeClr val="tx1">
                  <a:lumMod val="75000"/>
                  <a:lumOff val="25000"/>
                </a:schemeClr>
              </a:buClr>
              <a:buFont typeface="+mj-lt"/>
              <a:buAutoNum type="arabicPeriod"/>
              <a:defRPr sz="1800" b="0" i="0" baseline="0">
                <a:solidFill>
                  <a:schemeClr val="tx1">
                    <a:lumMod val="75000"/>
                    <a:lumOff val="25000"/>
                  </a:schemeClr>
                </a:solidFill>
                <a:latin typeface="Arial"/>
                <a:cs typeface="Arial"/>
              </a:defRPr>
            </a:lvl1pPr>
            <a:lvl2pPr marL="342900" indent="137160" algn="l">
              <a:buClr>
                <a:schemeClr val="tx1">
                  <a:lumMod val="75000"/>
                  <a:lumOff val="25000"/>
                </a:schemeClr>
              </a:buClr>
              <a:buSzPct val="85000"/>
              <a:buFont typeface="Arial"/>
              <a:buChar char="•"/>
              <a:defRPr sz="1500" b="0" i="0">
                <a:solidFill>
                  <a:schemeClr val="tx1">
                    <a:lumMod val="75000"/>
                    <a:lumOff val="25000"/>
                  </a:schemeClr>
                </a:solidFill>
                <a:latin typeface="Arial"/>
                <a:cs typeface="Arial"/>
              </a:defRPr>
            </a:lvl2pPr>
            <a:lvl3pPr>
              <a:buClr>
                <a:schemeClr val="tx1">
                  <a:lumMod val="75000"/>
                  <a:lumOff val="25000"/>
                </a:schemeClr>
              </a:buClr>
              <a:defRPr sz="15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Michigan State University logo">
            <a:extLst>
              <a:ext uri="{FF2B5EF4-FFF2-40B4-BE49-F238E27FC236}">
                <a16:creationId xmlns:a16="http://schemas.microsoft.com/office/drawing/2014/main" id="{33DFE41A-7460-1944-9A9F-6E57FFC606A1}"/>
              </a:ext>
            </a:extLst>
          </p:cNvPr>
          <p:cNvPicPr>
            <a:picLocks noChangeAspect="1"/>
          </p:cNvPicPr>
          <p:nvPr userDrawn="1"/>
        </p:nvPicPr>
        <p:blipFill>
          <a:blip r:embed="rId3"/>
          <a:stretch>
            <a:fillRect/>
          </a:stretch>
        </p:blipFill>
        <p:spPr>
          <a:xfrm>
            <a:off x="3643313" y="4893670"/>
            <a:ext cx="1858962" cy="156925"/>
          </a:xfrm>
          <a:prstGeom prst="rect">
            <a:avLst/>
          </a:prstGeom>
        </p:spPr>
      </p:pic>
      <p:sp>
        <p:nvSpPr>
          <p:cNvPr id="4" name="Slide Number Placeholder 3">
            <a:extLst>
              <a:ext uri="{FF2B5EF4-FFF2-40B4-BE49-F238E27FC236}">
                <a16:creationId xmlns:a16="http://schemas.microsoft.com/office/drawing/2014/main" id="{6DB15F30-14D3-ACB3-A778-91ED6DB61891}"/>
              </a:ext>
            </a:extLst>
          </p:cNvPr>
          <p:cNvSpPr>
            <a:spLocks noGrp="1"/>
          </p:cNvSpPr>
          <p:nvPr>
            <p:ph type="sldNum" sz="quarter" idx="10"/>
          </p:nvPr>
        </p:nvSpPr>
        <p:spPr/>
        <p:txBody>
          <a:bodyPr/>
          <a:lstStyle/>
          <a:p>
            <a:fld id="{02C8563F-99E2-49A5-8791-6AADA712BC8F}" type="slidenum">
              <a:rPr lang="en-US" smtClean="0"/>
              <a:pPr/>
              <a:t>‹#›</a:t>
            </a:fld>
            <a:r>
              <a:rPr lang="en-US" dirty="0"/>
              <a:t>/25</a:t>
            </a:r>
          </a:p>
        </p:txBody>
      </p:sp>
    </p:spTree>
    <p:extLst>
      <p:ext uri="{BB962C8B-B14F-4D97-AF65-F5344CB8AC3E}">
        <p14:creationId xmlns:p14="http://schemas.microsoft.com/office/powerpoint/2010/main" val="248830805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3" name="Picture 2" descr="Spartan helmet with text that reads Spartans Will">
            <a:extLst>
              <a:ext uri="{FF2B5EF4-FFF2-40B4-BE49-F238E27FC236}">
                <a16:creationId xmlns:a16="http://schemas.microsoft.com/office/drawing/2014/main" id="{0AD21EE0-D137-7C4C-BD74-D7A13146B123}"/>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857500" y="286739"/>
            <a:ext cx="3423018" cy="1392982"/>
          </a:xfrm>
          <a:prstGeom prst="rect">
            <a:avLst/>
          </a:prstGeom>
        </p:spPr>
      </p:pic>
      <p:sp>
        <p:nvSpPr>
          <p:cNvPr id="2" name="Slide Number Placeholder 1">
            <a:extLst>
              <a:ext uri="{FF2B5EF4-FFF2-40B4-BE49-F238E27FC236}">
                <a16:creationId xmlns:a16="http://schemas.microsoft.com/office/drawing/2014/main" id="{7B0E7924-6C01-CA72-6742-B3CD6C2A4C08}"/>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2C8563F-99E2-49A5-8791-6AADA712BC8F}" type="slidenum">
              <a:rPr lang="en-US" smtClean="0"/>
              <a:pPr/>
              <a:t>‹#›</a:t>
            </a:fld>
            <a:r>
              <a:rPr lang="en-US" dirty="0"/>
              <a:t>/25</a:t>
            </a:r>
          </a:p>
        </p:txBody>
      </p:sp>
    </p:spTree>
  </p:cSld>
  <p:clrMap bg1="dk1" tx1="lt1" bg2="dk2" tx2="lt2" accent1="accent1" accent2="accent2" accent3="accent3" accent4="accent4" accent5="accent5" accent6="accent6" hlink="hlink" folHlink="folHlink"/>
  <p:sldLayoutIdLst>
    <p:sldLayoutId id="2147483704" r:id="rId1"/>
    <p:sldLayoutId id="2147483709" r:id="rId2"/>
    <p:sldLayoutId id="2147483705" r:id="rId3"/>
    <p:sldLayoutId id="2147483706" r:id="rId4"/>
    <p:sldLayoutId id="2147483707" r:id="rId5"/>
    <p:sldLayoutId id="2147483708" r:id="rId6"/>
  </p:sldLayoutIdLst>
  <p:hf hdr="0" ftr="0" dt="0"/>
  <p:txStyles>
    <p:title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p:titleStyle>
    <p:bodyStyle>
      <a:lvl1pPr algn="ctr" defTabSz="342900" rtl="0" eaLnBrk="1" fontAlgn="base" hangingPunct="1">
        <a:spcBef>
          <a:spcPct val="20000"/>
        </a:spcBef>
        <a:spcAft>
          <a:spcPct val="0"/>
        </a:spcAft>
        <a:defRPr sz="3000" b="1" kern="1200">
          <a:solidFill>
            <a:schemeClr val="tx1"/>
          </a:solidFill>
          <a:latin typeface="+mn-lt"/>
          <a:ea typeface="ＭＳ Ｐゴシック" charset="-128"/>
          <a:cs typeface="ＭＳ Ｐゴシック" charset="-128"/>
        </a:defRPr>
      </a:lvl1pPr>
      <a:lvl2pPr marL="557213" indent="-214313" algn="l" defTabSz="342900" rtl="0" eaLnBrk="1" fontAlgn="base" hangingPunct="1">
        <a:spcBef>
          <a:spcPct val="20000"/>
        </a:spcBef>
        <a:spcAft>
          <a:spcPct val="0"/>
        </a:spcAft>
        <a:buFont typeface="Arial" charset="0"/>
        <a:buChar char="–"/>
        <a:defRPr sz="2100" kern="1200">
          <a:solidFill>
            <a:schemeClr val="tx1"/>
          </a:solidFill>
          <a:latin typeface="Gotham Book"/>
          <a:ea typeface="ＭＳ Ｐゴシック" charset="-128"/>
          <a:cs typeface="+mn-cs"/>
        </a:defRPr>
      </a:lvl2pPr>
      <a:lvl3pPr marL="857250" indent="-171450" algn="l" defTabSz="342900" rtl="0" eaLnBrk="1" fontAlgn="base" hangingPunct="1">
        <a:spcBef>
          <a:spcPct val="20000"/>
        </a:spcBef>
        <a:spcAft>
          <a:spcPct val="0"/>
        </a:spcAft>
        <a:buFont typeface="Arial" charset="0"/>
        <a:buChar char="•"/>
        <a:defRPr sz="1800" kern="1200">
          <a:solidFill>
            <a:schemeClr val="tx1"/>
          </a:solidFill>
          <a:latin typeface="Gotham Book"/>
          <a:ea typeface="ＭＳ Ｐゴシック" charset="-128"/>
          <a:cs typeface="+mn-cs"/>
        </a:defRPr>
      </a:lvl3pPr>
      <a:lvl4pPr marL="12001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4pPr>
      <a:lvl5pPr marL="1543050" indent="-171450" algn="l" defTabSz="342900" rtl="0" eaLnBrk="1" fontAlgn="base" hangingPunct="1">
        <a:spcBef>
          <a:spcPct val="20000"/>
        </a:spcBef>
        <a:spcAft>
          <a:spcPct val="0"/>
        </a:spcAft>
        <a:buFont typeface="Arial" charset="0"/>
        <a:buChar char="»"/>
        <a:defRPr sz="1500" kern="1200">
          <a:solidFill>
            <a:schemeClr val="tx1"/>
          </a:solidFill>
          <a:latin typeface="Gotham Book"/>
          <a:ea typeface="ＭＳ Ｐゴシック" charset="-128"/>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8.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tags" Target="../tags/tag9.xml"/><Relationship Id="rId6" Type="http://schemas.openxmlformats.org/officeDocument/2006/relationships/image" Target="../media/image26.png"/><Relationship Id="rId5" Type="http://schemas.openxmlformats.org/officeDocument/2006/relationships/image" Target="../media/image23.png"/><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tags" Target="../tags/tag10.xml"/><Relationship Id="rId5" Type="http://schemas.openxmlformats.org/officeDocument/2006/relationships/image" Target="../media/image23.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12.xml"/><Relationship Id="rId7"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11.xml"/><Relationship Id="rId6" Type="http://schemas.openxmlformats.org/officeDocument/2006/relationships/image" Target="../media/image38.png"/><Relationship Id="rId5" Type="http://schemas.openxmlformats.org/officeDocument/2006/relationships/image" Target="../media/image23.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tags" Target="../tags/tag12.xml"/><Relationship Id="rId6" Type="http://schemas.openxmlformats.org/officeDocument/2006/relationships/image" Target="../media/image41.png"/><Relationship Id="rId5" Type="http://schemas.openxmlformats.org/officeDocument/2006/relationships/image" Target="../media/image23.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tags" Target="../tags/tag14.xml"/><Relationship Id="rId6" Type="http://schemas.openxmlformats.org/officeDocument/2006/relationships/image" Target="../media/image47.jpeg"/><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6.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notesSlide" Target="../notesSlides/notesSlide2.xml"/><Relationship Id="rId7" Type="http://schemas.openxmlformats.org/officeDocument/2006/relationships/image" Target="../media/image8.jpeg"/><Relationship Id="rId2" Type="http://schemas.openxmlformats.org/officeDocument/2006/relationships/slideLayout" Target="../slideLayouts/slideLayout3.xml"/><Relationship Id="rId1" Type="http://schemas.openxmlformats.org/officeDocument/2006/relationships/tags" Target="../tags/tag1.xml"/><Relationship Id="rId6" Type="http://schemas.openxmlformats.org/officeDocument/2006/relationships/hyperlink" Target="https://www.pexels.com/photo/people-having-meeting-1181611/" TargetMode="External"/><Relationship Id="rId5" Type="http://schemas.openxmlformats.org/officeDocument/2006/relationships/image" Target="../media/image7.jpeg"/><Relationship Id="rId4" Type="http://schemas.openxmlformats.org/officeDocument/2006/relationships/image" Target="../media/image6.png"/><Relationship Id="rId9" Type="http://schemas.openxmlformats.org/officeDocument/2006/relationships/hyperlink" Target="https://www.pexels.com/photo/woman-filling-job-application-form-in-office-with-boss-5668858/" TargetMode="Externa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tags" Target="../tags/tag17.xml"/><Relationship Id="rId5" Type="http://schemas.openxmlformats.org/officeDocument/2006/relationships/image" Target="../media/image51.png"/><Relationship Id="rId4" Type="http://schemas.openxmlformats.org/officeDocument/2006/relationships/image" Target="../media/image5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tags" Target="../tags/tag18.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tags" Target="../tags/tag19.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tags" Target="../tags/tag20.xml"/><Relationship Id="rId4" Type="http://schemas.openxmlformats.org/officeDocument/2006/relationships/image" Target="../media/image56.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tags" Target="../tags/tag21.xml"/><Relationship Id="rId4" Type="http://schemas.openxmlformats.org/officeDocument/2006/relationships/image" Target="../media/image57.png"/></Relationships>
</file>

<file path=ppt/slides/_rels/slide2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s://pixnio.com/media/communication-crowd-gorgeous-mobile-phone-people" TargetMode="External"/><Relationship Id="rId13" Type="http://schemas.openxmlformats.org/officeDocument/2006/relationships/image" Target="../media/image14.jpg"/><Relationship Id="rId3" Type="http://schemas.openxmlformats.org/officeDocument/2006/relationships/notesSlide" Target="../notesSlides/notesSlide3.xml"/><Relationship Id="rId7" Type="http://schemas.openxmlformats.org/officeDocument/2006/relationships/image" Target="../media/image11.jpg"/><Relationship Id="rId12" Type="http://schemas.openxmlformats.org/officeDocument/2006/relationships/hyperlink" Target="https://www.tasnimnews.com/en/news/2019/01/29/1934306/iphone-s-serious-bug-enables-eavesdropping-on-facetime-users" TargetMode="External"/><Relationship Id="rId2" Type="http://schemas.openxmlformats.org/officeDocument/2006/relationships/slideLayout" Target="../slideLayouts/slideLayout3.xml"/><Relationship Id="rId1" Type="http://schemas.openxmlformats.org/officeDocument/2006/relationships/tags" Target="../tags/tag2.xml"/><Relationship Id="rId6" Type="http://schemas.openxmlformats.org/officeDocument/2006/relationships/hyperlink" Target="https://creativecommons.org/licenses/by-sa/3.0/" TargetMode="External"/><Relationship Id="rId11" Type="http://schemas.openxmlformats.org/officeDocument/2006/relationships/image" Target="../media/image13.jpg"/><Relationship Id="rId5" Type="http://schemas.openxmlformats.org/officeDocument/2006/relationships/hyperlink" Target="http://flickr.com/photos/beauvais/2592222149" TargetMode="External"/><Relationship Id="rId10" Type="http://schemas.openxmlformats.org/officeDocument/2006/relationships/hyperlink" Target="https://pixnio.com/interiors-and-exteriors-design/interior/shopping-mall-luxury-indoor-urban-luxury-people-architecture" TargetMode="External"/><Relationship Id="rId4" Type="http://schemas.openxmlformats.org/officeDocument/2006/relationships/image" Target="../media/image10.jpg"/><Relationship Id="rId9" Type="http://schemas.openxmlformats.org/officeDocument/2006/relationships/image" Target="../media/image12.jpg"/><Relationship Id="rId14" Type="http://schemas.openxmlformats.org/officeDocument/2006/relationships/hyperlink" Target="https://juanplaza.es/blog/no-puedo-hablarle-a-siri/"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hyperlink" Target="https://www.pexels.com/photo/people-having-meeting-1181611/" TargetMode="External"/><Relationship Id="rId2" Type="http://schemas.openxmlformats.org/officeDocument/2006/relationships/slideLayout" Target="../slideLayouts/slideLayout3.xml"/><Relationship Id="rId1" Type="http://schemas.openxmlformats.org/officeDocument/2006/relationships/tags" Target="../tags/tag3.xml"/><Relationship Id="rId6" Type="http://schemas.openxmlformats.org/officeDocument/2006/relationships/image" Target="../media/image7.jpe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hyperlink" Target="https://pixabay.com/fr/radio-ondes-jaune-radiodiffusion-297183/"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5.xml"/><Relationship Id="rId7" Type="http://schemas.openxmlformats.org/officeDocument/2006/relationships/hyperlink" Target="https://www.publicdomainpictures.net/en/view-image.php?image=262949&amp;picture=security-privacy-lock-icon" TargetMode="External"/><Relationship Id="rId2" Type="http://schemas.openxmlformats.org/officeDocument/2006/relationships/slideLayout" Target="../slideLayouts/slideLayout3.xml"/><Relationship Id="rId1" Type="http://schemas.openxmlformats.org/officeDocument/2006/relationships/tags" Target="../tags/tag4.xml"/><Relationship Id="rId6" Type="http://schemas.openxmlformats.org/officeDocument/2006/relationships/image" Target="../media/image19.jpg"/><Relationship Id="rId5" Type="http://schemas.openxmlformats.org/officeDocument/2006/relationships/hyperlink" Target="https://gadgetsin.com/beats-pill-portable-bluetooth-wireless-speaker.htm" TargetMode="External"/><Relationship Id="rId4" Type="http://schemas.openxmlformats.org/officeDocument/2006/relationships/image" Target="../media/image18.jpg"/><Relationship Id="rId9" Type="http://schemas.openxmlformats.org/officeDocument/2006/relationships/hyperlink" Target="https://www.maxpixel.net/Secret-Safe-Shield-Lock-Privacy-Security-Icon-5355895"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6.xml"/><Relationship Id="rId7" Type="http://schemas.openxmlformats.org/officeDocument/2006/relationships/image" Target="../media/image22.svg"/><Relationship Id="rId2" Type="http://schemas.openxmlformats.org/officeDocument/2006/relationships/slideLayout" Target="../slideLayouts/slideLayout3.xml"/><Relationship Id="rId1" Type="http://schemas.openxmlformats.org/officeDocument/2006/relationships/tags" Target="../tags/tag5.xml"/><Relationship Id="rId6" Type="http://schemas.openxmlformats.org/officeDocument/2006/relationships/image" Target="../media/image21.png"/><Relationship Id="rId5" Type="http://schemas.openxmlformats.org/officeDocument/2006/relationships/image" Target="../media/image16.svg"/><Relationship Id="rId10" Type="http://schemas.openxmlformats.org/officeDocument/2006/relationships/image" Target="../media/image23.png"/><Relationship Id="rId4" Type="http://schemas.openxmlformats.org/officeDocument/2006/relationships/image" Target="../media/image15.png"/><Relationship Id="rId9" Type="http://schemas.openxmlformats.org/officeDocument/2006/relationships/hyperlink" Target="https://pixabay.com/fr/radio-ondes-jaune-radiodiffusion-297183/"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3.png"/><Relationship Id="rId3" Type="http://schemas.openxmlformats.org/officeDocument/2006/relationships/notesSlide" Target="../notesSlides/notesSlide7.xml"/><Relationship Id="rId7" Type="http://schemas.openxmlformats.org/officeDocument/2006/relationships/image" Target="../media/image22.svg"/><Relationship Id="rId12" Type="http://schemas.openxmlformats.org/officeDocument/2006/relationships/image" Target="../media/image26.png"/><Relationship Id="rId2" Type="http://schemas.openxmlformats.org/officeDocument/2006/relationships/slideLayout" Target="../slideLayouts/slideLayout3.xml"/><Relationship Id="rId1" Type="http://schemas.openxmlformats.org/officeDocument/2006/relationships/tags" Target="../tags/tag6.xml"/><Relationship Id="rId6" Type="http://schemas.openxmlformats.org/officeDocument/2006/relationships/image" Target="../media/image21.png"/><Relationship Id="rId11" Type="http://schemas.openxmlformats.org/officeDocument/2006/relationships/image" Target="../media/image25.svg"/><Relationship Id="rId5" Type="http://schemas.openxmlformats.org/officeDocument/2006/relationships/image" Target="../media/image16.svg"/><Relationship Id="rId10" Type="http://schemas.openxmlformats.org/officeDocument/2006/relationships/image" Target="../media/image24.png"/><Relationship Id="rId4" Type="http://schemas.openxmlformats.org/officeDocument/2006/relationships/image" Target="../media/image15.png"/><Relationship Id="rId9" Type="http://schemas.openxmlformats.org/officeDocument/2006/relationships/hyperlink" Target="https://pixabay.com/fr/radio-ondes-jaune-radiodiffusion-297183/"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notesSlide" Target="../notesSlides/notesSlide8.xml"/><Relationship Id="rId7" Type="http://schemas.openxmlformats.org/officeDocument/2006/relationships/image" Target="../media/image28.png"/><Relationship Id="rId2" Type="http://schemas.openxmlformats.org/officeDocument/2006/relationships/slideLayout" Target="../slideLayouts/slideLayout3.xml"/><Relationship Id="rId1" Type="http://schemas.openxmlformats.org/officeDocument/2006/relationships/tags" Target="../tags/tag7.xml"/><Relationship Id="rId6" Type="http://schemas.openxmlformats.org/officeDocument/2006/relationships/image" Target="../media/image23.png"/><Relationship Id="rId11" Type="http://schemas.openxmlformats.org/officeDocument/2006/relationships/image" Target="../media/image32.jpe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7.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900182"/>
            <a:ext cx="9067800" cy="1568824"/>
          </a:xfrm>
          <a:prstGeom prst="rect">
            <a:avLst/>
          </a:prstGeom>
        </p:spPr>
        <p:txBody>
          <a:bodyPr/>
          <a:lstStyle/>
          <a:p>
            <a:r>
              <a:rPr lang="en-US" sz="2400" b="1" dirty="0">
                <a:solidFill>
                  <a:schemeClr val="bg1"/>
                </a:solidFill>
                <a:latin typeface="+mj-lt"/>
              </a:rPr>
              <a:t>NEC: Speaker Selective Cancellation via Neural Enhanced Ultrasound Shadowing</a:t>
            </a:r>
            <a:endParaRPr lang="en-US" sz="2400" b="1" dirty="0">
              <a:solidFill>
                <a:schemeClr val="bg1"/>
              </a:solidFill>
              <a:latin typeface="+mj-lt"/>
              <a:ea typeface="Arial" charset="0"/>
              <a:cs typeface="Arial" charset="0"/>
            </a:endParaRPr>
          </a:p>
        </p:txBody>
      </p:sp>
      <p:sp>
        <p:nvSpPr>
          <p:cNvPr id="3" name="文本框 2">
            <a:extLst>
              <a:ext uri="{FF2B5EF4-FFF2-40B4-BE49-F238E27FC236}">
                <a16:creationId xmlns:a16="http://schemas.microsoft.com/office/drawing/2014/main" id="{83E2DC9C-1249-4E21-BAB0-368395D988B4}"/>
              </a:ext>
            </a:extLst>
          </p:cNvPr>
          <p:cNvSpPr txBox="1"/>
          <p:nvPr/>
        </p:nvSpPr>
        <p:spPr>
          <a:xfrm>
            <a:off x="877245" y="3469006"/>
            <a:ext cx="8720177" cy="369332"/>
          </a:xfrm>
          <a:prstGeom prst="rect">
            <a:avLst/>
          </a:prstGeom>
          <a:noFill/>
        </p:spPr>
        <p:txBody>
          <a:bodyPr wrap="square" rtlCol="0">
            <a:spAutoFit/>
          </a:bodyPr>
          <a:lstStyle/>
          <a:p>
            <a:r>
              <a:rPr lang="en-US" sz="1800" b="1" u="sng" dirty="0">
                <a:solidFill>
                  <a:schemeClr val="bg1"/>
                </a:solidFill>
              </a:rPr>
              <a:t>Hanqing Guo</a:t>
            </a:r>
            <a:r>
              <a:rPr lang="en-US" sz="1800" dirty="0">
                <a:solidFill>
                  <a:schemeClr val="bg1"/>
                </a:solidFill>
              </a:rPr>
              <a:t>, </a:t>
            </a:r>
            <a:r>
              <a:rPr lang="en-US" sz="1800" dirty="0" err="1">
                <a:solidFill>
                  <a:schemeClr val="bg1"/>
                </a:solidFill>
              </a:rPr>
              <a:t>Chenning</a:t>
            </a:r>
            <a:r>
              <a:rPr lang="en-US" sz="1800" dirty="0">
                <a:solidFill>
                  <a:schemeClr val="bg1"/>
                </a:solidFill>
              </a:rPr>
              <a:t> Li, </a:t>
            </a:r>
            <a:r>
              <a:rPr lang="en-US" sz="1800" dirty="0" err="1">
                <a:solidFill>
                  <a:schemeClr val="bg1"/>
                </a:solidFill>
              </a:rPr>
              <a:t>Lingkun</a:t>
            </a:r>
            <a:r>
              <a:rPr lang="en-US" sz="1800" dirty="0">
                <a:solidFill>
                  <a:schemeClr val="bg1"/>
                </a:solidFill>
              </a:rPr>
              <a:t> Li, </a:t>
            </a:r>
            <a:r>
              <a:rPr lang="en-US" sz="1800" dirty="0" err="1">
                <a:solidFill>
                  <a:schemeClr val="bg1"/>
                </a:solidFill>
              </a:rPr>
              <a:t>Zhichao</a:t>
            </a:r>
            <a:r>
              <a:rPr lang="en-US" sz="1800" dirty="0">
                <a:solidFill>
                  <a:schemeClr val="bg1"/>
                </a:solidFill>
              </a:rPr>
              <a:t> Cao, </a:t>
            </a:r>
            <a:r>
              <a:rPr lang="en-US" sz="1800" dirty="0" err="1">
                <a:solidFill>
                  <a:schemeClr val="bg1"/>
                </a:solidFill>
              </a:rPr>
              <a:t>Qiben</a:t>
            </a:r>
            <a:r>
              <a:rPr lang="en-US" sz="1800" dirty="0">
                <a:solidFill>
                  <a:schemeClr val="bg1"/>
                </a:solidFill>
              </a:rPr>
              <a:t> Yan, Li Xiao</a:t>
            </a:r>
          </a:p>
        </p:txBody>
      </p:sp>
      <p:pic>
        <p:nvPicPr>
          <p:cNvPr id="1026" name="Picture 2" descr="SEIT Lab">
            <a:extLst>
              <a:ext uri="{FF2B5EF4-FFF2-40B4-BE49-F238E27FC236}">
                <a16:creationId xmlns:a16="http://schemas.microsoft.com/office/drawing/2014/main" id="{3CC57401-A5F8-44FB-BCE5-EE37D4C708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26263" y="4064715"/>
            <a:ext cx="621781" cy="619676"/>
          </a:xfrm>
          <a:prstGeom prst="rect">
            <a:avLst/>
          </a:prstGeom>
          <a:noFill/>
          <a:extLst>
            <a:ext uri="{909E8E84-426E-40DD-AFC4-6F175D3DCCD1}">
              <a14:hiddenFill xmlns:a14="http://schemas.microsoft.com/office/drawing/2010/main">
                <a:solidFill>
                  <a:srgbClr val="FFFFFF"/>
                </a:solidFill>
              </a14:hiddenFill>
            </a:ext>
          </a:extLst>
        </p:spPr>
      </p:pic>
      <p:sp>
        <p:nvSpPr>
          <p:cNvPr id="5" name="文本框 2">
            <a:extLst>
              <a:ext uri="{FF2B5EF4-FFF2-40B4-BE49-F238E27FC236}">
                <a16:creationId xmlns:a16="http://schemas.microsoft.com/office/drawing/2014/main" id="{9675F79C-E252-4CCF-B481-4085D157F9BA}"/>
              </a:ext>
            </a:extLst>
          </p:cNvPr>
          <p:cNvSpPr txBox="1"/>
          <p:nvPr/>
        </p:nvSpPr>
        <p:spPr>
          <a:xfrm>
            <a:off x="1203596" y="4154718"/>
            <a:ext cx="2907426" cy="369332"/>
          </a:xfrm>
          <a:prstGeom prst="rect">
            <a:avLst/>
          </a:prstGeom>
          <a:noFill/>
        </p:spPr>
        <p:txBody>
          <a:bodyPr wrap="square" rtlCol="0">
            <a:spAutoFit/>
          </a:bodyPr>
          <a:lstStyle/>
          <a:p>
            <a:r>
              <a:rPr lang="en-US" sz="1800" dirty="0">
                <a:solidFill>
                  <a:schemeClr val="bg1"/>
                </a:solidFill>
              </a:rPr>
              <a:t>Michigan State University</a:t>
            </a:r>
          </a:p>
        </p:txBody>
      </p:sp>
      <p:pic>
        <p:nvPicPr>
          <p:cNvPr id="4" name="Picture 2" descr="MSU Logo - Black Star Farms">
            <a:extLst>
              <a:ext uri="{FF2B5EF4-FFF2-40B4-BE49-F238E27FC236}">
                <a16:creationId xmlns:a16="http://schemas.microsoft.com/office/drawing/2014/main" id="{FD81DF7A-1A6D-4A28-98F9-BF1A9CB47B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0108" y="4066620"/>
            <a:ext cx="619676" cy="61967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2E0B858-6D2B-4FB5-AF7A-CE7B7BC1B545}"/>
              </a:ext>
            </a:extLst>
          </p:cNvPr>
          <p:cNvSpPr txBox="1"/>
          <p:nvPr/>
        </p:nvSpPr>
        <p:spPr>
          <a:xfrm>
            <a:off x="6048456" y="4191792"/>
            <a:ext cx="1255410" cy="369332"/>
          </a:xfrm>
          <a:prstGeom prst="rect">
            <a:avLst/>
          </a:prstGeom>
          <a:noFill/>
        </p:spPr>
        <p:txBody>
          <a:bodyPr wrap="square">
            <a:spAutoFit/>
          </a:bodyPr>
          <a:lstStyle/>
          <a:p>
            <a:r>
              <a:rPr lang="en-US" sz="1800" dirty="0">
                <a:solidFill>
                  <a:schemeClr val="bg1"/>
                </a:solidFill>
              </a:rPr>
              <a:t>SEIT Lab</a:t>
            </a:r>
            <a:endParaRPr lang="en-US" sz="1800" dirty="0"/>
          </a:p>
        </p:txBody>
      </p:sp>
      <p:sp>
        <p:nvSpPr>
          <p:cNvPr id="6" name="Slide Number Placeholder 5">
            <a:extLst>
              <a:ext uri="{FF2B5EF4-FFF2-40B4-BE49-F238E27FC236}">
                <a16:creationId xmlns:a16="http://schemas.microsoft.com/office/drawing/2014/main" id="{0EE50268-EC6E-4D50-3845-1D20929A5CBC}"/>
              </a:ext>
            </a:extLst>
          </p:cNvPr>
          <p:cNvSpPr>
            <a:spLocks noGrp="1"/>
          </p:cNvSpPr>
          <p:nvPr>
            <p:ph type="sldNum" sz="quarter" idx="10"/>
          </p:nvPr>
        </p:nvSpPr>
        <p:spPr/>
        <p:txBody>
          <a:bodyPr/>
          <a:lstStyle/>
          <a:p>
            <a:fld id="{02C8563F-99E2-49A5-8791-6AADA712BC8F}" type="slidenum">
              <a:rPr lang="en-US" smtClean="0"/>
              <a:pPr/>
              <a:t>1</a:t>
            </a:fld>
            <a:r>
              <a:rPr lang="en-US"/>
              <a:t>/25</a:t>
            </a:r>
            <a:endParaRPr lang="en-US" dirty="0"/>
          </a:p>
        </p:txBody>
      </p:sp>
      <p:pic>
        <p:nvPicPr>
          <p:cNvPr id="9" name="Picture 8">
            <a:extLst>
              <a:ext uri="{FF2B5EF4-FFF2-40B4-BE49-F238E27FC236}">
                <a16:creationId xmlns:a16="http://schemas.microsoft.com/office/drawing/2014/main" id="{EE361859-0D25-9A06-B176-1AAD0D76D19C}"/>
              </a:ext>
            </a:extLst>
          </p:cNvPr>
          <p:cNvPicPr>
            <a:picLocks noChangeAspect="1"/>
          </p:cNvPicPr>
          <p:nvPr/>
        </p:nvPicPr>
        <p:blipFill>
          <a:blip r:embed="rId5"/>
          <a:stretch>
            <a:fillRect/>
          </a:stretch>
        </p:blipFill>
        <p:spPr>
          <a:xfrm>
            <a:off x="7458075" y="306145"/>
            <a:ext cx="1057275" cy="8096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54"/>
    </mc:Choice>
    <mc:Fallback xmlns="">
      <p:transition spd="slow" advTm="105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Stage1: Why can model separate user’s sound?</a:t>
            </a:r>
          </a:p>
        </p:txBody>
      </p:sp>
      <p:pic>
        <p:nvPicPr>
          <p:cNvPr id="5" name="Picture 4">
            <a:extLst>
              <a:ext uri="{FF2B5EF4-FFF2-40B4-BE49-F238E27FC236}">
                <a16:creationId xmlns:a16="http://schemas.microsoft.com/office/drawing/2014/main" id="{8CF177E1-D9C2-8F91-75E2-64AC0D11CBB2}"/>
              </a:ext>
            </a:extLst>
          </p:cNvPr>
          <p:cNvPicPr>
            <a:picLocks noChangeAspect="1"/>
          </p:cNvPicPr>
          <p:nvPr/>
        </p:nvPicPr>
        <p:blipFill>
          <a:blip r:embed="rId4"/>
          <a:stretch>
            <a:fillRect/>
          </a:stretch>
        </p:blipFill>
        <p:spPr>
          <a:xfrm>
            <a:off x="127221" y="856976"/>
            <a:ext cx="8686800" cy="1904218"/>
          </a:xfrm>
          <a:prstGeom prst="rect">
            <a:avLst/>
          </a:prstGeom>
        </p:spPr>
      </p:pic>
      <p:pic>
        <p:nvPicPr>
          <p:cNvPr id="7" name="Picture 6">
            <a:extLst>
              <a:ext uri="{FF2B5EF4-FFF2-40B4-BE49-F238E27FC236}">
                <a16:creationId xmlns:a16="http://schemas.microsoft.com/office/drawing/2014/main" id="{9823B96A-D4CE-2E44-DADE-BDDDF8860D62}"/>
              </a:ext>
            </a:extLst>
          </p:cNvPr>
          <p:cNvPicPr>
            <a:picLocks noChangeAspect="1"/>
          </p:cNvPicPr>
          <p:nvPr/>
        </p:nvPicPr>
        <p:blipFill>
          <a:blip r:embed="rId5"/>
          <a:stretch>
            <a:fillRect/>
          </a:stretch>
        </p:blipFill>
        <p:spPr>
          <a:xfrm>
            <a:off x="382988" y="3568106"/>
            <a:ext cx="3352800" cy="981075"/>
          </a:xfrm>
          <a:prstGeom prst="rect">
            <a:avLst/>
          </a:prstGeom>
        </p:spPr>
      </p:pic>
      <p:pic>
        <p:nvPicPr>
          <p:cNvPr id="10" name="Picture 9">
            <a:extLst>
              <a:ext uri="{FF2B5EF4-FFF2-40B4-BE49-F238E27FC236}">
                <a16:creationId xmlns:a16="http://schemas.microsoft.com/office/drawing/2014/main" id="{461A7683-733E-8ADC-C1F7-B86EADE954C6}"/>
              </a:ext>
            </a:extLst>
          </p:cNvPr>
          <p:cNvPicPr>
            <a:picLocks noChangeAspect="1"/>
          </p:cNvPicPr>
          <p:nvPr/>
        </p:nvPicPr>
        <p:blipFill>
          <a:blip r:embed="rId6"/>
          <a:stretch>
            <a:fillRect/>
          </a:stretch>
        </p:blipFill>
        <p:spPr>
          <a:xfrm>
            <a:off x="4215517" y="2821440"/>
            <a:ext cx="3028122" cy="1874889"/>
          </a:xfrm>
          <a:prstGeom prst="rect">
            <a:avLst/>
          </a:prstGeom>
        </p:spPr>
      </p:pic>
      <p:sp>
        <p:nvSpPr>
          <p:cNvPr id="3" name="Slide Number Placeholder 2">
            <a:extLst>
              <a:ext uri="{FF2B5EF4-FFF2-40B4-BE49-F238E27FC236}">
                <a16:creationId xmlns:a16="http://schemas.microsoft.com/office/drawing/2014/main" id="{25934272-1C4B-CEBC-7F46-0975012A06E6}"/>
              </a:ext>
            </a:extLst>
          </p:cNvPr>
          <p:cNvSpPr>
            <a:spLocks noGrp="1"/>
          </p:cNvSpPr>
          <p:nvPr>
            <p:ph type="sldNum" sz="quarter" idx="10"/>
          </p:nvPr>
        </p:nvSpPr>
        <p:spPr/>
        <p:txBody>
          <a:bodyPr/>
          <a:lstStyle/>
          <a:p>
            <a:fld id="{02C8563F-99E2-49A5-8791-6AADA712BC8F}" type="slidenum">
              <a:rPr lang="en-US" smtClean="0"/>
              <a:pPr/>
              <a:t>10</a:t>
            </a:fld>
            <a:r>
              <a:rPr lang="en-US"/>
              <a:t>/25</a:t>
            </a:r>
            <a:endParaRPr lang="en-US" dirty="0"/>
          </a:p>
        </p:txBody>
      </p:sp>
    </p:spTree>
    <p:custDataLst>
      <p:tags r:id="rId1"/>
    </p:custDataLst>
    <p:extLst>
      <p:ext uri="{BB962C8B-B14F-4D97-AF65-F5344CB8AC3E}">
        <p14:creationId xmlns:p14="http://schemas.microsoft.com/office/powerpoint/2010/main" val="1064272565"/>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barn(inVertical)">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Stage1: Offline training</a:t>
            </a:r>
          </a:p>
        </p:txBody>
      </p:sp>
      <p:pic>
        <p:nvPicPr>
          <p:cNvPr id="4" name="Picture 3">
            <a:extLst>
              <a:ext uri="{FF2B5EF4-FFF2-40B4-BE49-F238E27FC236}">
                <a16:creationId xmlns:a16="http://schemas.microsoft.com/office/drawing/2014/main" id="{11A9D0A8-59BC-DC99-C164-E4B748F47038}"/>
              </a:ext>
            </a:extLst>
          </p:cNvPr>
          <p:cNvPicPr>
            <a:picLocks noChangeAspect="1"/>
          </p:cNvPicPr>
          <p:nvPr/>
        </p:nvPicPr>
        <p:blipFill>
          <a:blip r:embed="rId4"/>
          <a:stretch>
            <a:fillRect/>
          </a:stretch>
        </p:blipFill>
        <p:spPr>
          <a:xfrm>
            <a:off x="1073427" y="762305"/>
            <a:ext cx="7259541" cy="2933148"/>
          </a:xfrm>
          <a:prstGeom prst="rect">
            <a:avLst/>
          </a:prstGeom>
        </p:spPr>
      </p:pic>
      <p:pic>
        <p:nvPicPr>
          <p:cNvPr id="8" name="Picture 7">
            <a:extLst>
              <a:ext uri="{FF2B5EF4-FFF2-40B4-BE49-F238E27FC236}">
                <a16:creationId xmlns:a16="http://schemas.microsoft.com/office/drawing/2014/main" id="{0CB5432E-4B17-65E4-3097-45A0E2A9A96D}"/>
              </a:ext>
            </a:extLst>
          </p:cNvPr>
          <p:cNvPicPr>
            <a:picLocks noChangeAspect="1"/>
          </p:cNvPicPr>
          <p:nvPr/>
        </p:nvPicPr>
        <p:blipFill>
          <a:blip r:embed="rId5"/>
          <a:stretch>
            <a:fillRect/>
          </a:stretch>
        </p:blipFill>
        <p:spPr>
          <a:xfrm>
            <a:off x="1361544" y="1744200"/>
            <a:ext cx="387743" cy="484679"/>
          </a:xfrm>
          <a:prstGeom prst="rect">
            <a:avLst/>
          </a:prstGeom>
          <a:ln w="38100">
            <a:solidFill>
              <a:srgbClr val="00B0F0"/>
            </a:solidFill>
          </a:ln>
        </p:spPr>
      </p:pic>
      <p:pic>
        <p:nvPicPr>
          <p:cNvPr id="9" name="Picture 8">
            <a:extLst>
              <a:ext uri="{FF2B5EF4-FFF2-40B4-BE49-F238E27FC236}">
                <a16:creationId xmlns:a16="http://schemas.microsoft.com/office/drawing/2014/main" id="{D22300CC-B38B-84E5-2455-0AE9C8340C3B}"/>
              </a:ext>
            </a:extLst>
          </p:cNvPr>
          <p:cNvPicPr>
            <a:picLocks noChangeAspect="1"/>
          </p:cNvPicPr>
          <p:nvPr/>
        </p:nvPicPr>
        <p:blipFill>
          <a:blip r:embed="rId6"/>
          <a:stretch>
            <a:fillRect/>
          </a:stretch>
        </p:blipFill>
        <p:spPr>
          <a:xfrm>
            <a:off x="1298301" y="2457423"/>
            <a:ext cx="514227" cy="536747"/>
          </a:xfrm>
          <a:prstGeom prst="rect">
            <a:avLst/>
          </a:prstGeom>
        </p:spPr>
      </p:pic>
      <p:pic>
        <p:nvPicPr>
          <p:cNvPr id="11" name="Picture 10">
            <a:extLst>
              <a:ext uri="{FF2B5EF4-FFF2-40B4-BE49-F238E27FC236}">
                <a16:creationId xmlns:a16="http://schemas.microsoft.com/office/drawing/2014/main" id="{7B1249D6-72CF-263E-C262-D43DEE9D673D}"/>
              </a:ext>
            </a:extLst>
          </p:cNvPr>
          <p:cNvPicPr>
            <a:picLocks noChangeAspect="1"/>
          </p:cNvPicPr>
          <p:nvPr/>
        </p:nvPicPr>
        <p:blipFill>
          <a:blip r:embed="rId5"/>
          <a:stretch>
            <a:fillRect/>
          </a:stretch>
        </p:blipFill>
        <p:spPr>
          <a:xfrm>
            <a:off x="908483" y="2441370"/>
            <a:ext cx="464602" cy="580753"/>
          </a:xfrm>
          <a:prstGeom prst="rect">
            <a:avLst/>
          </a:prstGeom>
        </p:spPr>
      </p:pic>
      <p:pic>
        <p:nvPicPr>
          <p:cNvPr id="12" name="Picture 11">
            <a:extLst>
              <a:ext uri="{FF2B5EF4-FFF2-40B4-BE49-F238E27FC236}">
                <a16:creationId xmlns:a16="http://schemas.microsoft.com/office/drawing/2014/main" id="{6A16A80E-C852-25F6-3325-DB69022E3343}"/>
              </a:ext>
            </a:extLst>
          </p:cNvPr>
          <p:cNvPicPr>
            <a:picLocks noChangeAspect="1"/>
          </p:cNvPicPr>
          <p:nvPr/>
        </p:nvPicPr>
        <p:blipFill>
          <a:blip r:embed="rId6"/>
          <a:stretch>
            <a:fillRect/>
          </a:stretch>
        </p:blipFill>
        <p:spPr>
          <a:xfrm>
            <a:off x="6961370" y="1377220"/>
            <a:ext cx="514227" cy="536747"/>
          </a:xfrm>
          <a:prstGeom prst="rect">
            <a:avLst/>
          </a:prstGeom>
        </p:spPr>
      </p:pic>
      <p:pic>
        <p:nvPicPr>
          <p:cNvPr id="14" name="Picture 13">
            <a:extLst>
              <a:ext uri="{FF2B5EF4-FFF2-40B4-BE49-F238E27FC236}">
                <a16:creationId xmlns:a16="http://schemas.microsoft.com/office/drawing/2014/main" id="{11BEDBCA-28A9-39DB-AEA8-05EED5C64D54}"/>
              </a:ext>
            </a:extLst>
          </p:cNvPr>
          <p:cNvPicPr>
            <a:picLocks noChangeAspect="1"/>
          </p:cNvPicPr>
          <p:nvPr/>
        </p:nvPicPr>
        <p:blipFill>
          <a:blip r:embed="rId6"/>
          <a:stretch>
            <a:fillRect/>
          </a:stretch>
        </p:blipFill>
        <p:spPr>
          <a:xfrm>
            <a:off x="5658600" y="2174783"/>
            <a:ext cx="236049" cy="246387"/>
          </a:xfrm>
          <a:prstGeom prst="rect">
            <a:avLst/>
          </a:prstGeom>
        </p:spPr>
      </p:pic>
      <p:pic>
        <p:nvPicPr>
          <p:cNvPr id="15" name="Picture 14">
            <a:extLst>
              <a:ext uri="{FF2B5EF4-FFF2-40B4-BE49-F238E27FC236}">
                <a16:creationId xmlns:a16="http://schemas.microsoft.com/office/drawing/2014/main" id="{4CEFA90D-6135-39F0-4C36-0CFD27C19FC2}"/>
              </a:ext>
            </a:extLst>
          </p:cNvPr>
          <p:cNvPicPr>
            <a:picLocks noChangeAspect="1"/>
          </p:cNvPicPr>
          <p:nvPr/>
        </p:nvPicPr>
        <p:blipFill>
          <a:blip r:embed="rId5"/>
          <a:stretch>
            <a:fillRect/>
          </a:stretch>
        </p:blipFill>
        <p:spPr>
          <a:xfrm>
            <a:off x="5381545" y="2164682"/>
            <a:ext cx="213269" cy="266587"/>
          </a:xfrm>
          <a:prstGeom prst="rect">
            <a:avLst/>
          </a:prstGeom>
        </p:spPr>
      </p:pic>
      <p:pic>
        <p:nvPicPr>
          <p:cNvPr id="16" name="Picture 15">
            <a:extLst>
              <a:ext uri="{FF2B5EF4-FFF2-40B4-BE49-F238E27FC236}">
                <a16:creationId xmlns:a16="http://schemas.microsoft.com/office/drawing/2014/main" id="{66F42B46-0337-C4FF-F445-2CFF82CE800A}"/>
              </a:ext>
            </a:extLst>
          </p:cNvPr>
          <p:cNvPicPr>
            <a:picLocks noChangeAspect="1"/>
          </p:cNvPicPr>
          <p:nvPr/>
        </p:nvPicPr>
        <p:blipFill>
          <a:blip r:embed="rId5"/>
          <a:stretch>
            <a:fillRect/>
          </a:stretch>
        </p:blipFill>
        <p:spPr>
          <a:xfrm>
            <a:off x="5168276" y="1610906"/>
            <a:ext cx="213269" cy="266587"/>
          </a:xfrm>
          <a:prstGeom prst="rect">
            <a:avLst/>
          </a:prstGeom>
          <a:solidFill>
            <a:srgbClr val="FF0000"/>
          </a:solidFill>
          <a:ln w="57150">
            <a:solidFill>
              <a:srgbClr val="FF0000"/>
            </a:solidFill>
          </a:ln>
        </p:spPr>
      </p:pic>
      <p:sp>
        <p:nvSpPr>
          <p:cNvPr id="3" name="Slide Number Placeholder 2">
            <a:extLst>
              <a:ext uri="{FF2B5EF4-FFF2-40B4-BE49-F238E27FC236}">
                <a16:creationId xmlns:a16="http://schemas.microsoft.com/office/drawing/2014/main" id="{5F6E5ACA-4A19-A22A-CDB0-5EA4B0778C62}"/>
              </a:ext>
            </a:extLst>
          </p:cNvPr>
          <p:cNvSpPr>
            <a:spLocks noGrp="1"/>
          </p:cNvSpPr>
          <p:nvPr>
            <p:ph type="sldNum" sz="quarter" idx="10"/>
          </p:nvPr>
        </p:nvSpPr>
        <p:spPr/>
        <p:txBody>
          <a:bodyPr/>
          <a:lstStyle/>
          <a:p>
            <a:fld id="{02C8563F-99E2-49A5-8791-6AADA712BC8F}" type="slidenum">
              <a:rPr lang="en-US" smtClean="0"/>
              <a:pPr/>
              <a:t>11</a:t>
            </a:fld>
            <a:r>
              <a:rPr lang="en-US"/>
              <a:t>/25</a:t>
            </a:r>
            <a:endParaRPr lang="en-US" dirty="0"/>
          </a:p>
        </p:txBody>
      </p:sp>
    </p:spTree>
    <p:custDataLst>
      <p:tags r:id="rId1"/>
    </p:custDataLst>
    <p:extLst>
      <p:ext uri="{BB962C8B-B14F-4D97-AF65-F5344CB8AC3E}">
        <p14:creationId xmlns:p14="http://schemas.microsoft.com/office/powerpoint/2010/main" val="181464472"/>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1)">
                                      <p:cBhvr>
                                        <p:cTn id="23" dur="2000"/>
                                        <p:tgtEl>
                                          <p:spTgt spid="15"/>
                                        </p:tgtEl>
                                      </p:cBhvr>
                                    </p:animEffect>
                                  </p:childTnLst>
                                </p:cTn>
                              </p:par>
                              <p:par>
                                <p:cTn id="24" presetID="21"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heel(1)">
                                      <p:cBhvr>
                                        <p:cTn id="26" dur="20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barn(inVertic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Stage1: Encoder</a:t>
            </a:r>
          </a:p>
        </p:txBody>
      </p:sp>
      <p:pic>
        <p:nvPicPr>
          <p:cNvPr id="17" name="Picture 16">
            <a:extLst>
              <a:ext uri="{FF2B5EF4-FFF2-40B4-BE49-F238E27FC236}">
                <a16:creationId xmlns:a16="http://schemas.microsoft.com/office/drawing/2014/main" id="{4F8C096A-A5DD-856E-BCD5-FF283EAD6A55}"/>
              </a:ext>
            </a:extLst>
          </p:cNvPr>
          <p:cNvPicPr>
            <a:picLocks noChangeAspect="1"/>
          </p:cNvPicPr>
          <p:nvPr/>
        </p:nvPicPr>
        <p:blipFill>
          <a:blip r:embed="rId4"/>
          <a:stretch>
            <a:fillRect/>
          </a:stretch>
        </p:blipFill>
        <p:spPr>
          <a:xfrm>
            <a:off x="2115328" y="1490415"/>
            <a:ext cx="3473503" cy="1854868"/>
          </a:xfrm>
          <a:prstGeom prst="rect">
            <a:avLst/>
          </a:prstGeom>
        </p:spPr>
      </p:pic>
      <p:pic>
        <p:nvPicPr>
          <p:cNvPr id="18" name="Picture 17">
            <a:extLst>
              <a:ext uri="{FF2B5EF4-FFF2-40B4-BE49-F238E27FC236}">
                <a16:creationId xmlns:a16="http://schemas.microsoft.com/office/drawing/2014/main" id="{4C566F87-34E3-30B4-B87E-93DF132A0C2D}"/>
              </a:ext>
            </a:extLst>
          </p:cNvPr>
          <p:cNvPicPr>
            <a:picLocks noChangeAspect="1"/>
          </p:cNvPicPr>
          <p:nvPr/>
        </p:nvPicPr>
        <p:blipFill>
          <a:blip r:embed="rId5"/>
          <a:stretch>
            <a:fillRect/>
          </a:stretch>
        </p:blipFill>
        <p:spPr>
          <a:xfrm>
            <a:off x="1938574" y="3065622"/>
            <a:ext cx="387743" cy="484679"/>
          </a:xfrm>
          <a:prstGeom prst="rect">
            <a:avLst/>
          </a:prstGeom>
        </p:spPr>
      </p:pic>
      <p:sp>
        <p:nvSpPr>
          <p:cNvPr id="3" name="Rectangle 2">
            <a:extLst>
              <a:ext uri="{FF2B5EF4-FFF2-40B4-BE49-F238E27FC236}">
                <a16:creationId xmlns:a16="http://schemas.microsoft.com/office/drawing/2014/main" id="{B341097C-ABE0-F1B6-7CE3-E297493A7490}"/>
              </a:ext>
            </a:extLst>
          </p:cNvPr>
          <p:cNvSpPr/>
          <p:nvPr/>
        </p:nvSpPr>
        <p:spPr>
          <a:xfrm>
            <a:off x="5886523" y="1992951"/>
            <a:ext cx="691764" cy="1987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96D91D1E-EF64-9B03-D1BD-598236B556CA}"/>
              </a:ext>
            </a:extLst>
          </p:cNvPr>
          <p:cNvSpPr/>
          <p:nvPr/>
        </p:nvSpPr>
        <p:spPr>
          <a:xfrm>
            <a:off x="5886523" y="2191734"/>
            <a:ext cx="691764" cy="1987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ADA8E449-3600-5B52-A558-8747C419421F}"/>
              </a:ext>
            </a:extLst>
          </p:cNvPr>
          <p:cNvSpPr/>
          <p:nvPr/>
        </p:nvSpPr>
        <p:spPr>
          <a:xfrm>
            <a:off x="5886523" y="2379915"/>
            <a:ext cx="691764" cy="1987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1" name="Picture 20">
            <a:extLst>
              <a:ext uri="{FF2B5EF4-FFF2-40B4-BE49-F238E27FC236}">
                <a16:creationId xmlns:a16="http://schemas.microsoft.com/office/drawing/2014/main" id="{967BD5BC-4A7C-A1A2-24DA-5BEB16221E0E}"/>
              </a:ext>
            </a:extLst>
          </p:cNvPr>
          <p:cNvPicPr>
            <a:picLocks noChangeAspect="1"/>
          </p:cNvPicPr>
          <p:nvPr/>
        </p:nvPicPr>
        <p:blipFill>
          <a:blip r:embed="rId5"/>
          <a:stretch>
            <a:fillRect/>
          </a:stretch>
        </p:blipFill>
        <p:spPr>
          <a:xfrm>
            <a:off x="6038533" y="2706703"/>
            <a:ext cx="387743" cy="484679"/>
          </a:xfrm>
          <a:prstGeom prst="rect">
            <a:avLst/>
          </a:prstGeom>
        </p:spPr>
      </p:pic>
      <p:sp>
        <p:nvSpPr>
          <p:cNvPr id="5" name="TextBox 4">
            <a:extLst>
              <a:ext uri="{FF2B5EF4-FFF2-40B4-BE49-F238E27FC236}">
                <a16:creationId xmlns:a16="http://schemas.microsoft.com/office/drawing/2014/main" id="{73527727-6F2F-670F-9317-FF592AED3E14}"/>
              </a:ext>
            </a:extLst>
          </p:cNvPr>
          <p:cNvSpPr txBox="1"/>
          <p:nvPr/>
        </p:nvSpPr>
        <p:spPr>
          <a:xfrm>
            <a:off x="1999551" y="3015575"/>
            <a:ext cx="1518699" cy="584775"/>
          </a:xfrm>
          <a:prstGeom prst="rect">
            <a:avLst/>
          </a:prstGeom>
          <a:noFill/>
        </p:spPr>
        <p:txBody>
          <a:bodyPr wrap="square" rtlCol="0">
            <a:spAutoFit/>
          </a:bodyPr>
          <a:lstStyle/>
          <a:p>
            <a:pPr algn="ctr"/>
            <a:r>
              <a:rPr lang="en-US" sz="1600" dirty="0"/>
              <a:t>Reference audio</a:t>
            </a:r>
          </a:p>
        </p:txBody>
      </p:sp>
      <p:sp>
        <p:nvSpPr>
          <p:cNvPr id="22" name="TextBox 21">
            <a:extLst>
              <a:ext uri="{FF2B5EF4-FFF2-40B4-BE49-F238E27FC236}">
                <a16:creationId xmlns:a16="http://schemas.microsoft.com/office/drawing/2014/main" id="{29FCBC45-741C-F41A-3C96-D3D2353A6366}"/>
              </a:ext>
            </a:extLst>
          </p:cNvPr>
          <p:cNvSpPr txBox="1"/>
          <p:nvPr/>
        </p:nvSpPr>
        <p:spPr>
          <a:xfrm>
            <a:off x="6426276" y="2656654"/>
            <a:ext cx="1204624" cy="584775"/>
          </a:xfrm>
          <a:prstGeom prst="rect">
            <a:avLst/>
          </a:prstGeom>
          <a:noFill/>
        </p:spPr>
        <p:txBody>
          <a:bodyPr wrap="square" rtlCol="0">
            <a:spAutoFit/>
          </a:bodyPr>
          <a:lstStyle/>
          <a:p>
            <a:pPr algn="ctr"/>
            <a:r>
              <a:rPr lang="en-US" sz="1600" dirty="0"/>
              <a:t>Bob’s embedding</a:t>
            </a:r>
          </a:p>
        </p:txBody>
      </p:sp>
      <p:sp>
        <p:nvSpPr>
          <p:cNvPr id="23" name="TextBox 22">
            <a:extLst>
              <a:ext uri="{FF2B5EF4-FFF2-40B4-BE49-F238E27FC236}">
                <a16:creationId xmlns:a16="http://schemas.microsoft.com/office/drawing/2014/main" id="{E55FF234-F3E6-A0EF-F807-07BE5729B379}"/>
              </a:ext>
            </a:extLst>
          </p:cNvPr>
          <p:cNvSpPr txBox="1"/>
          <p:nvPr/>
        </p:nvSpPr>
        <p:spPr>
          <a:xfrm>
            <a:off x="191661" y="4379203"/>
            <a:ext cx="8495139" cy="415498"/>
          </a:xfrm>
          <a:prstGeom prst="rect">
            <a:avLst/>
          </a:prstGeom>
          <a:noFill/>
        </p:spPr>
        <p:txBody>
          <a:bodyPr wrap="square">
            <a:spAutoFit/>
          </a:bodyPr>
          <a:lstStyle/>
          <a:p>
            <a:r>
              <a:rPr lang="en-US" sz="1050" dirty="0"/>
              <a:t>[3] </a:t>
            </a:r>
            <a:r>
              <a:rPr lang="en-US" sz="1050" b="0" i="0" dirty="0" err="1">
                <a:solidFill>
                  <a:srgbClr val="222222"/>
                </a:solidFill>
                <a:effectLst/>
                <a:latin typeface="Arial" panose="020B0604020202020204" pitchFamily="34" charset="0"/>
              </a:rPr>
              <a:t>Heigold</a:t>
            </a:r>
            <a:r>
              <a:rPr lang="en-US" sz="1050" b="0" i="0" dirty="0">
                <a:solidFill>
                  <a:srgbClr val="222222"/>
                </a:solidFill>
                <a:effectLst/>
                <a:latin typeface="Arial" panose="020B0604020202020204" pitchFamily="34" charset="0"/>
              </a:rPr>
              <a:t>, G., Moreno, I., </a:t>
            </a:r>
            <a:r>
              <a:rPr lang="en-US" sz="1050" b="0" i="0" dirty="0" err="1">
                <a:solidFill>
                  <a:srgbClr val="222222"/>
                </a:solidFill>
                <a:effectLst/>
                <a:latin typeface="Arial" panose="020B0604020202020204" pitchFamily="34" charset="0"/>
              </a:rPr>
              <a:t>Bengio</a:t>
            </a:r>
            <a:r>
              <a:rPr lang="en-US" sz="1050" b="0" i="0" dirty="0">
                <a:solidFill>
                  <a:srgbClr val="222222"/>
                </a:solidFill>
                <a:effectLst/>
                <a:latin typeface="Arial" panose="020B0604020202020204" pitchFamily="34" charset="0"/>
              </a:rPr>
              <a:t>, S., &amp; </a:t>
            </a:r>
            <a:r>
              <a:rPr lang="en-US" sz="1050" b="0" i="0" dirty="0" err="1">
                <a:solidFill>
                  <a:srgbClr val="222222"/>
                </a:solidFill>
                <a:effectLst/>
                <a:latin typeface="Arial" panose="020B0604020202020204" pitchFamily="34" charset="0"/>
              </a:rPr>
              <a:t>Shazeer</a:t>
            </a:r>
            <a:r>
              <a:rPr lang="en-US" sz="1050" b="0" i="0" dirty="0">
                <a:solidFill>
                  <a:srgbClr val="222222"/>
                </a:solidFill>
                <a:effectLst/>
                <a:latin typeface="Arial" panose="020B0604020202020204" pitchFamily="34" charset="0"/>
              </a:rPr>
              <a:t>, N. (2016, March). End-to-end text-dependent speaker verification. </a:t>
            </a:r>
            <a:r>
              <a:rPr lang="en-US" sz="1050" b="1" i="0" dirty="0">
                <a:solidFill>
                  <a:srgbClr val="222222"/>
                </a:solidFill>
                <a:effectLst/>
                <a:latin typeface="Arial" panose="020B0604020202020204" pitchFamily="34" charset="0"/>
              </a:rPr>
              <a:t>ICASSP from Google Speaker Verification </a:t>
            </a:r>
            <a:endParaRPr lang="en-US" sz="1050" b="1" dirty="0"/>
          </a:p>
        </p:txBody>
      </p:sp>
      <p:sp>
        <p:nvSpPr>
          <p:cNvPr id="4" name="Slide Number Placeholder 3">
            <a:extLst>
              <a:ext uri="{FF2B5EF4-FFF2-40B4-BE49-F238E27FC236}">
                <a16:creationId xmlns:a16="http://schemas.microsoft.com/office/drawing/2014/main" id="{57BA75E2-7457-F44B-DD59-7DF5BB490301}"/>
              </a:ext>
            </a:extLst>
          </p:cNvPr>
          <p:cNvSpPr>
            <a:spLocks noGrp="1"/>
          </p:cNvSpPr>
          <p:nvPr>
            <p:ph type="sldNum" sz="quarter" idx="10"/>
          </p:nvPr>
        </p:nvSpPr>
        <p:spPr/>
        <p:txBody>
          <a:bodyPr/>
          <a:lstStyle/>
          <a:p>
            <a:fld id="{02C8563F-99E2-49A5-8791-6AADA712BC8F}" type="slidenum">
              <a:rPr lang="en-US" smtClean="0"/>
              <a:pPr/>
              <a:t>12</a:t>
            </a:fld>
            <a:r>
              <a:rPr lang="en-US"/>
              <a:t>/25</a:t>
            </a:r>
            <a:endParaRPr lang="en-US" dirty="0"/>
          </a:p>
        </p:txBody>
      </p:sp>
    </p:spTree>
    <p:custDataLst>
      <p:tags r:id="rId1"/>
    </p:custDataLst>
    <p:extLst>
      <p:ext uri="{BB962C8B-B14F-4D97-AF65-F5344CB8AC3E}">
        <p14:creationId xmlns:p14="http://schemas.microsoft.com/office/powerpoint/2010/main" val="2528165216"/>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Stage1: Selector</a:t>
            </a:r>
          </a:p>
        </p:txBody>
      </p:sp>
      <p:pic>
        <p:nvPicPr>
          <p:cNvPr id="17" name="Picture 16">
            <a:extLst>
              <a:ext uri="{FF2B5EF4-FFF2-40B4-BE49-F238E27FC236}">
                <a16:creationId xmlns:a16="http://schemas.microsoft.com/office/drawing/2014/main" id="{4F8C096A-A5DD-856E-BCD5-FF283EAD6A55}"/>
              </a:ext>
            </a:extLst>
          </p:cNvPr>
          <p:cNvPicPr>
            <a:picLocks noChangeAspect="1"/>
          </p:cNvPicPr>
          <p:nvPr/>
        </p:nvPicPr>
        <p:blipFill>
          <a:blip r:embed="rId4"/>
          <a:stretch>
            <a:fillRect/>
          </a:stretch>
        </p:blipFill>
        <p:spPr>
          <a:xfrm>
            <a:off x="1837033" y="1110399"/>
            <a:ext cx="3473503" cy="1854868"/>
          </a:xfrm>
          <a:prstGeom prst="rect">
            <a:avLst/>
          </a:prstGeom>
        </p:spPr>
      </p:pic>
      <p:pic>
        <p:nvPicPr>
          <p:cNvPr id="18" name="Picture 17">
            <a:extLst>
              <a:ext uri="{FF2B5EF4-FFF2-40B4-BE49-F238E27FC236}">
                <a16:creationId xmlns:a16="http://schemas.microsoft.com/office/drawing/2014/main" id="{4C566F87-34E3-30B4-B87E-93DF132A0C2D}"/>
              </a:ext>
            </a:extLst>
          </p:cNvPr>
          <p:cNvPicPr>
            <a:picLocks noChangeAspect="1"/>
          </p:cNvPicPr>
          <p:nvPr/>
        </p:nvPicPr>
        <p:blipFill>
          <a:blip r:embed="rId5"/>
          <a:stretch>
            <a:fillRect/>
          </a:stretch>
        </p:blipFill>
        <p:spPr>
          <a:xfrm>
            <a:off x="1660279" y="2685606"/>
            <a:ext cx="387743" cy="484679"/>
          </a:xfrm>
          <a:prstGeom prst="rect">
            <a:avLst/>
          </a:prstGeom>
        </p:spPr>
      </p:pic>
      <p:sp>
        <p:nvSpPr>
          <p:cNvPr id="3" name="Rectangle 2">
            <a:extLst>
              <a:ext uri="{FF2B5EF4-FFF2-40B4-BE49-F238E27FC236}">
                <a16:creationId xmlns:a16="http://schemas.microsoft.com/office/drawing/2014/main" id="{B341097C-ABE0-F1B6-7CE3-E297493A7490}"/>
              </a:ext>
            </a:extLst>
          </p:cNvPr>
          <p:cNvSpPr/>
          <p:nvPr/>
        </p:nvSpPr>
        <p:spPr>
          <a:xfrm>
            <a:off x="5608228" y="1612935"/>
            <a:ext cx="691764" cy="1987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Rectangle 18">
            <a:extLst>
              <a:ext uri="{FF2B5EF4-FFF2-40B4-BE49-F238E27FC236}">
                <a16:creationId xmlns:a16="http://schemas.microsoft.com/office/drawing/2014/main" id="{96D91D1E-EF64-9B03-D1BD-598236B556CA}"/>
              </a:ext>
            </a:extLst>
          </p:cNvPr>
          <p:cNvSpPr/>
          <p:nvPr/>
        </p:nvSpPr>
        <p:spPr>
          <a:xfrm>
            <a:off x="5608228" y="1811718"/>
            <a:ext cx="691764" cy="1987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0" name="Rectangle 19">
            <a:extLst>
              <a:ext uri="{FF2B5EF4-FFF2-40B4-BE49-F238E27FC236}">
                <a16:creationId xmlns:a16="http://schemas.microsoft.com/office/drawing/2014/main" id="{ADA8E449-3600-5B52-A558-8747C419421F}"/>
              </a:ext>
            </a:extLst>
          </p:cNvPr>
          <p:cNvSpPr/>
          <p:nvPr/>
        </p:nvSpPr>
        <p:spPr>
          <a:xfrm>
            <a:off x="5608228" y="1999899"/>
            <a:ext cx="691764" cy="19878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21" name="Picture 20">
            <a:extLst>
              <a:ext uri="{FF2B5EF4-FFF2-40B4-BE49-F238E27FC236}">
                <a16:creationId xmlns:a16="http://schemas.microsoft.com/office/drawing/2014/main" id="{967BD5BC-4A7C-A1A2-24DA-5BEB16221E0E}"/>
              </a:ext>
            </a:extLst>
          </p:cNvPr>
          <p:cNvPicPr>
            <a:picLocks noChangeAspect="1"/>
          </p:cNvPicPr>
          <p:nvPr/>
        </p:nvPicPr>
        <p:blipFill>
          <a:blip r:embed="rId5"/>
          <a:stretch>
            <a:fillRect/>
          </a:stretch>
        </p:blipFill>
        <p:spPr>
          <a:xfrm>
            <a:off x="5760238" y="2326687"/>
            <a:ext cx="387743" cy="484679"/>
          </a:xfrm>
          <a:prstGeom prst="rect">
            <a:avLst/>
          </a:prstGeom>
        </p:spPr>
      </p:pic>
      <p:sp>
        <p:nvSpPr>
          <p:cNvPr id="5" name="TextBox 4">
            <a:extLst>
              <a:ext uri="{FF2B5EF4-FFF2-40B4-BE49-F238E27FC236}">
                <a16:creationId xmlns:a16="http://schemas.microsoft.com/office/drawing/2014/main" id="{73527727-6F2F-670F-9317-FF592AED3E14}"/>
              </a:ext>
            </a:extLst>
          </p:cNvPr>
          <p:cNvSpPr txBox="1"/>
          <p:nvPr/>
        </p:nvSpPr>
        <p:spPr>
          <a:xfrm>
            <a:off x="1721256" y="2635559"/>
            <a:ext cx="1518699" cy="584775"/>
          </a:xfrm>
          <a:prstGeom prst="rect">
            <a:avLst/>
          </a:prstGeom>
          <a:noFill/>
        </p:spPr>
        <p:txBody>
          <a:bodyPr wrap="square" rtlCol="0">
            <a:spAutoFit/>
          </a:bodyPr>
          <a:lstStyle/>
          <a:p>
            <a:pPr algn="ctr"/>
            <a:r>
              <a:rPr lang="en-US" sz="1600" dirty="0"/>
              <a:t>Reference audio</a:t>
            </a:r>
          </a:p>
        </p:txBody>
      </p:sp>
      <p:sp>
        <p:nvSpPr>
          <p:cNvPr id="22" name="TextBox 21">
            <a:extLst>
              <a:ext uri="{FF2B5EF4-FFF2-40B4-BE49-F238E27FC236}">
                <a16:creationId xmlns:a16="http://schemas.microsoft.com/office/drawing/2014/main" id="{29FCBC45-741C-F41A-3C96-D3D2353A6366}"/>
              </a:ext>
            </a:extLst>
          </p:cNvPr>
          <p:cNvSpPr txBox="1"/>
          <p:nvPr/>
        </p:nvSpPr>
        <p:spPr>
          <a:xfrm>
            <a:off x="6147981" y="2276638"/>
            <a:ext cx="1204624" cy="584775"/>
          </a:xfrm>
          <a:prstGeom prst="rect">
            <a:avLst/>
          </a:prstGeom>
          <a:noFill/>
        </p:spPr>
        <p:txBody>
          <a:bodyPr wrap="square" rtlCol="0">
            <a:spAutoFit/>
          </a:bodyPr>
          <a:lstStyle/>
          <a:p>
            <a:pPr algn="ctr"/>
            <a:r>
              <a:rPr lang="en-US" sz="1600" dirty="0"/>
              <a:t>Bob’s embedding</a:t>
            </a:r>
          </a:p>
        </p:txBody>
      </p:sp>
      <p:pic>
        <p:nvPicPr>
          <p:cNvPr id="6" name="Picture 5">
            <a:extLst>
              <a:ext uri="{FF2B5EF4-FFF2-40B4-BE49-F238E27FC236}">
                <a16:creationId xmlns:a16="http://schemas.microsoft.com/office/drawing/2014/main" id="{A0585C72-6656-19D9-82EB-B65DB20F3C88}"/>
              </a:ext>
            </a:extLst>
          </p:cNvPr>
          <p:cNvPicPr>
            <a:picLocks noChangeAspect="1"/>
          </p:cNvPicPr>
          <p:nvPr/>
        </p:nvPicPr>
        <p:blipFill>
          <a:blip r:embed="rId6"/>
          <a:stretch>
            <a:fillRect/>
          </a:stretch>
        </p:blipFill>
        <p:spPr>
          <a:xfrm>
            <a:off x="1231417" y="943959"/>
            <a:ext cx="6124575" cy="2495550"/>
          </a:xfrm>
          <a:prstGeom prst="rect">
            <a:avLst/>
          </a:prstGeom>
        </p:spPr>
      </p:pic>
      <p:pic>
        <p:nvPicPr>
          <p:cNvPr id="14" name="Picture 13">
            <a:extLst>
              <a:ext uri="{FF2B5EF4-FFF2-40B4-BE49-F238E27FC236}">
                <a16:creationId xmlns:a16="http://schemas.microsoft.com/office/drawing/2014/main" id="{F4103B36-6F5E-56A0-1E58-66F7B472F3DC}"/>
              </a:ext>
            </a:extLst>
          </p:cNvPr>
          <p:cNvPicPr>
            <a:picLocks noChangeAspect="1"/>
          </p:cNvPicPr>
          <p:nvPr/>
        </p:nvPicPr>
        <p:blipFill>
          <a:blip r:embed="rId7"/>
          <a:stretch>
            <a:fillRect/>
          </a:stretch>
        </p:blipFill>
        <p:spPr>
          <a:xfrm>
            <a:off x="2596727" y="3470088"/>
            <a:ext cx="514227" cy="536747"/>
          </a:xfrm>
          <a:prstGeom prst="rect">
            <a:avLst/>
          </a:prstGeom>
        </p:spPr>
      </p:pic>
      <p:pic>
        <p:nvPicPr>
          <p:cNvPr id="15" name="Picture 14">
            <a:extLst>
              <a:ext uri="{FF2B5EF4-FFF2-40B4-BE49-F238E27FC236}">
                <a16:creationId xmlns:a16="http://schemas.microsoft.com/office/drawing/2014/main" id="{2F24FB4B-7CB3-951B-AE06-2A85B2AD62D3}"/>
              </a:ext>
            </a:extLst>
          </p:cNvPr>
          <p:cNvPicPr>
            <a:picLocks noChangeAspect="1"/>
          </p:cNvPicPr>
          <p:nvPr/>
        </p:nvPicPr>
        <p:blipFill>
          <a:blip r:embed="rId5"/>
          <a:stretch>
            <a:fillRect/>
          </a:stretch>
        </p:blipFill>
        <p:spPr>
          <a:xfrm>
            <a:off x="2095013" y="3426082"/>
            <a:ext cx="464602" cy="580753"/>
          </a:xfrm>
          <a:prstGeom prst="rect">
            <a:avLst/>
          </a:prstGeom>
        </p:spPr>
      </p:pic>
      <p:pic>
        <p:nvPicPr>
          <p:cNvPr id="16" name="Picture 15">
            <a:extLst>
              <a:ext uri="{FF2B5EF4-FFF2-40B4-BE49-F238E27FC236}">
                <a16:creationId xmlns:a16="http://schemas.microsoft.com/office/drawing/2014/main" id="{DD26C464-CF9C-0733-730B-B542510813B8}"/>
              </a:ext>
            </a:extLst>
          </p:cNvPr>
          <p:cNvPicPr>
            <a:picLocks noChangeAspect="1"/>
          </p:cNvPicPr>
          <p:nvPr/>
        </p:nvPicPr>
        <p:blipFill>
          <a:blip r:embed="rId5"/>
          <a:stretch>
            <a:fillRect/>
          </a:stretch>
        </p:blipFill>
        <p:spPr>
          <a:xfrm>
            <a:off x="6086723" y="1515201"/>
            <a:ext cx="213269" cy="266587"/>
          </a:xfrm>
          <a:prstGeom prst="rect">
            <a:avLst/>
          </a:prstGeom>
          <a:solidFill>
            <a:srgbClr val="FF0000"/>
          </a:solidFill>
          <a:ln w="57150">
            <a:solidFill>
              <a:srgbClr val="FF0000"/>
            </a:solidFill>
          </a:ln>
        </p:spPr>
      </p:pic>
      <p:pic>
        <p:nvPicPr>
          <p:cNvPr id="8" name="Picture 7">
            <a:extLst>
              <a:ext uri="{FF2B5EF4-FFF2-40B4-BE49-F238E27FC236}">
                <a16:creationId xmlns:a16="http://schemas.microsoft.com/office/drawing/2014/main" id="{859D3726-FE10-629E-AA5B-FB5072F70806}"/>
              </a:ext>
            </a:extLst>
          </p:cNvPr>
          <p:cNvPicPr>
            <a:picLocks noChangeAspect="1"/>
          </p:cNvPicPr>
          <p:nvPr/>
        </p:nvPicPr>
        <p:blipFill>
          <a:blip r:embed="rId8"/>
          <a:stretch>
            <a:fillRect/>
          </a:stretch>
        </p:blipFill>
        <p:spPr>
          <a:xfrm>
            <a:off x="3730021" y="3710329"/>
            <a:ext cx="4448175" cy="723900"/>
          </a:xfrm>
          <a:prstGeom prst="rect">
            <a:avLst/>
          </a:prstGeom>
        </p:spPr>
      </p:pic>
      <p:pic>
        <p:nvPicPr>
          <p:cNvPr id="24" name="Picture 23">
            <a:extLst>
              <a:ext uri="{FF2B5EF4-FFF2-40B4-BE49-F238E27FC236}">
                <a16:creationId xmlns:a16="http://schemas.microsoft.com/office/drawing/2014/main" id="{4EDCCE5E-F1E6-AEC0-62E0-C3BC45EF66B7}"/>
              </a:ext>
            </a:extLst>
          </p:cNvPr>
          <p:cNvPicPr>
            <a:picLocks noChangeAspect="1"/>
          </p:cNvPicPr>
          <p:nvPr/>
        </p:nvPicPr>
        <p:blipFill>
          <a:blip r:embed="rId7"/>
          <a:stretch>
            <a:fillRect/>
          </a:stretch>
        </p:blipFill>
        <p:spPr>
          <a:xfrm>
            <a:off x="6193357" y="3168899"/>
            <a:ext cx="514227" cy="536747"/>
          </a:xfrm>
          <a:prstGeom prst="rect">
            <a:avLst/>
          </a:prstGeom>
        </p:spPr>
      </p:pic>
      <p:pic>
        <p:nvPicPr>
          <p:cNvPr id="25" name="Picture 24">
            <a:extLst>
              <a:ext uri="{FF2B5EF4-FFF2-40B4-BE49-F238E27FC236}">
                <a16:creationId xmlns:a16="http://schemas.microsoft.com/office/drawing/2014/main" id="{1EA55D27-43CB-57F1-26F8-47C202DDF0BD}"/>
              </a:ext>
            </a:extLst>
          </p:cNvPr>
          <p:cNvPicPr>
            <a:picLocks noChangeAspect="1"/>
          </p:cNvPicPr>
          <p:nvPr/>
        </p:nvPicPr>
        <p:blipFill>
          <a:blip r:embed="rId5"/>
          <a:stretch>
            <a:fillRect/>
          </a:stretch>
        </p:blipFill>
        <p:spPr>
          <a:xfrm>
            <a:off x="5829611" y="3197334"/>
            <a:ext cx="396007" cy="495009"/>
          </a:xfrm>
          <a:prstGeom prst="rect">
            <a:avLst/>
          </a:prstGeom>
        </p:spPr>
      </p:pic>
      <p:pic>
        <p:nvPicPr>
          <p:cNvPr id="26" name="Picture 25">
            <a:extLst>
              <a:ext uri="{FF2B5EF4-FFF2-40B4-BE49-F238E27FC236}">
                <a16:creationId xmlns:a16="http://schemas.microsoft.com/office/drawing/2014/main" id="{9389F500-9E05-EE57-8580-806A22E45704}"/>
              </a:ext>
            </a:extLst>
          </p:cNvPr>
          <p:cNvPicPr>
            <a:picLocks noChangeAspect="1"/>
          </p:cNvPicPr>
          <p:nvPr/>
        </p:nvPicPr>
        <p:blipFill>
          <a:blip r:embed="rId5"/>
          <a:stretch>
            <a:fillRect/>
          </a:stretch>
        </p:blipFill>
        <p:spPr>
          <a:xfrm>
            <a:off x="7099462" y="3321505"/>
            <a:ext cx="213269" cy="266587"/>
          </a:xfrm>
          <a:prstGeom prst="rect">
            <a:avLst/>
          </a:prstGeom>
          <a:solidFill>
            <a:srgbClr val="FF0000"/>
          </a:solidFill>
          <a:ln w="57150">
            <a:solidFill>
              <a:srgbClr val="FF0000"/>
            </a:solidFill>
          </a:ln>
        </p:spPr>
      </p:pic>
      <p:sp>
        <p:nvSpPr>
          <p:cNvPr id="9" name="TextBox 8">
            <a:extLst>
              <a:ext uri="{FF2B5EF4-FFF2-40B4-BE49-F238E27FC236}">
                <a16:creationId xmlns:a16="http://schemas.microsoft.com/office/drawing/2014/main" id="{0F54E0CE-C6A6-FFE0-C451-2150024A019F}"/>
              </a:ext>
            </a:extLst>
          </p:cNvPr>
          <p:cNvSpPr txBox="1"/>
          <p:nvPr/>
        </p:nvSpPr>
        <p:spPr>
          <a:xfrm>
            <a:off x="6622580" y="3233889"/>
            <a:ext cx="358665" cy="461665"/>
          </a:xfrm>
          <a:prstGeom prst="rect">
            <a:avLst/>
          </a:prstGeom>
          <a:noFill/>
        </p:spPr>
        <p:txBody>
          <a:bodyPr wrap="square" rtlCol="0">
            <a:spAutoFit/>
          </a:bodyPr>
          <a:lstStyle/>
          <a:p>
            <a:r>
              <a:rPr lang="en-US" dirty="0"/>
              <a:t>+</a:t>
            </a:r>
          </a:p>
        </p:txBody>
      </p:sp>
      <p:cxnSp>
        <p:nvCxnSpPr>
          <p:cNvPr id="11" name="Straight Arrow Connector 10">
            <a:extLst>
              <a:ext uri="{FF2B5EF4-FFF2-40B4-BE49-F238E27FC236}">
                <a16:creationId xmlns:a16="http://schemas.microsoft.com/office/drawing/2014/main" id="{E5C8B8EB-468E-45F2-847A-DF2D6E0F4B9E}"/>
              </a:ext>
            </a:extLst>
          </p:cNvPr>
          <p:cNvCxnSpPr/>
          <p:nvPr/>
        </p:nvCxnSpPr>
        <p:spPr>
          <a:xfrm>
            <a:off x="6707584" y="3710329"/>
            <a:ext cx="74879" cy="21761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7" name="Picture 26">
            <a:extLst>
              <a:ext uri="{FF2B5EF4-FFF2-40B4-BE49-F238E27FC236}">
                <a16:creationId xmlns:a16="http://schemas.microsoft.com/office/drawing/2014/main" id="{0A28C641-062E-52F3-9F26-55A119351018}"/>
              </a:ext>
            </a:extLst>
          </p:cNvPr>
          <p:cNvPicPr>
            <a:picLocks noChangeAspect="1"/>
          </p:cNvPicPr>
          <p:nvPr/>
        </p:nvPicPr>
        <p:blipFill>
          <a:blip r:embed="rId7"/>
          <a:stretch>
            <a:fillRect/>
          </a:stretch>
        </p:blipFill>
        <p:spPr>
          <a:xfrm>
            <a:off x="8158261" y="3112463"/>
            <a:ext cx="514227" cy="536747"/>
          </a:xfrm>
          <a:prstGeom prst="rect">
            <a:avLst/>
          </a:prstGeom>
        </p:spPr>
      </p:pic>
      <p:cxnSp>
        <p:nvCxnSpPr>
          <p:cNvPr id="28" name="Straight Arrow Connector 27">
            <a:extLst>
              <a:ext uri="{FF2B5EF4-FFF2-40B4-BE49-F238E27FC236}">
                <a16:creationId xmlns:a16="http://schemas.microsoft.com/office/drawing/2014/main" id="{84B62338-110E-D157-235C-693A8498AC4E}"/>
              </a:ext>
            </a:extLst>
          </p:cNvPr>
          <p:cNvCxnSpPr>
            <a:cxnSpLocks/>
          </p:cNvCxnSpPr>
          <p:nvPr/>
        </p:nvCxnSpPr>
        <p:spPr>
          <a:xfrm flipH="1">
            <a:off x="7826775" y="3607650"/>
            <a:ext cx="511728" cy="3202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C4C40B66-48DD-FB46-6AE7-F5F676732FDB}"/>
              </a:ext>
            </a:extLst>
          </p:cNvPr>
          <p:cNvSpPr/>
          <p:nvPr/>
        </p:nvSpPr>
        <p:spPr>
          <a:xfrm>
            <a:off x="5829611" y="3112463"/>
            <a:ext cx="1654110" cy="593183"/>
          </a:xfrm>
          <a:prstGeom prst="rect">
            <a:avLst/>
          </a:prstGeom>
          <a:noFill/>
          <a:ln w="28575">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2643DF13-2CF5-0A33-C936-C31BE9599FC2}"/>
              </a:ext>
            </a:extLst>
          </p:cNvPr>
          <p:cNvSpPr>
            <a:spLocks noGrp="1"/>
          </p:cNvSpPr>
          <p:nvPr>
            <p:ph type="sldNum" sz="quarter" idx="10"/>
          </p:nvPr>
        </p:nvSpPr>
        <p:spPr/>
        <p:txBody>
          <a:bodyPr/>
          <a:lstStyle/>
          <a:p>
            <a:fld id="{02C8563F-99E2-49A5-8791-6AADA712BC8F}" type="slidenum">
              <a:rPr lang="en-US" smtClean="0"/>
              <a:pPr/>
              <a:t>13</a:t>
            </a:fld>
            <a:r>
              <a:rPr lang="en-US"/>
              <a:t>/25</a:t>
            </a:r>
            <a:endParaRPr lang="en-US" dirty="0"/>
          </a:p>
        </p:txBody>
      </p:sp>
    </p:spTree>
    <p:custDataLst>
      <p:tags r:id="rId1"/>
    </p:custDataLst>
    <p:extLst>
      <p:ext uri="{BB962C8B-B14F-4D97-AF65-F5344CB8AC3E}">
        <p14:creationId xmlns:p14="http://schemas.microsoft.com/office/powerpoint/2010/main" val="323113951"/>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barn(inVertical)">
                                      <p:cBhvr>
                                        <p:cTn id="10" dur="500"/>
                                        <p:tgtEl>
                                          <p:spTgt spid="21"/>
                                        </p:tgtEl>
                                      </p:cBhvr>
                                    </p:animEffect>
                                  </p:childTnLst>
                                </p:cTn>
                              </p:par>
                              <p:par>
                                <p:cTn id="11" presetID="16" presetClass="entr" presetSubtype="21"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par>
                                <p:cTn id="17" presetID="16" presetClass="entr" presetSubtype="2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par>
                                <p:cTn id="25" presetID="10" presetClass="entr" presetSubtype="0" fill="hold"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par>
                                <p:cTn id="31" presetID="10"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par>
                                <p:cTn id="34" presetID="10" presetClass="entr" presetSubtype="0"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Stage2: Overshadowing</a:t>
            </a:r>
          </a:p>
        </p:txBody>
      </p:sp>
      <p:pic>
        <p:nvPicPr>
          <p:cNvPr id="7" name="Picture 6">
            <a:extLst>
              <a:ext uri="{FF2B5EF4-FFF2-40B4-BE49-F238E27FC236}">
                <a16:creationId xmlns:a16="http://schemas.microsoft.com/office/drawing/2014/main" id="{C69E182C-A762-625F-1877-937E0780C063}"/>
              </a:ext>
            </a:extLst>
          </p:cNvPr>
          <p:cNvPicPr>
            <a:picLocks noChangeAspect="1"/>
          </p:cNvPicPr>
          <p:nvPr/>
        </p:nvPicPr>
        <p:blipFill>
          <a:blip r:embed="rId4"/>
          <a:stretch>
            <a:fillRect/>
          </a:stretch>
        </p:blipFill>
        <p:spPr>
          <a:xfrm>
            <a:off x="352839" y="2198132"/>
            <a:ext cx="3390900" cy="390525"/>
          </a:xfrm>
          <a:prstGeom prst="rect">
            <a:avLst/>
          </a:prstGeom>
        </p:spPr>
      </p:pic>
      <p:pic>
        <p:nvPicPr>
          <p:cNvPr id="29" name="Picture 28">
            <a:extLst>
              <a:ext uri="{FF2B5EF4-FFF2-40B4-BE49-F238E27FC236}">
                <a16:creationId xmlns:a16="http://schemas.microsoft.com/office/drawing/2014/main" id="{A55DF367-5E93-CCA9-4299-48B8F984F51D}"/>
              </a:ext>
            </a:extLst>
          </p:cNvPr>
          <p:cNvPicPr>
            <a:picLocks noChangeAspect="1"/>
          </p:cNvPicPr>
          <p:nvPr/>
        </p:nvPicPr>
        <p:blipFill>
          <a:blip r:embed="rId5"/>
          <a:stretch>
            <a:fillRect/>
          </a:stretch>
        </p:blipFill>
        <p:spPr>
          <a:xfrm>
            <a:off x="2048289" y="1931545"/>
            <a:ext cx="213269" cy="266587"/>
          </a:xfrm>
          <a:prstGeom prst="rect">
            <a:avLst/>
          </a:prstGeom>
          <a:solidFill>
            <a:srgbClr val="FF0000"/>
          </a:solidFill>
          <a:ln w="57150">
            <a:solidFill>
              <a:srgbClr val="FF0000"/>
            </a:solidFill>
          </a:ln>
        </p:spPr>
      </p:pic>
      <p:pic>
        <p:nvPicPr>
          <p:cNvPr id="30" name="Picture 29">
            <a:extLst>
              <a:ext uri="{FF2B5EF4-FFF2-40B4-BE49-F238E27FC236}">
                <a16:creationId xmlns:a16="http://schemas.microsoft.com/office/drawing/2014/main" id="{CC62FF85-DF5A-8175-1DE5-65C376561463}"/>
              </a:ext>
            </a:extLst>
          </p:cNvPr>
          <p:cNvPicPr>
            <a:picLocks noChangeAspect="1"/>
          </p:cNvPicPr>
          <p:nvPr/>
        </p:nvPicPr>
        <p:blipFill>
          <a:blip r:embed="rId5"/>
          <a:stretch>
            <a:fillRect/>
          </a:stretch>
        </p:blipFill>
        <p:spPr>
          <a:xfrm>
            <a:off x="634282" y="1931544"/>
            <a:ext cx="213269" cy="266587"/>
          </a:xfrm>
          <a:prstGeom prst="rect">
            <a:avLst/>
          </a:prstGeom>
          <a:solidFill>
            <a:srgbClr val="FF0000"/>
          </a:solidFill>
          <a:ln w="57150">
            <a:solidFill>
              <a:srgbClr val="FF0000"/>
            </a:solidFill>
          </a:ln>
        </p:spPr>
      </p:pic>
      <p:sp>
        <p:nvSpPr>
          <p:cNvPr id="10" name="TextBox 9">
            <a:extLst>
              <a:ext uri="{FF2B5EF4-FFF2-40B4-BE49-F238E27FC236}">
                <a16:creationId xmlns:a16="http://schemas.microsoft.com/office/drawing/2014/main" id="{5668B22A-6EC8-93D4-397E-B635E506E5E9}"/>
              </a:ext>
            </a:extLst>
          </p:cNvPr>
          <p:cNvSpPr txBox="1"/>
          <p:nvPr/>
        </p:nvSpPr>
        <p:spPr>
          <a:xfrm>
            <a:off x="352840" y="2731821"/>
            <a:ext cx="3317516" cy="369332"/>
          </a:xfrm>
          <a:prstGeom prst="rect">
            <a:avLst/>
          </a:prstGeom>
          <a:noFill/>
        </p:spPr>
        <p:txBody>
          <a:bodyPr wrap="square" rtlCol="0">
            <a:spAutoFit/>
          </a:bodyPr>
          <a:lstStyle/>
          <a:p>
            <a:r>
              <a:rPr lang="en-US" sz="1800" dirty="0"/>
              <a:t>Modulate to ultrasound band</a:t>
            </a:r>
          </a:p>
        </p:txBody>
      </p:sp>
      <p:pic>
        <p:nvPicPr>
          <p:cNvPr id="23" name="Picture 22">
            <a:extLst>
              <a:ext uri="{FF2B5EF4-FFF2-40B4-BE49-F238E27FC236}">
                <a16:creationId xmlns:a16="http://schemas.microsoft.com/office/drawing/2014/main" id="{9644D916-27FC-CCB7-D2C2-CD66CB58C0B8}"/>
              </a:ext>
            </a:extLst>
          </p:cNvPr>
          <p:cNvPicPr>
            <a:picLocks noChangeAspect="1"/>
          </p:cNvPicPr>
          <p:nvPr/>
        </p:nvPicPr>
        <p:blipFill>
          <a:blip r:embed="rId6"/>
          <a:stretch>
            <a:fillRect/>
          </a:stretch>
        </p:blipFill>
        <p:spPr>
          <a:xfrm>
            <a:off x="4328664" y="1918610"/>
            <a:ext cx="4358136" cy="2365086"/>
          </a:xfrm>
          <a:prstGeom prst="rect">
            <a:avLst/>
          </a:prstGeom>
        </p:spPr>
      </p:pic>
      <p:sp>
        <p:nvSpPr>
          <p:cNvPr id="31" name="TextBox 30">
            <a:extLst>
              <a:ext uri="{FF2B5EF4-FFF2-40B4-BE49-F238E27FC236}">
                <a16:creationId xmlns:a16="http://schemas.microsoft.com/office/drawing/2014/main" id="{D9CEF20F-AE33-414F-E8F1-6244D83879D6}"/>
              </a:ext>
            </a:extLst>
          </p:cNvPr>
          <p:cNvSpPr txBox="1"/>
          <p:nvPr/>
        </p:nvSpPr>
        <p:spPr>
          <a:xfrm>
            <a:off x="4572000" y="915843"/>
            <a:ext cx="4015832" cy="707886"/>
          </a:xfrm>
          <a:prstGeom prst="rect">
            <a:avLst/>
          </a:prstGeom>
          <a:noFill/>
        </p:spPr>
        <p:txBody>
          <a:bodyPr wrap="square" rtlCol="0">
            <a:spAutoFit/>
          </a:bodyPr>
          <a:lstStyle/>
          <a:p>
            <a:r>
              <a:rPr lang="en-US" sz="2000" dirty="0"/>
              <a:t>How to handle the </a:t>
            </a:r>
            <a:r>
              <a:rPr lang="en-US" sz="2000" dirty="0">
                <a:solidFill>
                  <a:srgbClr val="00B050"/>
                </a:solidFill>
              </a:rPr>
              <a:t>time offset </a:t>
            </a:r>
            <a:r>
              <a:rPr lang="en-US" sz="2000" dirty="0"/>
              <a:t>and </a:t>
            </a:r>
            <a:r>
              <a:rPr lang="en-US" sz="2000" dirty="0">
                <a:solidFill>
                  <a:srgbClr val="FF0000"/>
                </a:solidFill>
              </a:rPr>
              <a:t>power offset</a:t>
            </a:r>
            <a:r>
              <a:rPr lang="en-US" sz="2000" dirty="0"/>
              <a:t>?</a:t>
            </a:r>
          </a:p>
        </p:txBody>
      </p:sp>
      <p:sp>
        <p:nvSpPr>
          <p:cNvPr id="3" name="Slide Number Placeholder 2">
            <a:extLst>
              <a:ext uri="{FF2B5EF4-FFF2-40B4-BE49-F238E27FC236}">
                <a16:creationId xmlns:a16="http://schemas.microsoft.com/office/drawing/2014/main" id="{86068A63-4CE4-B30F-00FB-BEB1B2D61BB9}"/>
              </a:ext>
            </a:extLst>
          </p:cNvPr>
          <p:cNvSpPr>
            <a:spLocks noGrp="1"/>
          </p:cNvSpPr>
          <p:nvPr>
            <p:ph type="sldNum" sz="quarter" idx="10"/>
          </p:nvPr>
        </p:nvSpPr>
        <p:spPr/>
        <p:txBody>
          <a:bodyPr/>
          <a:lstStyle/>
          <a:p>
            <a:fld id="{02C8563F-99E2-49A5-8791-6AADA712BC8F}" type="slidenum">
              <a:rPr lang="en-US" smtClean="0"/>
              <a:pPr/>
              <a:t>14</a:t>
            </a:fld>
            <a:r>
              <a:rPr lang="en-US"/>
              <a:t>/25</a:t>
            </a:r>
            <a:endParaRPr lang="en-US" dirty="0"/>
          </a:p>
        </p:txBody>
      </p:sp>
    </p:spTree>
    <p:custDataLst>
      <p:tags r:id="rId1"/>
    </p:custDataLst>
    <p:extLst>
      <p:ext uri="{BB962C8B-B14F-4D97-AF65-F5344CB8AC3E}">
        <p14:creationId xmlns:p14="http://schemas.microsoft.com/office/powerpoint/2010/main" val="3450201756"/>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par>
                                <p:cTn id="8" presetID="16" presetClass="entr" presetSubtype="21" fill="hold"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barn(inVertical)">
                                      <p:cBhvr>
                                        <p:cTn id="10" dur="500"/>
                                        <p:tgtEl>
                                          <p:spTgt spid="30"/>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randombar(horizontal)">
                                      <p:cBhvr>
                                        <p:cTn id="15" dur="500"/>
                                        <p:tgtEl>
                                          <p:spTgt spid="23"/>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Effect transition="in" filter="randombar(horizontal)">
                                      <p:cBhvr>
                                        <p:cTn id="1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Stage2: Overshadowing</a:t>
            </a:r>
          </a:p>
        </p:txBody>
      </p:sp>
      <p:pic>
        <p:nvPicPr>
          <p:cNvPr id="12" name="Picture 11">
            <a:extLst>
              <a:ext uri="{FF2B5EF4-FFF2-40B4-BE49-F238E27FC236}">
                <a16:creationId xmlns:a16="http://schemas.microsoft.com/office/drawing/2014/main" id="{82F0C327-2C5F-2B54-9122-6B78F10BF77B}"/>
              </a:ext>
            </a:extLst>
          </p:cNvPr>
          <p:cNvPicPr>
            <a:picLocks noChangeAspect="1"/>
          </p:cNvPicPr>
          <p:nvPr/>
        </p:nvPicPr>
        <p:blipFill>
          <a:blip r:embed="rId4"/>
          <a:stretch>
            <a:fillRect/>
          </a:stretch>
        </p:blipFill>
        <p:spPr>
          <a:xfrm>
            <a:off x="4215268" y="1269493"/>
            <a:ext cx="3067050" cy="1781175"/>
          </a:xfrm>
          <a:prstGeom prst="rect">
            <a:avLst/>
          </a:prstGeom>
        </p:spPr>
      </p:pic>
      <p:pic>
        <p:nvPicPr>
          <p:cNvPr id="14" name="Picture 13">
            <a:extLst>
              <a:ext uri="{FF2B5EF4-FFF2-40B4-BE49-F238E27FC236}">
                <a16:creationId xmlns:a16="http://schemas.microsoft.com/office/drawing/2014/main" id="{78D1D42A-A048-8A3B-8FA7-E63B00B2C9DD}"/>
              </a:ext>
            </a:extLst>
          </p:cNvPr>
          <p:cNvPicPr>
            <a:picLocks noChangeAspect="1"/>
          </p:cNvPicPr>
          <p:nvPr/>
        </p:nvPicPr>
        <p:blipFill>
          <a:blip r:embed="rId5"/>
          <a:stretch>
            <a:fillRect/>
          </a:stretch>
        </p:blipFill>
        <p:spPr>
          <a:xfrm>
            <a:off x="802460" y="1317118"/>
            <a:ext cx="2943225" cy="1733550"/>
          </a:xfrm>
          <a:prstGeom prst="rect">
            <a:avLst/>
          </a:prstGeom>
        </p:spPr>
      </p:pic>
      <p:pic>
        <p:nvPicPr>
          <p:cNvPr id="4" name="Picture 3">
            <a:extLst>
              <a:ext uri="{FF2B5EF4-FFF2-40B4-BE49-F238E27FC236}">
                <a16:creationId xmlns:a16="http://schemas.microsoft.com/office/drawing/2014/main" id="{DC21A9FE-60AB-3113-1E88-F43398A486F4}"/>
              </a:ext>
            </a:extLst>
          </p:cNvPr>
          <p:cNvPicPr>
            <a:picLocks noChangeAspect="1"/>
          </p:cNvPicPr>
          <p:nvPr/>
        </p:nvPicPr>
        <p:blipFill>
          <a:blip r:embed="rId6"/>
          <a:stretch>
            <a:fillRect/>
          </a:stretch>
        </p:blipFill>
        <p:spPr>
          <a:xfrm>
            <a:off x="998136" y="3763535"/>
            <a:ext cx="4857750" cy="438150"/>
          </a:xfrm>
          <a:prstGeom prst="rect">
            <a:avLst/>
          </a:prstGeom>
        </p:spPr>
      </p:pic>
      <p:cxnSp>
        <p:nvCxnSpPr>
          <p:cNvPr id="15" name="Straight Arrow Connector 14">
            <a:extLst>
              <a:ext uri="{FF2B5EF4-FFF2-40B4-BE49-F238E27FC236}">
                <a16:creationId xmlns:a16="http://schemas.microsoft.com/office/drawing/2014/main" id="{59D7F1DA-45B4-1092-DC70-C8AF5FBBE640}"/>
              </a:ext>
            </a:extLst>
          </p:cNvPr>
          <p:cNvCxnSpPr>
            <a:cxnSpLocks/>
          </p:cNvCxnSpPr>
          <p:nvPr/>
        </p:nvCxnSpPr>
        <p:spPr>
          <a:xfrm>
            <a:off x="4898003" y="1756286"/>
            <a:ext cx="365760" cy="2007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937C271C-B7A9-33B8-DABA-EE6B393C9A9A}"/>
              </a:ext>
            </a:extLst>
          </p:cNvPr>
          <p:cNvCxnSpPr>
            <a:cxnSpLocks/>
          </p:cNvCxnSpPr>
          <p:nvPr/>
        </p:nvCxnSpPr>
        <p:spPr>
          <a:xfrm>
            <a:off x="1534602" y="1756286"/>
            <a:ext cx="866692" cy="20072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B0898FEA-C94E-A224-B618-BBB1A9E628E2}"/>
              </a:ext>
            </a:extLst>
          </p:cNvPr>
          <p:cNvSpPr>
            <a:spLocks noGrp="1"/>
          </p:cNvSpPr>
          <p:nvPr>
            <p:ph type="sldNum" sz="quarter" idx="10"/>
          </p:nvPr>
        </p:nvSpPr>
        <p:spPr/>
        <p:txBody>
          <a:bodyPr/>
          <a:lstStyle/>
          <a:p>
            <a:fld id="{02C8563F-99E2-49A5-8791-6AADA712BC8F}" type="slidenum">
              <a:rPr lang="en-US" smtClean="0"/>
              <a:pPr/>
              <a:t>15</a:t>
            </a:fld>
            <a:r>
              <a:rPr lang="en-US"/>
              <a:t>/25</a:t>
            </a:r>
            <a:endParaRPr lang="en-US" dirty="0"/>
          </a:p>
        </p:txBody>
      </p:sp>
    </p:spTree>
    <p:custDataLst>
      <p:tags r:id="rId1"/>
    </p:custDataLst>
    <p:extLst>
      <p:ext uri="{BB962C8B-B14F-4D97-AF65-F5344CB8AC3E}">
        <p14:creationId xmlns:p14="http://schemas.microsoft.com/office/powerpoint/2010/main" val="2757726323"/>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Stage2: Overshadowing</a:t>
            </a:r>
          </a:p>
        </p:txBody>
      </p:sp>
      <p:pic>
        <p:nvPicPr>
          <p:cNvPr id="24" name="Picture 23">
            <a:extLst>
              <a:ext uri="{FF2B5EF4-FFF2-40B4-BE49-F238E27FC236}">
                <a16:creationId xmlns:a16="http://schemas.microsoft.com/office/drawing/2014/main" id="{E73CAFB1-5685-E86B-44F4-0EB467BED3AB}"/>
              </a:ext>
            </a:extLst>
          </p:cNvPr>
          <p:cNvPicPr>
            <a:picLocks noChangeAspect="1"/>
          </p:cNvPicPr>
          <p:nvPr/>
        </p:nvPicPr>
        <p:blipFill>
          <a:blip r:embed="rId4"/>
          <a:stretch>
            <a:fillRect/>
          </a:stretch>
        </p:blipFill>
        <p:spPr>
          <a:xfrm>
            <a:off x="457200" y="1992597"/>
            <a:ext cx="3168679" cy="1854014"/>
          </a:xfrm>
          <a:prstGeom prst="rect">
            <a:avLst/>
          </a:prstGeom>
        </p:spPr>
      </p:pic>
      <p:pic>
        <p:nvPicPr>
          <p:cNvPr id="26" name="Picture 25">
            <a:extLst>
              <a:ext uri="{FF2B5EF4-FFF2-40B4-BE49-F238E27FC236}">
                <a16:creationId xmlns:a16="http://schemas.microsoft.com/office/drawing/2014/main" id="{089ED342-2059-0161-B42C-222DA75F3F68}"/>
              </a:ext>
            </a:extLst>
          </p:cNvPr>
          <p:cNvPicPr>
            <a:picLocks noChangeAspect="1"/>
          </p:cNvPicPr>
          <p:nvPr/>
        </p:nvPicPr>
        <p:blipFill>
          <a:blip r:embed="rId5"/>
          <a:stretch>
            <a:fillRect/>
          </a:stretch>
        </p:blipFill>
        <p:spPr>
          <a:xfrm>
            <a:off x="4209966" y="1946801"/>
            <a:ext cx="3256330" cy="1945606"/>
          </a:xfrm>
          <a:prstGeom prst="rect">
            <a:avLst/>
          </a:prstGeom>
        </p:spPr>
      </p:pic>
      <p:sp>
        <p:nvSpPr>
          <p:cNvPr id="3" name="Rectangle 2">
            <a:extLst>
              <a:ext uri="{FF2B5EF4-FFF2-40B4-BE49-F238E27FC236}">
                <a16:creationId xmlns:a16="http://schemas.microsoft.com/office/drawing/2014/main" id="{2EECF146-CE46-22AC-1F61-6BD7D9E8E9BC}"/>
              </a:ext>
            </a:extLst>
          </p:cNvPr>
          <p:cNvSpPr/>
          <p:nvPr/>
        </p:nvSpPr>
        <p:spPr>
          <a:xfrm>
            <a:off x="723569" y="1985307"/>
            <a:ext cx="2902310" cy="893726"/>
          </a:xfrm>
          <a:prstGeom prst="rect">
            <a:avLst/>
          </a:prstGeom>
          <a:blipFill>
            <a:blip r:embed="rId6">
              <a:alphaModFix amt="29000"/>
            </a:blip>
            <a:tile tx="0" ty="0" sx="100000" sy="100000" flip="none" algn="tl"/>
          </a:blip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D84A75D-C6B8-4965-2435-56F80C02450E}"/>
              </a:ext>
            </a:extLst>
          </p:cNvPr>
          <p:cNvSpPr txBox="1"/>
          <p:nvPr/>
        </p:nvSpPr>
        <p:spPr>
          <a:xfrm>
            <a:off x="723569" y="1265311"/>
            <a:ext cx="3069203"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a:t>Good audio quality</a:t>
            </a:r>
          </a:p>
        </p:txBody>
      </p:sp>
      <p:sp>
        <p:nvSpPr>
          <p:cNvPr id="13" name="TextBox 12">
            <a:extLst>
              <a:ext uri="{FF2B5EF4-FFF2-40B4-BE49-F238E27FC236}">
                <a16:creationId xmlns:a16="http://schemas.microsoft.com/office/drawing/2014/main" id="{16DCA2E5-2A3A-AC11-EB97-E6390CFF8F15}"/>
              </a:ext>
            </a:extLst>
          </p:cNvPr>
          <p:cNvSpPr txBox="1"/>
          <p:nvPr/>
        </p:nvSpPr>
        <p:spPr>
          <a:xfrm>
            <a:off x="4410658" y="1351818"/>
            <a:ext cx="359630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800" dirty="0"/>
              <a:t>Similar to the Alice’s clean sound</a:t>
            </a:r>
          </a:p>
        </p:txBody>
      </p:sp>
      <p:sp>
        <p:nvSpPr>
          <p:cNvPr id="16" name="Rectangle 15">
            <a:extLst>
              <a:ext uri="{FF2B5EF4-FFF2-40B4-BE49-F238E27FC236}">
                <a16:creationId xmlns:a16="http://schemas.microsoft.com/office/drawing/2014/main" id="{7C0B0D30-8199-ADE8-2E7A-5F4B49F88BEE}"/>
              </a:ext>
            </a:extLst>
          </p:cNvPr>
          <p:cNvSpPr/>
          <p:nvPr/>
        </p:nvSpPr>
        <p:spPr>
          <a:xfrm>
            <a:off x="4628985" y="2879033"/>
            <a:ext cx="2902310" cy="625516"/>
          </a:xfrm>
          <a:prstGeom prst="rect">
            <a:avLst/>
          </a:prstGeom>
          <a:blipFill dpi="0" rotWithShape="1">
            <a:blip r:embed="rId6">
              <a:alphaModFix amt="29000"/>
            </a:blip>
            <a:srcRect/>
            <a:tile tx="0" ty="0" sx="100000" sy="100000" flip="none" algn="tl"/>
          </a:blipFill>
          <a:ln w="285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CBBA588-4CC2-4333-4B05-3E5147B0ACF3}"/>
              </a:ext>
            </a:extLst>
          </p:cNvPr>
          <p:cNvSpPr txBox="1"/>
          <p:nvPr/>
        </p:nvSpPr>
        <p:spPr>
          <a:xfrm>
            <a:off x="556591" y="4174592"/>
            <a:ext cx="8301162" cy="40011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US" sz="2000" dirty="0"/>
              <a:t>a &lt; 0.6, time offset &lt; 500ms can assure a good overshadow result</a:t>
            </a:r>
          </a:p>
        </p:txBody>
      </p:sp>
      <p:sp>
        <p:nvSpPr>
          <p:cNvPr id="4" name="Slide Number Placeholder 3">
            <a:extLst>
              <a:ext uri="{FF2B5EF4-FFF2-40B4-BE49-F238E27FC236}">
                <a16:creationId xmlns:a16="http://schemas.microsoft.com/office/drawing/2014/main" id="{AEC2D9AB-5E56-83EC-FB3F-14ABE841C848}"/>
              </a:ext>
            </a:extLst>
          </p:cNvPr>
          <p:cNvSpPr>
            <a:spLocks noGrp="1"/>
          </p:cNvSpPr>
          <p:nvPr>
            <p:ph type="sldNum" sz="quarter" idx="10"/>
          </p:nvPr>
        </p:nvSpPr>
        <p:spPr/>
        <p:txBody>
          <a:bodyPr/>
          <a:lstStyle/>
          <a:p>
            <a:fld id="{02C8563F-99E2-49A5-8791-6AADA712BC8F}" type="slidenum">
              <a:rPr lang="en-US" smtClean="0"/>
              <a:pPr/>
              <a:t>16</a:t>
            </a:fld>
            <a:r>
              <a:rPr lang="en-US"/>
              <a:t>/25</a:t>
            </a:r>
            <a:endParaRPr lang="en-US" dirty="0"/>
          </a:p>
        </p:txBody>
      </p:sp>
    </p:spTree>
    <p:custDataLst>
      <p:tags r:id="rId1"/>
    </p:custDataLst>
    <p:extLst>
      <p:ext uri="{BB962C8B-B14F-4D97-AF65-F5344CB8AC3E}">
        <p14:creationId xmlns:p14="http://schemas.microsoft.com/office/powerpoint/2010/main" val="481635246"/>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heel(1)">
                                      <p:cBhvr>
                                        <p:cTn id="17" dur="20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heel(1)">
                                      <p:cBhvr>
                                        <p:cTn id="27" dur="20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13" grpId="0" animBg="1"/>
      <p:bldP spid="16"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D56BF-5074-4EA5-BB67-1D3A4F41B90C}"/>
              </a:ext>
            </a:extLst>
          </p:cNvPr>
          <p:cNvSpPr>
            <a:spLocks noGrp="1"/>
          </p:cNvSpPr>
          <p:nvPr>
            <p:ph type="title"/>
          </p:nvPr>
        </p:nvSpPr>
        <p:spPr>
          <a:xfrm>
            <a:off x="457200" y="2317377"/>
            <a:ext cx="8229600" cy="857250"/>
          </a:xfrm>
          <a:prstGeom prst="rect">
            <a:avLst/>
          </a:prstGeom>
        </p:spPr>
        <p:txBody>
          <a:bodyPr/>
          <a:lstStyle/>
          <a:p>
            <a:r>
              <a:rPr lang="en-US" dirty="0">
                <a:solidFill>
                  <a:schemeClr val="bg1"/>
                </a:solidFill>
              </a:rPr>
              <a:t>Experiments</a:t>
            </a:r>
          </a:p>
        </p:txBody>
      </p:sp>
      <p:sp>
        <p:nvSpPr>
          <p:cNvPr id="4" name="Slide Number Placeholder 3">
            <a:extLst>
              <a:ext uri="{FF2B5EF4-FFF2-40B4-BE49-F238E27FC236}">
                <a16:creationId xmlns:a16="http://schemas.microsoft.com/office/drawing/2014/main" id="{1DDFF32D-926A-F196-0686-88CF4B8EF350}"/>
              </a:ext>
            </a:extLst>
          </p:cNvPr>
          <p:cNvSpPr>
            <a:spLocks noGrp="1"/>
          </p:cNvSpPr>
          <p:nvPr>
            <p:ph type="sldNum" sz="quarter" idx="10"/>
          </p:nvPr>
        </p:nvSpPr>
        <p:spPr/>
        <p:txBody>
          <a:bodyPr/>
          <a:lstStyle/>
          <a:p>
            <a:fld id="{02C8563F-99E2-49A5-8791-6AADA712BC8F}" type="slidenum">
              <a:rPr lang="en-US" smtClean="0"/>
              <a:pPr/>
              <a:t>17</a:t>
            </a:fld>
            <a:r>
              <a:rPr lang="en-US" dirty="0"/>
              <a:t>/25</a:t>
            </a:r>
          </a:p>
        </p:txBody>
      </p:sp>
    </p:spTree>
    <p:extLst>
      <p:ext uri="{BB962C8B-B14F-4D97-AF65-F5344CB8AC3E}">
        <p14:creationId xmlns:p14="http://schemas.microsoft.com/office/powerpoint/2010/main" val="31691558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Setup </a:t>
            </a:r>
          </a:p>
        </p:txBody>
      </p:sp>
      <p:pic>
        <p:nvPicPr>
          <p:cNvPr id="7" name="Picture 6">
            <a:extLst>
              <a:ext uri="{FF2B5EF4-FFF2-40B4-BE49-F238E27FC236}">
                <a16:creationId xmlns:a16="http://schemas.microsoft.com/office/drawing/2014/main" id="{90FB6DDD-1B9C-4D42-8487-62DE11F1B5C8}"/>
              </a:ext>
            </a:extLst>
          </p:cNvPr>
          <p:cNvPicPr>
            <a:picLocks noChangeAspect="1"/>
          </p:cNvPicPr>
          <p:nvPr/>
        </p:nvPicPr>
        <p:blipFill>
          <a:blip r:embed="rId4"/>
          <a:stretch>
            <a:fillRect/>
          </a:stretch>
        </p:blipFill>
        <p:spPr>
          <a:xfrm>
            <a:off x="1888434" y="1136830"/>
            <a:ext cx="4333875" cy="3076575"/>
          </a:xfrm>
          <a:prstGeom prst="rect">
            <a:avLst/>
          </a:prstGeom>
        </p:spPr>
      </p:pic>
      <p:sp>
        <p:nvSpPr>
          <p:cNvPr id="3" name="Slide Number Placeholder 2">
            <a:extLst>
              <a:ext uri="{FF2B5EF4-FFF2-40B4-BE49-F238E27FC236}">
                <a16:creationId xmlns:a16="http://schemas.microsoft.com/office/drawing/2014/main" id="{B4DB2E6C-7C22-9267-C13F-9556DED265B4}"/>
              </a:ext>
            </a:extLst>
          </p:cNvPr>
          <p:cNvSpPr>
            <a:spLocks noGrp="1"/>
          </p:cNvSpPr>
          <p:nvPr>
            <p:ph type="sldNum" sz="quarter" idx="10"/>
          </p:nvPr>
        </p:nvSpPr>
        <p:spPr/>
        <p:txBody>
          <a:bodyPr/>
          <a:lstStyle/>
          <a:p>
            <a:fld id="{02C8563F-99E2-49A5-8791-6AADA712BC8F}" type="slidenum">
              <a:rPr lang="en-US" smtClean="0"/>
              <a:pPr/>
              <a:t>18</a:t>
            </a:fld>
            <a:r>
              <a:rPr lang="en-US"/>
              <a:t>/25</a:t>
            </a:r>
            <a:endParaRPr lang="en-US" dirty="0"/>
          </a:p>
        </p:txBody>
      </p:sp>
    </p:spTree>
    <p:custDataLst>
      <p:tags r:id="rId1"/>
    </p:custDataLst>
    <p:extLst>
      <p:ext uri="{BB962C8B-B14F-4D97-AF65-F5344CB8AC3E}">
        <p14:creationId xmlns:p14="http://schemas.microsoft.com/office/powerpoint/2010/main" val="4200183722"/>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Dataset &amp; Metrics </a:t>
            </a:r>
          </a:p>
        </p:txBody>
      </p:sp>
      <p:pic>
        <p:nvPicPr>
          <p:cNvPr id="9" name="Picture 8">
            <a:extLst>
              <a:ext uri="{FF2B5EF4-FFF2-40B4-BE49-F238E27FC236}">
                <a16:creationId xmlns:a16="http://schemas.microsoft.com/office/drawing/2014/main" id="{581659DA-01E6-C7F7-AF38-C9A7424AEF0D}"/>
              </a:ext>
            </a:extLst>
          </p:cNvPr>
          <p:cNvPicPr>
            <a:picLocks noChangeAspect="1"/>
          </p:cNvPicPr>
          <p:nvPr/>
        </p:nvPicPr>
        <p:blipFill>
          <a:blip r:embed="rId4"/>
          <a:stretch>
            <a:fillRect/>
          </a:stretch>
        </p:blipFill>
        <p:spPr>
          <a:xfrm>
            <a:off x="1210007" y="935290"/>
            <a:ext cx="5276850" cy="2105025"/>
          </a:xfrm>
          <a:prstGeom prst="rect">
            <a:avLst/>
          </a:prstGeom>
        </p:spPr>
      </p:pic>
      <p:sp>
        <p:nvSpPr>
          <p:cNvPr id="3" name="TextBox 2">
            <a:extLst>
              <a:ext uri="{FF2B5EF4-FFF2-40B4-BE49-F238E27FC236}">
                <a16:creationId xmlns:a16="http://schemas.microsoft.com/office/drawing/2014/main" id="{F7115F72-D8EE-B0CC-ACDB-56E6CB6B17E5}"/>
              </a:ext>
            </a:extLst>
          </p:cNvPr>
          <p:cNvSpPr txBox="1"/>
          <p:nvPr/>
        </p:nvSpPr>
        <p:spPr>
          <a:xfrm>
            <a:off x="807057" y="3371353"/>
            <a:ext cx="6376946" cy="1200329"/>
          </a:xfrm>
          <a:prstGeom prst="rect">
            <a:avLst/>
          </a:prstGeom>
          <a:noFill/>
        </p:spPr>
        <p:txBody>
          <a:bodyPr wrap="square" rtlCol="0">
            <a:spAutoFit/>
          </a:bodyPr>
          <a:lstStyle/>
          <a:p>
            <a:pPr marL="342900" indent="-342900">
              <a:buFont typeface="Arial" panose="020B0604020202020204" pitchFamily="34" charset="0"/>
              <a:buChar char="•"/>
            </a:pPr>
            <a:r>
              <a:rPr lang="en-US" sz="1800" dirty="0"/>
              <a:t>Source to Distortion Ratio (SDR)</a:t>
            </a:r>
          </a:p>
          <a:p>
            <a:pPr marL="342900" indent="-342900">
              <a:buFont typeface="Arial" panose="020B0604020202020204" pitchFamily="34" charset="0"/>
              <a:buChar char="•"/>
            </a:pPr>
            <a:r>
              <a:rPr lang="en-US" sz="1800" dirty="0"/>
              <a:t>Word Error Rate (WER)</a:t>
            </a:r>
          </a:p>
          <a:p>
            <a:pPr marL="342900" indent="-342900">
              <a:buFont typeface="Arial" panose="020B0604020202020204" pitchFamily="34" charset="0"/>
              <a:buChar char="•"/>
            </a:pPr>
            <a:r>
              <a:rPr lang="en-US" sz="1800" dirty="0"/>
              <a:t>User Rating Score (URS) </a:t>
            </a:r>
          </a:p>
          <a:p>
            <a:pPr marL="342900" indent="-342900">
              <a:buFont typeface="Arial" panose="020B0604020202020204" pitchFamily="34" charset="0"/>
              <a:buChar char="•"/>
            </a:pPr>
            <a:r>
              <a:rPr lang="en-US" sz="1800" dirty="0"/>
              <a:t>Sound Noise Ratio (SONR)</a:t>
            </a:r>
          </a:p>
        </p:txBody>
      </p:sp>
      <p:sp>
        <p:nvSpPr>
          <p:cNvPr id="4" name="Slide Number Placeholder 3">
            <a:extLst>
              <a:ext uri="{FF2B5EF4-FFF2-40B4-BE49-F238E27FC236}">
                <a16:creationId xmlns:a16="http://schemas.microsoft.com/office/drawing/2014/main" id="{114404D5-9258-17E2-303E-14F328882559}"/>
              </a:ext>
            </a:extLst>
          </p:cNvPr>
          <p:cNvSpPr>
            <a:spLocks noGrp="1"/>
          </p:cNvSpPr>
          <p:nvPr>
            <p:ph type="sldNum" sz="quarter" idx="10"/>
          </p:nvPr>
        </p:nvSpPr>
        <p:spPr/>
        <p:txBody>
          <a:bodyPr/>
          <a:lstStyle/>
          <a:p>
            <a:fld id="{02C8563F-99E2-49A5-8791-6AADA712BC8F}" type="slidenum">
              <a:rPr lang="en-US" smtClean="0"/>
              <a:pPr/>
              <a:t>19</a:t>
            </a:fld>
            <a:r>
              <a:rPr lang="en-US"/>
              <a:t>/25</a:t>
            </a:r>
            <a:endParaRPr lang="en-US" dirty="0"/>
          </a:p>
        </p:txBody>
      </p:sp>
    </p:spTree>
    <p:custDataLst>
      <p:tags r:id="rId1"/>
    </p:custDataLst>
    <p:extLst>
      <p:ext uri="{BB962C8B-B14F-4D97-AF65-F5344CB8AC3E}">
        <p14:creationId xmlns:p14="http://schemas.microsoft.com/office/powerpoint/2010/main" val="1582066430"/>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Microphone Jammer</a:t>
            </a:r>
          </a:p>
        </p:txBody>
      </p:sp>
      <p:pic>
        <p:nvPicPr>
          <p:cNvPr id="9" name="Picture 8">
            <a:extLst>
              <a:ext uri="{FF2B5EF4-FFF2-40B4-BE49-F238E27FC236}">
                <a16:creationId xmlns:a16="http://schemas.microsoft.com/office/drawing/2014/main" id="{086F99AF-FA21-7438-92AA-61F65C9EAF64}"/>
              </a:ext>
            </a:extLst>
          </p:cNvPr>
          <p:cNvPicPr>
            <a:picLocks noChangeAspect="1"/>
          </p:cNvPicPr>
          <p:nvPr/>
        </p:nvPicPr>
        <p:blipFill>
          <a:blip r:embed="rId4"/>
          <a:stretch>
            <a:fillRect/>
          </a:stretch>
        </p:blipFill>
        <p:spPr>
          <a:xfrm>
            <a:off x="1157329" y="1145692"/>
            <a:ext cx="1861033" cy="2852116"/>
          </a:xfrm>
          <a:prstGeom prst="rect">
            <a:avLst/>
          </a:prstGeom>
        </p:spPr>
      </p:pic>
      <p:sp>
        <p:nvSpPr>
          <p:cNvPr id="17" name="TextBox 16">
            <a:extLst>
              <a:ext uri="{FF2B5EF4-FFF2-40B4-BE49-F238E27FC236}">
                <a16:creationId xmlns:a16="http://schemas.microsoft.com/office/drawing/2014/main" id="{FEA7726E-5ABE-B89E-ADDC-34A0BDE080FE}"/>
              </a:ext>
            </a:extLst>
          </p:cNvPr>
          <p:cNvSpPr txBox="1"/>
          <p:nvPr/>
        </p:nvSpPr>
        <p:spPr>
          <a:xfrm>
            <a:off x="223133" y="4566779"/>
            <a:ext cx="8292217" cy="276999"/>
          </a:xfrm>
          <a:prstGeom prst="rect">
            <a:avLst/>
          </a:prstGeom>
          <a:noFill/>
        </p:spPr>
        <p:txBody>
          <a:bodyPr wrap="square">
            <a:spAutoFit/>
          </a:bodyPr>
          <a:lstStyle/>
          <a:p>
            <a:r>
              <a:rPr lang="en-US" sz="1200" dirty="0"/>
              <a:t>[1] https://thestealthmall.com/mall/home/140-audio-jammer-ultrasonic-supressor-noise-generator-gtg-2.html</a:t>
            </a:r>
          </a:p>
        </p:txBody>
      </p:sp>
      <p:sp>
        <p:nvSpPr>
          <p:cNvPr id="11" name="TextBox 10">
            <a:extLst>
              <a:ext uri="{FF2B5EF4-FFF2-40B4-BE49-F238E27FC236}">
                <a16:creationId xmlns:a16="http://schemas.microsoft.com/office/drawing/2014/main" id="{066A6851-1396-E734-BFC0-B5D970DD2378}"/>
              </a:ext>
            </a:extLst>
          </p:cNvPr>
          <p:cNvSpPr txBox="1"/>
          <p:nvPr/>
        </p:nvSpPr>
        <p:spPr>
          <a:xfrm>
            <a:off x="1157329" y="4080540"/>
            <a:ext cx="1725432"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Jammer [1]</a:t>
            </a:r>
          </a:p>
        </p:txBody>
      </p:sp>
      <p:pic>
        <p:nvPicPr>
          <p:cNvPr id="14" name="Picture 13" descr="A group of women sitting around a table&#10;&#10;Description automatically generated with medium confidence">
            <a:extLst>
              <a:ext uri="{FF2B5EF4-FFF2-40B4-BE49-F238E27FC236}">
                <a16:creationId xmlns:a16="http://schemas.microsoft.com/office/drawing/2014/main" id="{D4ADF56F-60FC-7132-4AB2-494C62EF986C}"/>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5227600" y="499004"/>
            <a:ext cx="2460699" cy="1641926"/>
          </a:xfrm>
          <a:prstGeom prst="rect">
            <a:avLst/>
          </a:prstGeom>
        </p:spPr>
      </p:pic>
      <p:sp>
        <p:nvSpPr>
          <p:cNvPr id="22" name="TextBox 21">
            <a:extLst>
              <a:ext uri="{FF2B5EF4-FFF2-40B4-BE49-F238E27FC236}">
                <a16:creationId xmlns:a16="http://schemas.microsoft.com/office/drawing/2014/main" id="{C1DDF9EB-A42E-E119-F432-BF82816AD151}"/>
              </a:ext>
            </a:extLst>
          </p:cNvPr>
          <p:cNvSpPr txBox="1"/>
          <p:nvPr/>
        </p:nvSpPr>
        <p:spPr>
          <a:xfrm>
            <a:off x="5595233" y="254773"/>
            <a:ext cx="189489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Meeting Room</a:t>
            </a:r>
          </a:p>
        </p:txBody>
      </p:sp>
      <p:pic>
        <p:nvPicPr>
          <p:cNvPr id="1028" name="Picture 4" descr="Premium Vector | Couple people relax in home living room interior sitting  on couch together at evening">
            <a:extLst>
              <a:ext uri="{FF2B5EF4-FFF2-40B4-BE49-F238E27FC236}">
                <a16:creationId xmlns:a16="http://schemas.microsoft.com/office/drawing/2014/main" id="{B056453A-6F49-42D2-56E9-59AC3B9915E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0861" y="2571750"/>
            <a:ext cx="2692893" cy="1796001"/>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1DB1A8DE-C7AE-88D1-DC64-767759EDC1E3}"/>
              </a:ext>
            </a:extLst>
          </p:cNvPr>
          <p:cNvSpPr txBox="1"/>
          <p:nvPr/>
        </p:nvSpPr>
        <p:spPr>
          <a:xfrm>
            <a:off x="3869859" y="2371695"/>
            <a:ext cx="189489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Home</a:t>
            </a:r>
          </a:p>
        </p:txBody>
      </p:sp>
      <p:pic>
        <p:nvPicPr>
          <p:cNvPr id="18" name="Picture 17" descr="Two people looking at a computer&#10;&#10;Description automatically generated with low confidence">
            <a:extLst>
              <a:ext uri="{FF2B5EF4-FFF2-40B4-BE49-F238E27FC236}">
                <a16:creationId xmlns:a16="http://schemas.microsoft.com/office/drawing/2014/main" id="{7255B09A-B705-CE6E-F121-155C6C2820BB}"/>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360297" y="2571750"/>
            <a:ext cx="2694002" cy="1796001"/>
          </a:xfrm>
          <a:prstGeom prst="rect">
            <a:avLst/>
          </a:prstGeom>
        </p:spPr>
      </p:pic>
      <p:sp>
        <p:nvSpPr>
          <p:cNvPr id="27" name="TextBox 26">
            <a:extLst>
              <a:ext uri="{FF2B5EF4-FFF2-40B4-BE49-F238E27FC236}">
                <a16:creationId xmlns:a16="http://schemas.microsoft.com/office/drawing/2014/main" id="{22F7EE12-3EE9-4DEB-16BD-A7E621D5D4AB}"/>
              </a:ext>
            </a:extLst>
          </p:cNvPr>
          <p:cNvSpPr txBox="1"/>
          <p:nvPr/>
        </p:nvSpPr>
        <p:spPr>
          <a:xfrm>
            <a:off x="6791905" y="2371695"/>
            <a:ext cx="189489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Office Room</a:t>
            </a:r>
          </a:p>
        </p:txBody>
      </p:sp>
      <p:sp>
        <p:nvSpPr>
          <p:cNvPr id="3" name="Slide Number Placeholder 2">
            <a:extLst>
              <a:ext uri="{FF2B5EF4-FFF2-40B4-BE49-F238E27FC236}">
                <a16:creationId xmlns:a16="http://schemas.microsoft.com/office/drawing/2014/main" id="{4F7767BC-3277-AFFD-4CBA-308EDAF9927B}"/>
              </a:ext>
            </a:extLst>
          </p:cNvPr>
          <p:cNvSpPr>
            <a:spLocks noGrp="1"/>
          </p:cNvSpPr>
          <p:nvPr>
            <p:ph type="sldNum" sz="quarter" idx="10"/>
          </p:nvPr>
        </p:nvSpPr>
        <p:spPr/>
        <p:txBody>
          <a:bodyPr/>
          <a:lstStyle/>
          <a:p>
            <a:fld id="{02C8563F-99E2-49A5-8791-6AADA712BC8F}" type="slidenum">
              <a:rPr lang="en-US" smtClean="0"/>
              <a:pPr/>
              <a:t>2</a:t>
            </a:fld>
            <a:r>
              <a:rPr lang="en-US"/>
              <a:t>/25</a:t>
            </a:r>
            <a:endParaRPr lang="en-US" dirty="0"/>
          </a:p>
        </p:txBody>
      </p:sp>
    </p:spTree>
    <p:custDataLst>
      <p:tags r:id="rId1"/>
    </p:custDataLst>
    <p:extLst>
      <p:ext uri="{BB962C8B-B14F-4D97-AF65-F5344CB8AC3E}">
        <p14:creationId xmlns:p14="http://schemas.microsoft.com/office/powerpoint/2010/main" val="1828216627"/>
      </p:ext>
    </p:extLst>
  </p:cSld>
  <p:clrMapOvr>
    <a:masterClrMapping/>
  </p:clrMapOvr>
  <mc:AlternateContent xmlns:mc="http://schemas.openxmlformats.org/markup-compatibility/2006" xmlns:p14="http://schemas.microsoft.com/office/powerpoint/2010/main">
    <mc:Choice Requires="p14">
      <p:transition spd="slow" p14:dur="2000" advTm="12943"/>
    </mc:Choice>
    <mc:Fallback xmlns="">
      <p:transition spd="slow" advTm="129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1000" fill="hold"/>
                                        <p:tgtEl>
                                          <p:spTgt spid="1028"/>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barn(inVertical)">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Benchmark Results</a:t>
            </a:r>
          </a:p>
        </p:txBody>
      </p:sp>
      <p:pic>
        <p:nvPicPr>
          <p:cNvPr id="5" name="Picture 4">
            <a:extLst>
              <a:ext uri="{FF2B5EF4-FFF2-40B4-BE49-F238E27FC236}">
                <a16:creationId xmlns:a16="http://schemas.microsoft.com/office/drawing/2014/main" id="{A3BFCDAE-EE2E-A543-6B6E-ED7E868D60BC}"/>
              </a:ext>
            </a:extLst>
          </p:cNvPr>
          <p:cNvPicPr>
            <a:picLocks noChangeAspect="1"/>
          </p:cNvPicPr>
          <p:nvPr/>
        </p:nvPicPr>
        <p:blipFill>
          <a:blip r:embed="rId4"/>
          <a:stretch>
            <a:fillRect/>
          </a:stretch>
        </p:blipFill>
        <p:spPr>
          <a:xfrm>
            <a:off x="3158697" y="684559"/>
            <a:ext cx="4950930" cy="1705783"/>
          </a:xfrm>
          <a:prstGeom prst="rect">
            <a:avLst/>
          </a:prstGeom>
        </p:spPr>
      </p:pic>
      <p:pic>
        <p:nvPicPr>
          <p:cNvPr id="7" name="Picture 6">
            <a:extLst>
              <a:ext uri="{FF2B5EF4-FFF2-40B4-BE49-F238E27FC236}">
                <a16:creationId xmlns:a16="http://schemas.microsoft.com/office/drawing/2014/main" id="{20C54493-6238-D173-9551-8A3B72816FB6}"/>
              </a:ext>
            </a:extLst>
          </p:cNvPr>
          <p:cNvPicPr>
            <a:picLocks noChangeAspect="1"/>
          </p:cNvPicPr>
          <p:nvPr/>
        </p:nvPicPr>
        <p:blipFill>
          <a:blip r:embed="rId5"/>
          <a:stretch>
            <a:fillRect/>
          </a:stretch>
        </p:blipFill>
        <p:spPr>
          <a:xfrm>
            <a:off x="3158697" y="2753159"/>
            <a:ext cx="4744900" cy="1833085"/>
          </a:xfrm>
          <a:prstGeom prst="rect">
            <a:avLst/>
          </a:prstGeom>
        </p:spPr>
      </p:pic>
      <p:sp>
        <p:nvSpPr>
          <p:cNvPr id="8" name="TextBox 7">
            <a:extLst>
              <a:ext uri="{FF2B5EF4-FFF2-40B4-BE49-F238E27FC236}">
                <a16:creationId xmlns:a16="http://schemas.microsoft.com/office/drawing/2014/main" id="{C214A5A9-8BDB-3248-8805-5F429B90B334}"/>
              </a:ext>
            </a:extLst>
          </p:cNvPr>
          <p:cNvSpPr txBox="1"/>
          <p:nvPr/>
        </p:nvSpPr>
        <p:spPr>
          <a:xfrm>
            <a:off x="371682" y="1357469"/>
            <a:ext cx="2212492"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t>Low SDR &amp; High WER:</a:t>
            </a:r>
          </a:p>
          <a:p>
            <a:r>
              <a:rPr lang="en-US" sz="1400" b="1" dirty="0">
                <a:solidFill>
                  <a:srgbClr val="FF0000"/>
                </a:solidFill>
              </a:rPr>
              <a:t>Bob’s</a:t>
            </a:r>
            <a:r>
              <a:rPr lang="en-US" sz="1400" dirty="0"/>
              <a:t> voice is </a:t>
            </a:r>
            <a:r>
              <a:rPr lang="en-US" sz="1400" dirty="0">
                <a:solidFill>
                  <a:srgbClr val="FF0000"/>
                </a:solidFill>
              </a:rPr>
              <a:t>disrupted</a:t>
            </a:r>
          </a:p>
        </p:txBody>
      </p:sp>
      <p:sp>
        <p:nvSpPr>
          <p:cNvPr id="10" name="TextBox 9">
            <a:extLst>
              <a:ext uri="{FF2B5EF4-FFF2-40B4-BE49-F238E27FC236}">
                <a16:creationId xmlns:a16="http://schemas.microsoft.com/office/drawing/2014/main" id="{BF9121EE-8B3C-4444-8B4E-C3980A0F15AD}"/>
              </a:ext>
            </a:extLst>
          </p:cNvPr>
          <p:cNvSpPr txBox="1"/>
          <p:nvPr/>
        </p:nvSpPr>
        <p:spPr>
          <a:xfrm>
            <a:off x="371682" y="3481793"/>
            <a:ext cx="2212492"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1400" dirty="0"/>
              <a:t>High SDR &amp; Low WER:</a:t>
            </a:r>
          </a:p>
          <a:p>
            <a:r>
              <a:rPr lang="en-US" sz="1400" b="1" dirty="0">
                <a:solidFill>
                  <a:srgbClr val="00B050"/>
                </a:solidFill>
              </a:rPr>
              <a:t>Alice’s</a:t>
            </a:r>
            <a:r>
              <a:rPr lang="en-US" sz="1400" dirty="0"/>
              <a:t> voice is </a:t>
            </a:r>
            <a:r>
              <a:rPr lang="en-US" sz="1400" dirty="0">
                <a:solidFill>
                  <a:srgbClr val="00B050"/>
                </a:solidFill>
              </a:rPr>
              <a:t>retained</a:t>
            </a:r>
          </a:p>
        </p:txBody>
      </p:sp>
      <p:sp>
        <p:nvSpPr>
          <p:cNvPr id="3" name="Slide Number Placeholder 2">
            <a:extLst>
              <a:ext uri="{FF2B5EF4-FFF2-40B4-BE49-F238E27FC236}">
                <a16:creationId xmlns:a16="http://schemas.microsoft.com/office/drawing/2014/main" id="{FEDAD76E-14C1-D241-D9B0-069A585A88B0}"/>
              </a:ext>
            </a:extLst>
          </p:cNvPr>
          <p:cNvSpPr>
            <a:spLocks noGrp="1"/>
          </p:cNvSpPr>
          <p:nvPr>
            <p:ph type="sldNum" sz="quarter" idx="10"/>
          </p:nvPr>
        </p:nvSpPr>
        <p:spPr/>
        <p:txBody>
          <a:bodyPr/>
          <a:lstStyle/>
          <a:p>
            <a:fld id="{02C8563F-99E2-49A5-8791-6AADA712BC8F}" type="slidenum">
              <a:rPr lang="en-US" smtClean="0"/>
              <a:pPr/>
              <a:t>20</a:t>
            </a:fld>
            <a:r>
              <a:rPr lang="en-US"/>
              <a:t>/25</a:t>
            </a:r>
            <a:endParaRPr lang="en-US" dirty="0"/>
          </a:p>
        </p:txBody>
      </p:sp>
    </p:spTree>
    <p:custDataLst>
      <p:tags r:id="rId1"/>
    </p:custDataLst>
    <p:extLst>
      <p:ext uri="{BB962C8B-B14F-4D97-AF65-F5344CB8AC3E}">
        <p14:creationId xmlns:p14="http://schemas.microsoft.com/office/powerpoint/2010/main" val="3201569718"/>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User Study 1 – Hide Bob’s sound in the wild</a:t>
            </a:r>
          </a:p>
        </p:txBody>
      </p:sp>
      <p:pic>
        <p:nvPicPr>
          <p:cNvPr id="9" name="Picture 8">
            <a:extLst>
              <a:ext uri="{FF2B5EF4-FFF2-40B4-BE49-F238E27FC236}">
                <a16:creationId xmlns:a16="http://schemas.microsoft.com/office/drawing/2014/main" id="{0C55D58C-22B8-EEC2-2B86-215C72960656}"/>
              </a:ext>
            </a:extLst>
          </p:cNvPr>
          <p:cNvPicPr>
            <a:picLocks noChangeAspect="1"/>
          </p:cNvPicPr>
          <p:nvPr/>
        </p:nvPicPr>
        <p:blipFill>
          <a:blip r:embed="rId4"/>
          <a:stretch>
            <a:fillRect/>
          </a:stretch>
        </p:blipFill>
        <p:spPr>
          <a:xfrm>
            <a:off x="378803" y="1223458"/>
            <a:ext cx="8307997" cy="2450045"/>
          </a:xfrm>
          <a:prstGeom prst="rect">
            <a:avLst/>
          </a:prstGeom>
        </p:spPr>
      </p:pic>
      <p:sp>
        <p:nvSpPr>
          <p:cNvPr id="11" name="TextBox 10">
            <a:extLst>
              <a:ext uri="{FF2B5EF4-FFF2-40B4-BE49-F238E27FC236}">
                <a16:creationId xmlns:a16="http://schemas.microsoft.com/office/drawing/2014/main" id="{04139BDA-BB6B-B9E0-4E5D-C7A0443F90E8}"/>
              </a:ext>
            </a:extLst>
          </p:cNvPr>
          <p:cNvSpPr txBox="1"/>
          <p:nvPr/>
        </p:nvSpPr>
        <p:spPr>
          <a:xfrm>
            <a:off x="306126" y="3831044"/>
            <a:ext cx="4464657" cy="923330"/>
          </a:xfrm>
          <a:prstGeom prst="rect">
            <a:avLst/>
          </a:prstGeom>
          <a:noFill/>
        </p:spPr>
        <p:txBody>
          <a:bodyPr wrap="square" rtlCol="0">
            <a:spAutoFit/>
          </a:bodyPr>
          <a:lstStyle/>
          <a:p>
            <a:pPr algn="ctr"/>
            <a:r>
              <a:rPr lang="en-US" sz="1800" dirty="0">
                <a:solidFill>
                  <a:srgbClr val="0070C0"/>
                </a:solidFill>
              </a:rPr>
              <a:t>Bob uses NEC with noisy environment</a:t>
            </a:r>
          </a:p>
          <a:p>
            <a:pPr algn="ctr"/>
            <a:r>
              <a:rPr lang="en-US" sz="1800" dirty="0"/>
              <a:t>The adversary can </a:t>
            </a:r>
            <a:r>
              <a:rPr lang="en-US" sz="1800" b="1" dirty="0"/>
              <a:t>only record noise </a:t>
            </a:r>
            <a:r>
              <a:rPr lang="en-US" sz="1800" dirty="0"/>
              <a:t>with </a:t>
            </a:r>
            <a:r>
              <a:rPr lang="en-US" sz="1800" dirty="0">
                <a:solidFill>
                  <a:srgbClr val="FF0000"/>
                </a:solidFill>
              </a:rPr>
              <a:t>very low SDR!</a:t>
            </a:r>
          </a:p>
        </p:txBody>
      </p:sp>
      <p:sp>
        <p:nvSpPr>
          <p:cNvPr id="12" name="TextBox 11">
            <a:extLst>
              <a:ext uri="{FF2B5EF4-FFF2-40B4-BE49-F238E27FC236}">
                <a16:creationId xmlns:a16="http://schemas.microsoft.com/office/drawing/2014/main" id="{BA13C536-11AA-356D-7A43-C9AE508C11A0}"/>
              </a:ext>
            </a:extLst>
          </p:cNvPr>
          <p:cNvSpPr txBox="1"/>
          <p:nvPr/>
        </p:nvSpPr>
        <p:spPr>
          <a:xfrm>
            <a:off x="4679343" y="3969543"/>
            <a:ext cx="4464657" cy="646331"/>
          </a:xfrm>
          <a:prstGeom prst="rect">
            <a:avLst/>
          </a:prstGeom>
          <a:noFill/>
        </p:spPr>
        <p:txBody>
          <a:bodyPr wrap="square" rtlCol="0">
            <a:spAutoFit/>
          </a:bodyPr>
          <a:lstStyle/>
          <a:p>
            <a:pPr algn="ctr"/>
            <a:r>
              <a:rPr lang="en-US" sz="1800" dirty="0"/>
              <a:t>Most reviewers </a:t>
            </a:r>
            <a:r>
              <a:rPr lang="en-US" sz="1800" dirty="0">
                <a:solidFill>
                  <a:srgbClr val="FF0000"/>
                </a:solidFill>
              </a:rPr>
              <a:t>cannot recognize</a:t>
            </a:r>
            <a:r>
              <a:rPr lang="en-US" sz="1800" dirty="0"/>
              <a:t> Bob’s voice (score 5)</a:t>
            </a:r>
          </a:p>
        </p:txBody>
      </p:sp>
      <p:sp>
        <p:nvSpPr>
          <p:cNvPr id="3" name="Slide Number Placeholder 2">
            <a:extLst>
              <a:ext uri="{FF2B5EF4-FFF2-40B4-BE49-F238E27FC236}">
                <a16:creationId xmlns:a16="http://schemas.microsoft.com/office/drawing/2014/main" id="{E21E963E-E179-9A25-F7BC-9391144D24E6}"/>
              </a:ext>
            </a:extLst>
          </p:cNvPr>
          <p:cNvSpPr>
            <a:spLocks noGrp="1"/>
          </p:cNvSpPr>
          <p:nvPr>
            <p:ph type="sldNum" sz="quarter" idx="10"/>
          </p:nvPr>
        </p:nvSpPr>
        <p:spPr/>
        <p:txBody>
          <a:bodyPr/>
          <a:lstStyle/>
          <a:p>
            <a:fld id="{02C8563F-99E2-49A5-8791-6AADA712BC8F}" type="slidenum">
              <a:rPr lang="en-US" smtClean="0"/>
              <a:pPr/>
              <a:t>21</a:t>
            </a:fld>
            <a:r>
              <a:rPr lang="en-US"/>
              <a:t>/25</a:t>
            </a:r>
            <a:endParaRPr lang="en-US" dirty="0"/>
          </a:p>
        </p:txBody>
      </p:sp>
    </p:spTree>
    <p:custDataLst>
      <p:tags r:id="rId1"/>
    </p:custDataLst>
    <p:extLst>
      <p:ext uri="{BB962C8B-B14F-4D97-AF65-F5344CB8AC3E}">
        <p14:creationId xmlns:p14="http://schemas.microsoft.com/office/powerpoint/2010/main" val="216842660"/>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User Study 2 – Reasonable distance</a:t>
            </a:r>
          </a:p>
        </p:txBody>
      </p:sp>
      <p:pic>
        <p:nvPicPr>
          <p:cNvPr id="4" name="Picture 3">
            <a:extLst>
              <a:ext uri="{FF2B5EF4-FFF2-40B4-BE49-F238E27FC236}">
                <a16:creationId xmlns:a16="http://schemas.microsoft.com/office/drawing/2014/main" id="{7E9C51FA-248C-5E23-CE0A-9A2915D3246C}"/>
              </a:ext>
            </a:extLst>
          </p:cNvPr>
          <p:cNvPicPr>
            <a:picLocks noChangeAspect="1"/>
          </p:cNvPicPr>
          <p:nvPr/>
        </p:nvPicPr>
        <p:blipFill>
          <a:blip r:embed="rId4"/>
          <a:stretch>
            <a:fillRect/>
          </a:stretch>
        </p:blipFill>
        <p:spPr>
          <a:xfrm>
            <a:off x="628152" y="2607488"/>
            <a:ext cx="2340791" cy="2052694"/>
          </a:xfrm>
          <a:prstGeom prst="rect">
            <a:avLst/>
          </a:prstGeom>
        </p:spPr>
      </p:pic>
      <p:pic>
        <p:nvPicPr>
          <p:cNvPr id="6" name="Picture 5">
            <a:extLst>
              <a:ext uri="{FF2B5EF4-FFF2-40B4-BE49-F238E27FC236}">
                <a16:creationId xmlns:a16="http://schemas.microsoft.com/office/drawing/2014/main" id="{3D9E02F1-E23E-890E-3EA9-F501E94F5ACE}"/>
              </a:ext>
            </a:extLst>
          </p:cNvPr>
          <p:cNvPicPr>
            <a:picLocks noChangeAspect="1"/>
          </p:cNvPicPr>
          <p:nvPr/>
        </p:nvPicPr>
        <p:blipFill>
          <a:blip r:embed="rId5"/>
          <a:stretch>
            <a:fillRect/>
          </a:stretch>
        </p:blipFill>
        <p:spPr>
          <a:xfrm>
            <a:off x="283141" y="699493"/>
            <a:ext cx="8320171" cy="1793499"/>
          </a:xfrm>
          <a:prstGeom prst="rect">
            <a:avLst/>
          </a:prstGeom>
        </p:spPr>
      </p:pic>
      <p:pic>
        <p:nvPicPr>
          <p:cNvPr id="8" name="Picture 7">
            <a:extLst>
              <a:ext uri="{FF2B5EF4-FFF2-40B4-BE49-F238E27FC236}">
                <a16:creationId xmlns:a16="http://schemas.microsoft.com/office/drawing/2014/main" id="{65A38C8D-B282-A768-562E-E50EBD3036DB}"/>
              </a:ext>
            </a:extLst>
          </p:cNvPr>
          <p:cNvPicPr>
            <a:picLocks noChangeAspect="1"/>
          </p:cNvPicPr>
          <p:nvPr/>
        </p:nvPicPr>
        <p:blipFill>
          <a:blip r:embed="rId6"/>
          <a:stretch>
            <a:fillRect/>
          </a:stretch>
        </p:blipFill>
        <p:spPr>
          <a:xfrm>
            <a:off x="2975777" y="2721763"/>
            <a:ext cx="4814514" cy="1877087"/>
          </a:xfrm>
          <a:prstGeom prst="rect">
            <a:avLst/>
          </a:prstGeom>
        </p:spPr>
      </p:pic>
      <p:cxnSp>
        <p:nvCxnSpPr>
          <p:cNvPr id="13" name="Straight Arrow Connector 12">
            <a:extLst>
              <a:ext uri="{FF2B5EF4-FFF2-40B4-BE49-F238E27FC236}">
                <a16:creationId xmlns:a16="http://schemas.microsoft.com/office/drawing/2014/main" id="{913BA0DE-5D03-10AD-0FED-10EF9BFF7CC6}"/>
              </a:ext>
            </a:extLst>
          </p:cNvPr>
          <p:cNvCxnSpPr>
            <a:cxnSpLocks/>
          </p:cNvCxnSpPr>
          <p:nvPr/>
        </p:nvCxnSpPr>
        <p:spPr>
          <a:xfrm>
            <a:off x="5899868" y="4031311"/>
            <a:ext cx="294198" cy="56068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a:extLst>
              <a:ext uri="{FF2B5EF4-FFF2-40B4-BE49-F238E27FC236}">
                <a16:creationId xmlns:a16="http://schemas.microsoft.com/office/drawing/2014/main" id="{E3563AA5-B372-7090-1791-6C96838FBBA6}"/>
              </a:ext>
            </a:extLst>
          </p:cNvPr>
          <p:cNvSpPr txBox="1"/>
          <p:nvPr/>
        </p:nvSpPr>
        <p:spPr>
          <a:xfrm>
            <a:off x="5720963" y="4591995"/>
            <a:ext cx="2965837"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1600" dirty="0"/>
              <a:t>Bob and mixed are equal loud</a:t>
            </a:r>
          </a:p>
        </p:txBody>
      </p:sp>
      <p:sp>
        <p:nvSpPr>
          <p:cNvPr id="15" name="TextBox 14">
            <a:extLst>
              <a:ext uri="{FF2B5EF4-FFF2-40B4-BE49-F238E27FC236}">
                <a16:creationId xmlns:a16="http://schemas.microsoft.com/office/drawing/2014/main" id="{8B8FD7F2-7F3E-92F0-EABA-687A2F6A10DF}"/>
              </a:ext>
            </a:extLst>
          </p:cNvPr>
          <p:cNvSpPr txBox="1"/>
          <p:nvPr/>
        </p:nvSpPr>
        <p:spPr>
          <a:xfrm>
            <a:off x="5383034" y="2500618"/>
            <a:ext cx="3975652"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600" dirty="0"/>
              <a:t>Bob’s voice is canceled at Alice’s phone</a:t>
            </a:r>
          </a:p>
        </p:txBody>
      </p:sp>
      <p:cxnSp>
        <p:nvCxnSpPr>
          <p:cNvPr id="16" name="Straight Arrow Connector 15">
            <a:extLst>
              <a:ext uri="{FF2B5EF4-FFF2-40B4-BE49-F238E27FC236}">
                <a16:creationId xmlns:a16="http://schemas.microsoft.com/office/drawing/2014/main" id="{FCDBA658-B341-9A6E-A8B6-05BB6503BBD2}"/>
              </a:ext>
            </a:extLst>
          </p:cNvPr>
          <p:cNvCxnSpPr>
            <a:cxnSpLocks/>
          </p:cNvCxnSpPr>
          <p:nvPr/>
        </p:nvCxnSpPr>
        <p:spPr>
          <a:xfrm flipV="1">
            <a:off x="5963478" y="2782957"/>
            <a:ext cx="55659" cy="38300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Slide Number Placeholder 2">
            <a:extLst>
              <a:ext uri="{FF2B5EF4-FFF2-40B4-BE49-F238E27FC236}">
                <a16:creationId xmlns:a16="http://schemas.microsoft.com/office/drawing/2014/main" id="{9C317575-CCCF-E2CF-E2B4-D700590800AF}"/>
              </a:ext>
            </a:extLst>
          </p:cNvPr>
          <p:cNvSpPr>
            <a:spLocks noGrp="1"/>
          </p:cNvSpPr>
          <p:nvPr>
            <p:ph type="sldNum" sz="quarter" idx="10"/>
          </p:nvPr>
        </p:nvSpPr>
        <p:spPr/>
        <p:txBody>
          <a:bodyPr/>
          <a:lstStyle/>
          <a:p>
            <a:fld id="{02C8563F-99E2-49A5-8791-6AADA712BC8F}" type="slidenum">
              <a:rPr lang="en-US" smtClean="0"/>
              <a:pPr/>
              <a:t>22</a:t>
            </a:fld>
            <a:r>
              <a:rPr lang="en-US"/>
              <a:t>/25</a:t>
            </a:r>
            <a:endParaRPr lang="en-US" dirty="0"/>
          </a:p>
        </p:txBody>
      </p:sp>
      <p:sp>
        <p:nvSpPr>
          <p:cNvPr id="5" name="TextBox 4">
            <a:extLst>
              <a:ext uri="{FF2B5EF4-FFF2-40B4-BE49-F238E27FC236}">
                <a16:creationId xmlns:a16="http://schemas.microsoft.com/office/drawing/2014/main" id="{C41B6C23-2D5E-3C80-9655-9BC41F3D6F96}"/>
              </a:ext>
            </a:extLst>
          </p:cNvPr>
          <p:cNvSpPr txBox="1"/>
          <p:nvPr/>
        </p:nvSpPr>
        <p:spPr>
          <a:xfrm>
            <a:off x="7797125" y="3341447"/>
            <a:ext cx="1311965" cy="58477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t>SONR = Mixed - Bob</a:t>
            </a:r>
          </a:p>
        </p:txBody>
      </p:sp>
    </p:spTree>
    <p:custDataLst>
      <p:tags r:id="rId1"/>
    </p:custDataLst>
    <p:extLst>
      <p:ext uri="{BB962C8B-B14F-4D97-AF65-F5344CB8AC3E}">
        <p14:creationId xmlns:p14="http://schemas.microsoft.com/office/powerpoint/2010/main" val="2396464188"/>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Compare to other work</a:t>
            </a:r>
          </a:p>
        </p:txBody>
      </p:sp>
      <p:pic>
        <p:nvPicPr>
          <p:cNvPr id="5" name="Picture 4">
            <a:extLst>
              <a:ext uri="{FF2B5EF4-FFF2-40B4-BE49-F238E27FC236}">
                <a16:creationId xmlns:a16="http://schemas.microsoft.com/office/drawing/2014/main" id="{FBF4A9CB-B17C-6DF7-F4BC-59AB087FEAEE}"/>
              </a:ext>
            </a:extLst>
          </p:cNvPr>
          <p:cNvPicPr>
            <a:picLocks noChangeAspect="1"/>
          </p:cNvPicPr>
          <p:nvPr/>
        </p:nvPicPr>
        <p:blipFill>
          <a:blip r:embed="rId4"/>
          <a:stretch>
            <a:fillRect/>
          </a:stretch>
        </p:blipFill>
        <p:spPr>
          <a:xfrm>
            <a:off x="1453805" y="1129337"/>
            <a:ext cx="6428050" cy="2884826"/>
          </a:xfrm>
          <a:prstGeom prst="rect">
            <a:avLst/>
          </a:prstGeom>
        </p:spPr>
      </p:pic>
      <p:sp>
        <p:nvSpPr>
          <p:cNvPr id="17" name="TextBox 16">
            <a:extLst>
              <a:ext uri="{FF2B5EF4-FFF2-40B4-BE49-F238E27FC236}">
                <a16:creationId xmlns:a16="http://schemas.microsoft.com/office/drawing/2014/main" id="{B6376614-C7CD-DFC2-9BF0-A9C17A3FD9D5}"/>
              </a:ext>
            </a:extLst>
          </p:cNvPr>
          <p:cNvSpPr txBox="1"/>
          <p:nvPr/>
        </p:nvSpPr>
        <p:spPr>
          <a:xfrm>
            <a:off x="191661" y="4271481"/>
            <a:ext cx="8952339" cy="415498"/>
          </a:xfrm>
          <a:prstGeom prst="rect">
            <a:avLst/>
          </a:prstGeom>
          <a:noFill/>
        </p:spPr>
        <p:txBody>
          <a:bodyPr wrap="square">
            <a:spAutoFit/>
          </a:bodyPr>
          <a:lstStyle/>
          <a:p>
            <a:r>
              <a:rPr lang="en-US" sz="1050" dirty="0"/>
              <a:t>[4] </a:t>
            </a:r>
            <a:r>
              <a:rPr lang="en-US" sz="1050" b="0" i="0" dirty="0">
                <a:solidFill>
                  <a:srgbClr val="222222"/>
                </a:solidFill>
                <a:effectLst/>
                <a:latin typeface="Arial" panose="020B0604020202020204" pitchFamily="34" charset="0"/>
              </a:rPr>
              <a:t>Li, L., Liu, M., Yao, Y., Dang, F., Cao, Z., &amp; Liu, Y. (2020, November). Patronus: Preventing unauthorized speech recordings with support for selective unscrambling </a:t>
            </a:r>
            <a:r>
              <a:rPr lang="en-US" sz="1050" b="1" i="0" dirty="0">
                <a:solidFill>
                  <a:srgbClr val="222222"/>
                </a:solidFill>
                <a:effectLst/>
                <a:latin typeface="Arial" panose="020B0604020202020204" pitchFamily="34" charset="0"/>
              </a:rPr>
              <a:t>SenSys’20</a:t>
            </a:r>
            <a:endParaRPr lang="en-US" sz="1050" b="1" dirty="0"/>
          </a:p>
        </p:txBody>
      </p:sp>
      <p:sp>
        <p:nvSpPr>
          <p:cNvPr id="9" name="TextBox 8">
            <a:extLst>
              <a:ext uri="{FF2B5EF4-FFF2-40B4-BE49-F238E27FC236}">
                <a16:creationId xmlns:a16="http://schemas.microsoft.com/office/drawing/2014/main" id="{70EC1A6A-7CAA-1250-07D0-7003515F1485}"/>
              </a:ext>
            </a:extLst>
          </p:cNvPr>
          <p:cNvSpPr txBox="1"/>
          <p:nvPr/>
        </p:nvSpPr>
        <p:spPr>
          <a:xfrm>
            <a:off x="3213157" y="771917"/>
            <a:ext cx="4769953" cy="369332"/>
          </a:xfrm>
          <a:prstGeom prst="rect">
            <a:avLst/>
          </a:prstGeom>
          <a:noFill/>
        </p:spPr>
        <p:txBody>
          <a:bodyPr wrap="square" rtlCol="0">
            <a:spAutoFit/>
          </a:bodyPr>
          <a:lstStyle/>
          <a:p>
            <a:r>
              <a:rPr lang="en-US" sz="1800" dirty="0"/>
              <a:t>Bob-Pat.: [4]       WN: </a:t>
            </a:r>
            <a:r>
              <a:rPr lang="en-US" sz="1800" dirty="0">
                <a:solidFill>
                  <a:srgbClr val="FF0000"/>
                </a:solidFill>
              </a:rPr>
              <a:t>10dB white noise</a:t>
            </a:r>
          </a:p>
        </p:txBody>
      </p:sp>
      <p:sp>
        <p:nvSpPr>
          <p:cNvPr id="3" name="Slide Number Placeholder 2">
            <a:extLst>
              <a:ext uri="{FF2B5EF4-FFF2-40B4-BE49-F238E27FC236}">
                <a16:creationId xmlns:a16="http://schemas.microsoft.com/office/drawing/2014/main" id="{1C5D624B-BB3C-3508-0633-1AD000DBA0A1}"/>
              </a:ext>
            </a:extLst>
          </p:cNvPr>
          <p:cNvSpPr>
            <a:spLocks noGrp="1"/>
          </p:cNvSpPr>
          <p:nvPr>
            <p:ph type="sldNum" sz="quarter" idx="10"/>
          </p:nvPr>
        </p:nvSpPr>
        <p:spPr/>
        <p:txBody>
          <a:bodyPr/>
          <a:lstStyle/>
          <a:p>
            <a:fld id="{02C8563F-99E2-49A5-8791-6AADA712BC8F}" type="slidenum">
              <a:rPr lang="en-US" smtClean="0"/>
              <a:pPr/>
              <a:t>23</a:t>
            </a:fld>
            <a:r>
              <a:rPr lang="en-US"/>
              <a:t>/25</a:t>
            </a:r>
            <a:endParaRPr lang="en-US" dirty="0"/>
          </a:p>
        </p:txBody>
      </p:sp>
    </p:spTree>
    <p:custDataLst>
      <p:tags r:id="rId1"/>
    </p:custDataLst>
    <p:extLst>
      <p:ext uri="{BB962C8B-B14F-4D97-AF65-F5344CB8AC3E}">
        <p14:creationId xmlns:p14="http://schemas.microsoft.com/office/powerpoint/2010/main" val="338273641"/>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C2F7378-1A0E-53DA-4E79-8C11BE1A02CE}"/>
              </a:ext>
            </a:extLst>
          </p:cNvPr>
          <p:cNvSpPr txBox="1"/>
          <p:nvPr/>
        </p:nvSpPr>
        <p:spPr>
          <a:xfrm>
            <a:off x="3560880" y="419586"/>
            <a:ext cx="214815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Time Consumption</a:t>
            </a:r>
          </a:p>
        </p:txBody>
      </p:sp>
      <p:pic>
        <p:nvPicPr>
          <p:cNvPr id="8" name="Picture 7">
            <a:extLst>
              <a:ext uri="{FF2B5EF4-FFF2-40B4-BE49-F238E27FC236}">
                <a16:creationId xmlns:a16="http://schemas.microsoft.com/office/drawing/2014/main" id="{62346D79-15EA-4078-24CD-F21F4E1D7303}"/>
              </a:ext>
            </a:extLst>
          </p:cNvPr>
          <p:cNvPicPr>
            <a:picLocks noChangeAspect="1"/>
          </p:cNvPicPr>
          <p:nvPr/>
        </p:nvPicPr>
        <p:blipFill>
          <a:blip r:embed="rId4"/>
          <a:stretch>
            <a:fillRect/>
          </a:stretch>
        </p:blipFill>
        <p:spPr>
          <a:xfrm>
            <a:off x="2069947" y="2824185"/>
            <a:ext cx="5102129" cy="1899729"/>
          </a:xfrm>
          <a:prstGeom prst="rect">
            <a:avLst/>
          </a:prstGeom>
        </p:spPr>
      </p:pic>
      <p:sp>
        <p:nvSpPr>
          <p:cNvPr id="11" name="TextBox 10">
            <a:extLst>
              <a:ext uri="{FF2B5EF4-FFF2-40B4-BE49-F238E27FC236}">
                <a16:creationId xmlns:a16="http://schemas.microsoft.com/office/drawing/2014/main" id="{325C8C63-6D22-CE06-6E67-E16DE07E84AD}"/>
              </a:ext>
            </a:extLst>
          </p:cNvPr>
          <p:cNvSpPr txBox="1"/>
          <p:nvPr/>
        </p:nvSpPr>
        <p:spPr>
          <a:xfrm>
            <a:off x="3560880" y="2454853"/>
            <a:ext cx="2148157"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1800" dirty="0"/>
              <a:t>Non-linear Factors</a:t>
            </a:r>
          </a:p>
        </p:txBody>
      </p:sp>
      <p:sp>
        <p:nvSpPr>
          <p:cNvPr id="2" name="Slide Number Placeholder 1">
            <a:extLst>
              <a:ext uri="{FF2B5EF4-FFF2-40B4-BE49-F238E27FC236}">
                <a16:creationId xmlns:a16="http://schemas.microsoft.com/office/drawing/2014/main" id="{BB3C72D5-1F43-20FF-A5CC-87A39B5515F0}"/>
              </a:ext>
            </a:extLst>
          </p:cNvPr>
          <p:cNvSpPr>
            <a:spLocks noGrp="1"/>
          </p:cNvSpPr>
          <p:nvPr>
            <p:ph type="sldNum" sz="quarter" idx="10"/>
          </p:nvPr>
        </p:nvSpPr>
        <p:spPr/>
        <p:txBody>
          <a:bodyPr/>
          <a:lstStyle/>
          <a:p>
            <a:fld id="{02C8563F-99E2-49A5-8791-6AADA712BC8F}" type="slidenum">
              <a:rPr lang="en-US" smtClean="0"/>
              <a:pPr/>
              <a:t>24</a:t>
            </a:fld>
            <a:r>
              <a:rPr lang="en-US"/>
              <a:t>/25</a:t>
            </a:r>
            <a:endParaRPr lang="en-US" dirty="0"/>
          </a:p>
        </p:txBody>
      </p:sp>
      <p:graphicFrame>
        <p:nvGraphicFramePr>
          <p:cNvPr id="3" name="Table 4">
            <a:extLst>
              <a:ext uri="{FF2B5EF4-FFF2-40B4-BE49-F238E27FC236}">
                <a16:creationId xmlns:a16="http://schemas.microsoft.com/office/drawing/2014/main" id="{DBE43E51-94C6-7EC0-D293-E1ADF38A777E}"/>
              </a:ext>
            </a:extLst>
          </p:cNvPr>
          <p:cNvGraphicFramePr>
            <a:graphicFrameLocks noGrp="1"/>
          </p:cNvGraphicFramePr>
          <p:nvPr>
            <p:extLst>
              <p:ext uri="{D42A27DB-BD31-4B8C-83A1-F6EECF244321}">
                <p14:modId xmlns:p14="http://schemas.microsoft.com/office/powerpoint/2010/main" val="2510848430"/>
              </p:ext>
            </p:extLst>
          </p:nvPr>
        </p:nvGraphicFramePr>
        <p:xfrm>
          <a:off x="2303228" y="1079849"/>
          <a:ext cx="4789336" cy="1038860"/>
        </p:xfrm>
        <a:graphic>
          <a:graphicData uri="http://schemas.openxmlformats.org/drawingml/2006/table">
            <a:tbl>
              <a:tblPr firstRow="1" bandRow="1">
                <a:tableStyleId>{5C22544A-7EE6-4342-B048-85BDC9FD1C3A}</a:tableStyleId>
              </a:tblPr>
              <a:tblGrid>
                <a:gridCol w="1197334">
                  <a:extLst>
                    <a:ext uri="{9D8B030D-6E8A-4147-A177-3AD203B41FA5}">
                      <a16:colId xmlns:a16="http://schemas.microsoft.com/office/drawing/2014/main" val="3879834013"/>
                    </a:ext>
                  </a:extLst>
                </a:gridCol>
                <a:gridCol w="1197334">
                  <a:extLst>
                    <a:ext uri="{9D8B030D-6E8A-4147-A177-3AD203B41FA5}">
                      <a16:colId xmlns:a16="http://schemas.microsoft.com/office/drawing/2014/main" val="3380955562"/>
                    </a:ext>
                  </a:extLst>
                </a:gridCol>
                <a:gridCol w="1197334">
                  <a:extLst>
                    <a:ext uri="{9D8B030D-6E8A-4147-A177-3AD203B41FA5}">
                      <a16:colId xmlns:a16="http://schemas.microsoft.com/office/drawing/2014/main" val="1123930455"/>
                    </a:ext>
                  </a:extLst>
                </a:gridCol>
                <a:gridCol w="1197334">
                  <a:extLst>
                    <a:ext uri="{9D8B030D-6E8A-4147-A177-3AD203B41FA5}">
                      <a16:colId xmlns:a16="http://schemas.microsoft.com/office/drawing/2014/main" val="4141585610"/>
                    </a:ext>
                  </a:extLst>
                </a:gridCol>
              </a:tblGrid>
              <a:tr h="0">
                <a:tc>
                  <a:txBody>
                    <a:bodyPr/>
                    <a:lstStyle/>
                    <a:p>
                      <a:r>
                        <a:rPr lang="en-US" dirty="0"/>
                        <a:t>Platform</a:t>
                      </a:r>
                    </a:p>
                  </a:txBody>
                  <a:tcPr/>
                </a:tc>
                <a:tc>
                  <a:txBody>
                    <a:bodyPr/>
                    <a:lstStyle/>
                    <a:p>
                      <a:r>
                        <a:rPr lang="en-US" dirty="0"/>
                        <a:t>Encoder</a:t>
                      </a:r>
                    </a:p>
                  </a:txBody>
                  <a:tcPr/>
                </a:tc>
                <a:tc>
                  <a:txBody>
                    <a:bodyPr/>
                    <a:lstStyle/>
                    <a:p>
                      <a:r>
                        <a:rPr lang="en-US" dirty="0"/>
                        <a:t>Selector</a:t>
                      </a:r>
                    </a:p>
                  </a:txBody>
                  <a:tcPr/>
                </a:tc>
                <a:tc>
                  <a:txBody>
                    <a:bodyPr/>
                    <a:lstStyle/>
                    <a:p>
                      <a:r>
                        <a:rPr lang="en-US" dirty="0"/>
                        <a:t>Broadcast</a:t>
                      </a:r>
                    </a:p>
                  </a:txBody>
                  <a:tcPr/>
                </a:tc>
                <a:extLst>
                  <a:ext uri="{0D108BD9-81ED-4DB2-BD59-A6C34878D82A}">
                    <a16:rowId xmlns:a16="http://schemas.microsoft.com/office/drawing/2014/main" val="693045344"/>
                  </a:ext>
                </a:extLst>
              </a:tr>
              <a:tr h="370840">
                <a:tc>
                  <a:txBody>
                    <a:bodyPr/>
                    <a:lstStyle/>
                    <a:p>
                      <a:r>
                        <a:rPr lang="en-US" dirty="0"/>
                        <a:t>PC (1080Ti)</a:t>
                      </a:r>
                    </a:p>
                  </a:txBody>
                  <a:tcPr/>
                </a:tc>
                <a:tc>
                  <a:txBody>
                    <a:bodyPr/>
                    <a:lstStyle/>
                    <a:p>
                      <a:r>
                        <a:rPr lang="en-US" dirty="0"/>
                        <a:t>0.467ms</a:t>
                      </a:r>
                    </a:p>
                  </a:txBody>
                  <a:tcPr/>
                </a:tc>
                <a:tc>
                  <a:txBody>
                    <a:bodyPr/>
                    <a:lstStyle/>
                    <a:p>
                      <a:r>
                        <a:rPr lang="en-US" dirty="0"/>
                        <a:t>1.51ms</a:t>
                      </a:r>
                    </a:p>
                  </a:txBody>
                  <a:tcPr/>
                </a:tc>
                <a:tc>
                  <a:txBody>
                    <a:bodyPr/>
                    <a:lstStyle/>
                    <a:p>
                      <a:r>
                        <a:rPr lang="en-US" dirty="0"/>
                        <a:t>11.96ms</a:t>
                      </a:r>
                    </a:p>
                  </a:txBody>
                  <a:tcPr/>
                </a:tc>
                <a:extLst>
                  <a:ext uri="{0D108BD9-81ED-4DB2-BD59-A6C34878D82A}">
                    <a16:rowId xmlns:a16="http://schemas.microsoft.com/office/drawing/2014/main" val="2319093340"/>
                  </a:ext>
                </a:extLst>
              </a:tr>
              <a:tr h="370840">
                <a:tc>
                  <a:txBody>
                    <a:bodyPr/>
                    <a:lstStyle/>
                    <a:p>
                      <a:r>
                        <a:rPr lang="en-US" dirty="0"/>
                        <a:t>Rasp. Pi</a:t>
                      </a:r>
                    </a:p>
                  </a:txBody>
                  <a:tcPr/>
                </a:tc>
                <a:tc>
                  <a:txBody>
                    <a:bodyPr/>
                    <a:lstStyle/>
                    <a:p>
                      <a:r>
                        <a:rPr lang="en-US" dirty="0"/>
                        <a:t>12.7ms</a:t>
                      </a:r>
                    </a:p>
                  </a:txBody>
                  <a:tcPr/>
                </a:tc>
                <a:tc>
                  <a:txBody>
                    <a:bodyPr/>
                    <a:lstStyle/>
                    <a:p>
                      <a:r>
                        <a:rPr lang="en-US" dirty="0"/>
                        <a:t>293.7ms</a:t>
                      </a:r>
                    </a:p>
                  </a:txBody>
                  <a:tcPr/>
                </a:tc>
                <a:tc>
                  <a:txBody>
                    <a:bodyPr/>
                    <a:lstStyle/>
                    <a:p>
                      <a:r>
                        <a:rPr lang="en-US" dirty="0"/>
                        <a:t>11.96ms</a:t>
                      </a:r>
                    </a:p>
                  </a:txBody>
                  <a:tcPr/>
                </a:tc>
                <a:extLst>
                  <a:ext uri="{0D108BD9-81ED-4DB2-BD59-A6C34878D82A}">
                    <a16:rowId xmlns:a16="http://schemas.microsoft.com/office/drawing/2014/main" val="596413324"/>
                  </a:ext>
                </a:extLst>
              </a:tr>
            </a:tbl>
          </a:graphicData>
        </a:graphic>
      </p:graphicFrame>
    </p:spTree>
    <p:custDataLst>
      <p:tags r:id="rId1"/>
    </p:custDataLst>
    <p:extLst>
      <p:ext uri="{BB962C8B-B14F-4D97-AF65-F5344CB8AC3E}">
        <p14:creationId xmlns:p14="http://schemas.microsoft.com/office/powerpoint/2010/main" val="3581021199"/>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D56BF-5074-4EA5-BB67-1D3A4F41B90C}"/>
              </a:ext>
            </a:extLst>
          </p:cNvPr>
          <p:cNvSpPr>
            <a:spLocks noGrp="1"/>
          </p:cNvSpPr>
          <p:nvPr>
            <p:ph type="title"/>
          </p:nvPr>
        </p:nvSpPr>
        <p:spPr>
          <a:xfrm>
            <a:off x="457200" y="2317377"/>
            <a:ext cx="8229600" cy="857250"/>
          </a:xfrm>
          <a:prstGeom prst="rect">
            <a:avLst/>
          </a:prstGeom>
        </p:spPr>
        <p:txBody>
          <a:bodyPr/>
          <a:lstStyle/>
          <a:p>
            <a:r>
              <a:rPr lang="en-US" dirty="0">
                <a:solidFill>
                  <a:schemeClr val="bg1"/>
                </a:solidFill>
              </a:rPr>
              <a:t>Thank you! </a:t>
            </a:r>
            <a:br>
              <a:rPr lang="en-US" dirty="0">
                <a:solidFill>
                  <a:schemeClr val="bg1"/>
                </a:solidFill>
              </a:rPr>
            </a:br>
            <a:r>
              <a:rPr lang="en-US" dirty="0">
                <a:solidFill>
                  <a:schemeClr val="bg1"/>
                </a:solidFill>
              </a:rPr>
              <a:t>Question?</a:t>
            </a:r>
          </a:p>
        </p:txBody>
      </p:sp>
      <p:sp>
        <p:nvSpPr>
          <p:cNvPr id="5" name="标题 1">
            <a:extLst>
              <a:ext uri="{FF2B5EF4-FFF2-40B4-BE49-F238E27FC236}">
                <a16:creationId xmlns:a16="http://schemas.microsoft.com/office/drawing/2014/main" id="{E197FF28-863C-433C-4E3C-1CAF5EE30764}"/>
              </a:ext>
            </a:extLst>
          </p:cNvPr>
          <p:cNvSpPr txBox="1">
            <a:spLocks/>
          </p:cNvSpPr>
          <p:nvPr/>
        </p:nvSpPr>
        <p:spPr>
          <a:xfrm>
            <a:off x="2226365" y="4107095"/>
            <a:ext cx="2894275" cy="528514"/>
          </a:xfrm>
          <a:prstGeom prst="rect">
            <a:avLst/>
          </a:prstGeom>
        </p:spPr>
        <p:txBody>
          <a:bodyPr/>
          <a:lstStyle>
            <a:lvl1pPr algn="ctr" defTabSz="342900" rtl="0" eaLnBrk="1" fontAlgn="base" hangingPunct="1">
              <a:spcBef>
                <a:spcPct val="0"/>
              </a:spcBef>
              <a:spcAft>
                <a:spcPct val="0"/>
              </a:spcAft>
              <a:defRPr sz="3300" kern="1200">
                <a:solidFill>
                  <a:schemeClr val="tx1"/>
                </a:solidFill>
                <a:latin typeface="Gotham Book"/>
                <a:ea typeface="ＭＳ Ｐゴシック" charset="-128"/>
                <a:cs typeface="ＭＳ Ｐゴシック" charset="-128"/>
              </a:defRPr>
            </a:lvl1pPr>
            <a:lvl2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2pPr>
            <a:lvl3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3pPr>
            <a:lvl4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4pPr>
            <a:lvl5pPr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5pPr>
            <a:lvl6pPr marL="3429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6pPr>
            <a:lvl7pPr marL="6858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7pPr>
            <a:lvl8pPr marL="10287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8pPr>
            <a:lvl9pPr marL="1371600" algn="ctr" defTabSz="342900" rtl="0" eaLnBrk="1" fontAlgn="base" hangingPunct="1">
              <a:spcBef>
                <a:spcPct val="0"/>
              </a:spcBef>
              <a:spcAft>
                <a:spcPct val="0"/>
              </a:spcAft>
              <a:defRPr sz="3300">
                <a:solidFill>
                  <a:schemeClr val="tx1"/>
                </a:solidFill>
                <a:latin typeface="Gotham Book" charset="0"/>
                <a:ea typeface="ＭＳ Ｐゴシック" charset="-128"/>
                <a:cs typeface="ＭＳ Ｐゴシック" charset="-128"/>
              </a:defRPr>
            </a:lvl9pPr>
          </a:lstStyle>
          <a:p>
            <a:r>
              <a:rPr lang="en-US" dirty="0">
                <a:solidFill>
                  <a:schemeClr val="bg1"/>
                </a:solidFill>
              </a:rPr>
              <a:t>SEIT </a:t>
            </a:r>
            <a:r>
              <a:rPr lang="en-US" dirty="0" err="1">
                <a:solidFill>
                  <a:schemeClr val="bg1"/>
                </a:solidFill>
              </a:rPr>
              <a:t>Lab@MSU</a:t>
            </a:r>
            <a:endParaRPr lang="en-US" dirty="0">
              <a:solidFill>
                <a:schemeClr val="bg1"/>
              </a:solidFill>
            </a:endParaRPr>
          </a:p>
        </p:txBody>
      </p:sp>
      <p:pic>
        <p:nvPicPr>
          <p:cNvPr id="6" name="Picture 5" descr="Qr code&#10;&#10;Description automatically generated">
            <a:extLst>
              <a:ext uri="{FF2B5EF4-FFF2-40B4-BE49-F238E27FC236}">
                <a16:creationId xmlns:a16="http://schemas.microsoft.com/office/drawing/2014/main" id="{0C9AB846-DD3B-8FE0-6D1D-C6316C9E46D4}"/>
              </a:ext>
            </a:extLst>
          </p:cNvPr>
          <p:cNvPicPr>
            <a:picLocks noChangeAspect="1"/>
          </p:cNvPicPr>
          <p:nvPr/>
        </p:nvPicPr>
        <p:blipFill>
          <a:blip r:embed="rId3"/>
          <a:stretch>
            <a:fillRect/>
          </a:stretch>
        </p:blipFill>
        <p:spPr>
          <a:xfrm>
            <a:off x="1093290" y="3569536"/>
            <a:ext cx="989952" cy="1283308"/>
          </a:xfrm>
          <a:prstGeom prst="rect">
            <a:avLst/>
          </a:prstGeom>
        </p:spPr>
      </p:pic>
      <p:sp>
        <p:nvSpPr>
          <p:cNvPr id="7" name="TextBox 6">
            <a:extLst>
              <a:ext uri="{FF2B5EF4-FFF2-40B4-BE49-F238E27FC236}">
                <a16:creationId xmlns:a16="http://schemas.microsoft.com/office/drawing/2014/main" id="{43926716-73E8-DE12-0B90-28F486E09650}"/>
              </a:ext>
            </a:extLst>
          </p:cNvPr>
          <p:cNvSpPr txBox="1"/>
          <p:nvPr/>
        </p:nvSpPr>
        <p:spPr>
          <a:xfrm>
            <a:off x="2286000" y="3569536"/>
            <a:ext cx="4572000" cy="461665"/>
          </a:xfrm>
          <a:prstGeom prst="rect">
            <a:avLst/>
          </a:prstGeom>
          <a:noFill/>
        </p:spPr>
        <p:txBody>
          <a:bodyPr wrap="square">
            <a:spAutoFit/>
          </a:bodyPr>
          <a:lstStyle/>
          <a:p>
            <a:r>
              <a:rPr lang="en-US" dirty="0">
                <a:solidFill>
                  <a:schemeClr val="bg1"/>
                </a:solidFill>
              </a:rPr>
              <a:t>https://nec-app.github.io/</a:t>
            </a:r>
            <a:endParaRPr lang="en-US" dirty="0"/>
          </a:p>
        </p:txBody>
      </p:sp>
      <p:sp>
        <p:nvSpPr>
          <p:cNvPr id="3" name="Slide Number Placeholder 2">
            <a:extLst>
              <a:ext uri="{FF2B5EF4-FFF2-40B4-BE49-F238E27FC236}">
                <a16:creationId xmlns:a16="http://schemas.microsoft.com/office/drawing/2014/main" id="{0C0BAD66-B715-913D-092F-F51F9B54ABBF}"/>
              </a:ext>
            </a:extLst>
          </p:cNvPr>
          <p:cNvSpPr>
            <a:spLocks noGrp="1"/>
          </p:cNvSpPr>
          <p:nvPr>
            <p:ph type="sldNum" sz="quarter" idx="10"/>
          </p:nvPr>
        </p:nvSpPr>
        <p:spPr/>
        <p:txBody>
          <a:bodyPr/>
          <a:lstStyle/>
          <a:p>
            <a:fld id="{02C8563F-99E2-49A5-8791-6AADA712BC8F}" type="slidenum">
              <a:rPr lang="en-US" smtClean="0"/>
              <a:pPr/>
              <a:t>25</a:t>
            </a:fld>
            <a:r>
              <a:rPr lang="en-US"/>
              <a:t>/25</a:t>
            </a:r>
            <a:endParaRPr lang="en-US" dirty="0"/>
          </a:p>
        </p:txBody>
      </p:sp>
    </p:spTree>
    <p:extLst>
      <p:ext uri="{BB962C8B-B14F-4D97-AF65-F5344CB8AC3E}">
        <p14:creationId xmlns:p14="http://schemas.microsoft.com/office/powerpoint/2010/main" val="3902768327"/>
      </p:ext>
    </p:extLst>
  </p:cSld>
  <p:clrMapOvr>
    <a:masterClrMapping/>
  </p:clrMapOvr>
  <mc:AlternateContent xmlns:mc="http://schemas.openxmlformats.org/markup-compatibility/2006" xmlns:p14="http://schemas.microsoft.com/office/powerpoint/2010/main">
    <mc:Choice Requires="p14">
      <p:transition spd="slow" p14:dur="2000" advTm="1398"/>
    </mc:Choice>
    <mc:Fallback xmlns="">
      <p:transition spd="slow" advTm="139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Microphone Jammer – Risks in Public Places</a:t>
            </a:r>
          </a:p>
        </p:txBody>
      </p:sp>
      <p:pic>
        <p:nvPicPr>
          <p:cNvPr id="7" name="Picture 6" descr="A group of people sitting outside a restaurant&#10;&#10;Description automatically generated with medium confidence">
            <a:extLst>
              <a:ext uri="{FF2B5EF4-FFF2-40B4-BE49-F238E27FC236}">
                <a16:creationId xmlns:a16="http://schemas.microsoft.com/office/drawing/2014/main" id="{F0458D1F-A75F-6D1E-7644-A3D98DF4FA69}"/>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66035" y="1341853"/>
            <a:ext cx="2537328" cy="1902996"/>
          </a:xfrm>
          <a:prstGeom prst="rect">
            <a:avLst/>
          </a:prstGeom>
        </p:spPr>
      </p:pic>
      <p:sp>
        <p:nvSpPr>
          <p:cNvPr id="8" name="TextBox 7">
            <a:extLst>
              <a:ext uri="{FF2B5EF4-FFF2-40B4-BE49-F238E27FC236}">
                <a16:creationId xmlns:a16="http://schemas.microsoft.com/office/drawing/2014/main" id="{4CBF4F60-F5D5-9B33-BCBC-6C51C984E74B}"/>
              </a:ext>
            </a:extLst>
          </p:cNvPr>
          <p:cNvSpPr txBox="1"/>
          <p:nvPr/>
        </p:nvSpPr>
        <p:spPr>
          <a:xfrm>
            <a:off x="136664" y="3298178"/>
            <a:ext cx="3572123" cy="230832"/>
          </a:xfrm>
          <a:prstGeom prst="rect">
            <a:avLst/>
          </a:prstGeom>
          <a:noFill/>
        </p:spPr>
        <p:txBody>
          <a:bodyPr wrap="square" rtlCol="0">
            <a:spAutoFit/>
          </a:bodyPr>
          <a:lstStyle/>
          <a:p>
            <a:r>
              <a:rPr lang="en-US" sz="900" dirty="0">
                <a:hlinkClick r:id="rId5" tooltip="http://flickr.com/photos/beauvais/2592222149"/>
              </a:rPr>
              <a:t>This Photo</a:t>
            </a:r>
            <a:r>
              <a:rPr lang="en-US" sz="900" dirty="0"/>
              <a:t> by Unknown Author is licensed under </a:t>
            </a:r>
            <a:r>
              <a:rPr lang="en-US" sz="900" dirty="0">
                <a:hlinkClick r:id="rId6" tooltip="https://creativecommons.org/licenses/by-sa/3.0/"/>
              </a:rPr>
              <a:t>CC BY-SA</a:t>
            </a:r>
            <a:endParaRPr lang="en-US" sz="900" dirty="0"/>
          </a:p>
        </p:txBody>
      </p:sp>
      <p:sp>
        <p:nvSpPr>
          <p:cNvPr id="22" name="TextBox 21">
            <a:extLst>
              <a:ext uri="{FF2B5EF4-FFF2-40B4-BE49-F238E27FC236}">
                <a16:creationId xmlns:a16="http://schemas.microsoft.com/office/drawing/2014/main" id="{C1DDF9EB-A42E-E119-F432-BF82816AD151}"/>
              </a:ext>
            </a:extLst>
          </p:cNvPr>
          <p:cNvSpPr txBox="1"/>
          <p:nvPr/>
        </p:nvSpPr>
        <p:spPr>
          <a:xfrm>
            <a:off x="887251" y="1042284"/>
            <a:ext cx="189489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Cafe</a:t>
            </a:r>
          </a:p>
        </p:txBody>
      </p:sp>
      <p:pic>
        <p:nvPicPr>
          <p:cNvPr id="12" name="Picture 11" descr="A person talking on a cell phone&#10;&#10;Description automatically generated">
            <a:extLst>
              <a:ext uri="{FF2B5EF4-FFF2-40B4-BE49-F238E27FC236}">
                <a16:creationId xmlns:a16="http://schemas.microsoft.com/office/drawing/2014/main" id="{96C83CFC-30E9-0199-8238-5FACE85B0285}"/>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3219783" y="1341853"/>
            <a:ext cx="2852816" cy="1902996"/>
          </a:xfrm>
          <a:prstGeom prst="rect">
            <a:avLst/>
          </a:prstGeom>
        </p:spPr>
      </p:pic>
      <p:sp>
        <p:nvSpPr>
          <p:cNvPr id="24" name="TextBox 23">
            <a:extLst>
              <a:ext uri="{FF2B5EF4-FFF2-40B4-BE49-F238E27FC236}">
                <a16:creationId xmlns:a16="http://schemas.microsoft.com/office/drawing/2014/main" id="{1DB1A8DE-C7AE-88D1-DC64-767759EDC1E3}"/>
              </a:ext>
            </a:extLst>
          </p:cNvPr>
          <p:cNvSpPr txBox="1"/>
          <p:nvPr/>
        </p:nvSpPr>
        <p:spPr>
          <a:xfrm>
            <a:off x="3784382" y="1042284"/>
            <a:ext cx="189489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Street</a:t>
            </a:r>
          </a:p>
        </p:txBody>
      </p:sp>
      <p:pic>
        <p:nvPicPr>
          <p:cNvPr id="15" name="Picture 14" descr="A high angle view of a shopping mall&#10;&#10;Description automatically generated with medium confidence">
            <a:extLst>
              <a:ext uri="{FF2B5EF4-FFF2-40B4-BE49-F238E27FC236}">
                <a16:creationId xmlns:a16="http://schemas.microsoft.com/office/drawing/2014/main" id="{CF62BC52-4C97-27DC-E9CF-7FA4834937DC}"/>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6243876" y="1341853"/>
            <a:ext cx="2537328" cy="1902996"/>
          </a:xfrm>
          <a:prstGeom prst="rect">
            <a:avLst/>
          </a:prstGeom>
        </p:spPr>
      </p:pic>
      <p:sp>
        <p:nvSpPr>
          <p:cNvPr id="23" name="TextBox 22">
            <a:extLst>
              <a:ext uri="{FF2B5EF4-FFF2-40B4-BE49-F238E27FC236}">
                <a16:creationId xmlns:a16="http://schemas.microsoft.com/office/drawing/2014/main" id="{ACBAB163-B33F-8565-3F6F-FDC207376C03}"/>
              </a:ext>
            </a:extLst>
          </p:cNvPr>
          <p:cNvSpPr txBox="1"/>
          <p:nvPr/>
        </p:nvSpPr>
        <p:spPr>
          <a:xfrm>
            <a:off x="6683070" y="1042284"/>
            <a:ext cx="1894895" cy="40011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000" dirty="0"/>
              <a:t>Shopping Mall</a:t>
            </a:r>
          </a:p>
        </p:txBody>
      </p:sp>
      <p:sp>
        <p:nvSpPr>
          <p:cNvPr id="16" name="Cross 15">
            <a:extLst>
              <a:ext uri="{FF2B5EF4-FFF2-40B4-BE49-F238E27FC236}">
                <a16:creationId xmlns:a16="http://schemas.microsoft.com/office/drawing/2014/main" id="{03E3FE3C-F9C2-B085-2B36-065CD5DDF6FE}"/>
              </a:ext>
            </a:extLst>
          </p:cNvPr>
          <p:cNvSpPr/>
          <p:nvPr/>
        </p:nvSpPr>
        <p:spPr>
          <a:xfrm rot="2829273">
            <a:off x="617553" y="3837829"/>
            <a:ext cx="756696" cy="767648"/>
          </a:xfrm>
          <a:prstGeom prst="plus">
            <a:avLst>
              <a:gd name="adj" fmla="val 405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9" name="TextBox 18">
            <a:extLst>
              <a:ext uri="{FF2B5EF4-FFF2-40B4-BE49-F238E27FC236}">
                <a16:creationId xmlns:a16="http://schemas.microsoft.com/office/drawing/2014/main" id="{4B624BD5-AE71-486A-D02A-42BD8061CC17}"/>
              </a:ext>
            </a:extLst>
          </p:cNvPr>
          <p:cNvSpPr txBox="1"/>
          <p:nvPr/>
        </p:nvSpPr>
        <p:spPr>
          <a:xfrm>
            <a:off x="1534603" y="3990820"/>
            <a:ext cx="1319916" cy="461665"/>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a:t>911 Call</a:t>
            </a:r>
          </a:p>
        </p:txBody>
      </p:sp>
      <p:sp>
        <p:nvSpPr>
          <p:cNvPr id="25" name="Cross 24">
            <a:extLst>
              <a:ext uri="{FF2B5EF4-FFF2-40B4-BE49-F238E27FC236}">
                <a16:creationId xmlns:a16="http://schemas.microsoft.com/office/drawing/2014/main" id="{DA782C2B-1B30-F8A9-8DAF-6E845F81E198}"/>
              </a:ext>
            </a:extLst>
          </p:cNvPr>
          <p:cNvSpPr/>
          <p:nvPr/>
        </p:nvSpPr>
        <p:spPr>
          <a:xfrm rot="2829273">
            <a:off x="3481257" y="3806613"/>
            <a:ext cx="756696" cy="767648"/>
          </a:xfrm>
          <a:prstGeom prst="plus">
            <a:avLst>
              <a:gd name="adj" fmla="val 405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21" name="Picture 20" descr="A picture containing text&#10;&#10;Description automatically generated">
            <a:extLst>
              <a:ext uri="{FF2B5EF4-FFF2-40B4-BE49-F238E27FC236}">
                <a16:creationId xmlns:a16="http://schemas.microsoft.com/office/drawing/2014/main" id="{676AF41B-4300-7F55-2EE5-B6FE3CF884C0}"/>
              </a:ext>
            </a:extLst>
          </p:cNvPr>
          <p:cNvPicPr>
            <a:picLocks noChangeAspect="1"/>
          </p:cNvPicPr>
          <p:nvPr/>
        </p:nvPicPr>
        <p:blipFill>
          <a:blip r:embed="rId11">
            <a:extLst>
              <a:ext uri="{837473B0-CC2E-450A-ABE3-18F120FF3D39}">
                <a1611:picAttrSrcUrl xmlns:a1611="http://schemas.microsoft.com/office/drawing/2016/11/main" r:id="rId12"/>
              </a:ext>
            </a:extLst>
          </a:blip>
          <a:stretch>
            <a:fillRect/>
          </a:stretch>
        </p:blipFill>
        <p:spPr>
          <a:xfrm>
            <a:off x="4290298" y="3760967"/>
            <a:ext cx="1297094" cy="903102"/>
          </a:xfrm>
          <a:prstGeom prst="rect">
            <a:avLst/>
          </a:prstGeom>
        </p:spPr>
      </p:pic>
      <p:sp>
        <p:nvSpPr>
          <p:cNvPr id="33" name="Cross 32">
            <a:extLst>
              <a:ext uri="{FF2B5EF4-FFF2-40B4-BE49-F238E27FC236}">
                <a16:creationId xmlns:a16="http://schemas.microsoft.com/office/drawing/2014/main" id="{D64BA65C-8A0F-87B6-808E-989E5EF34B6C}"/>
              </a:ext>
            </a:extLst>
          </p:cNvPr>
          <p:cNvSpPr/>
          <p:nvPr/>
        </p:nvSpPr>
        <p:spPr>
          <a:xfrm rot="2829273">
            <a:off x="6340999" y="3759396"/>
            <a:ext cx="756696" cy="767648"/>
          </a:xfrm>
          <a:prstGeom prst="plus">
            <a:avLst>
              <a:gd name="adj" fmla="val 405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35" name="Picture 34" descr="Logo, icon&#10;&#10;Description automatically generated">
            <a:extLst>
              <a:ext uri="{FF2B5EF4-FFF2-40B4-BE49-F238E27FC236}">
                <a16:creationId xmlns:a16="http://schemas.microsoft.com/office/drawing/2014/main" id="{3AD3B9DA-6DCA-D165-6361-795FFA17A7FE}"/>
              </a:ext>
            </a:extLst>
          </p:cNvPr>
          <p:cNvPicPr>
            <a:picLocks noChangeAspect="1"/>
          </p:cNvPicPr>
          <p:nvPr/>
        </p:nvPicPr>
        <p:blipFill>
          <a:blip r:embed="rId13">
            <a:extLst>
              <a:ext uri="{837473B0-CC2E-450A-ABE3-18F120FF3D39}">
                <a1611:picAttrSrcUrl xmlns:a1611="http://schemas.microsoft.com/office/drawing/2016/11/main" r:id="rId14"/>
              </a:ext>
            </a:extLst>
          </a:blip>
          <a:stretch>
            <a:fillRect/>
          </a:stretch>
        </p:blipFill>
        <p:spPr>
          <a:xfrm>
            <a:off x="7258049" y="3761959"/>
            <a:ext cx="1227835" cy="690526"/>
          </a:xfrm>
          <a:prstGeom prst="rect">
            <a:avLst/>
          </a:prstGeom>
        </p:spPr>
      </p:pic>
      <p:sp>
        <p:nvSpPr>
          <p:cNvPr id="3" name="Slide Number Placeholder 2">
            <a:extLst>
              <a:ext uri="{FF2B5EF4-FFF2-40B4-BE49-F238E27FC236}">
                <a16:creationId xmlns:a16="http://schemas.microsoft.com/office/drawing/2014/main" id="{67DBA085-7671-86B3-CB18-E8E508B5FA3C}"/>
              </a:ext>
            </a:extLst>
          </p:cNvPr>
          <p:cNvSpPr>
            <a:spLocks noGrp="1"/>
          </p:cNvSpPr>
          <p:nvPr>
            <p:ph type="sldNum" sz="quarter" idx="10"/>
          </p:nvPr>
        </p:nvSpPr>
        <p:spPr/>
        <p:txBody>
          <a:bodyPr/>
          <a:lstStyle/>
          <a:p>
            <a:fld id="{02C8563F-99E2-49A5-8791-6AADA712BC8F}" type="slidenum">
              <a:rPr lang="en-US" smtClean="0"/>
              <a:pPr/>
              <a:t>3</a:t>
            </a:fld>
            <a:r>
              <a:rPr lang="en-US"/>
              <a:t>/25</a:t>
            </a:r>
            <a:endParaRPr lang="en-US" dirty="0"/>
          </a:p>
        </p:txBody>
      </p:sp>
    </p:spTree>
    <p:custDataLst>
      <p:tags r:id="rId1"/>
    </p:custDataLst>
    <p:extLst>
      <p:ext uri="{BB962C8B-B14F-4D97-AF65-F5344CB8AC3E}">
        <p14:creationId xmlns:p14="http://schemas.microsoft.com/office/powerpoint/2010/main" val="305982762"/>
      </p:ext>
    </p:extLst>
  </p:cSld>
  <p:clrMapOvr>
    <a:masterClrMapping/>
  </p:clrMapOvr>
  <mc:AlternateContent xmlns:mc="http://schemas.openxmlformats.org/markup-compatibility/2006" xmlns:p14="http://schemas.microsoft.com/office/powerpoint/2010/main">
    <mc:Choice Requires="p14">
      <p:transition spd="slow" p14:dur="2000" advTm="28895"/>
    </mc:Choice>
    <mc:Fallback xmlns="">
      <p:transition spd="slow" advTm="28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down)">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heel(1)">
                                      <p:cBhvr>
                                        <p:cTn id="15" dur="2000"/>
                                        <p:tgtEl>
                                          <p:spTgt spid="25"/>
                                        </p:tgtEl>
                                      </p:cBhvr>
                                    </p:animEffect>
                                  </p:childTnLst>
                                </p:cTn>
                              </p:par>
                              <p:par>
                                <p:cTn id="16" presetID="21" presetClass="entr" presetSubtype="1"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wheel(1)">
                                      <p:cBhvr>
                                        <p:cTn id="18" dur="20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heel(1)">
                                      <p:cBhvr>
                                        <p:cTn id="23" dur="2000"/>
                                        <p:tgtEl>
                                          <p:spTgt spid="33"/>
                                        </p:tgtEl>
                                      </p:cBhvr>
                                    </p:animEffect>
                                  </p:childTnLst>
                                </p:cTn>
                              </p:par>
                              <p:par>
                                <p:cTn id="24" presetID="21" presetClass="entr" presetSubtype="1" fill="hold"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heel(1)">
                                      <p:cBhvr>
                                        <p:cTn id="26" dur="20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5" grpId="0" animBg="1"/>
      <p:bldP spid="3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Microphone Jammer – Insecure</a:t>
            </a:r>
          </a:p>
        </p:txBody>
      </p:sp>
      <p:pic>
        <p:nvPicPr>
          <p:cNvPr id="18" name="Graphic 17" descr="Devil face with solid fill with solid fill">
            <a:extLst>
              <a:ext uri="{FF2B5EF4-FFF2-40B4-BE49-F238E27FC236}">
                <a16:creationId xmlns:a16="http://schemas.microsoft.com/office/drawing/2014/main" id="{0FD625A7-62FB-A30D-A478-E3EBEA5E8B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571972" y="1463850"/>
            <a:ext cx="647700" cy="647700"/>
          </a:xfrm>
          <a:prstGeom prst="rect">
            <a:avLst/>
          </a:prstGeom>
        </p:spPr>
      </p:pic>
      <p:pic>
        <p:nvPicPr>
          <p:cNvPr id="26" name="Picture 25" descr="A group of women sitting around a table&#10;&#10;Description automatically generated with medium confidence">
            <a:extLst>
              <a:ext uri="{FF2B5EF4-FFF2-40B4-BE49-F238E27FC236}">
                <a16:creationId xmlns:a16="http://schemas.microsoft.com/office/drawing/2014/main" id="{B625F6B1-2B02-FB8D-36E8-25D49D11F44F}"/>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74614" y="1534725"/>
            <a:ext cx="2460699" cy="1641926"/>
          </a:xfrm>
          <a:prstGeom prst="rect">
            <a:avLst/>
          </a:prstGeom>
        </p:spPr>
      </p:pic>
      <p:pic>
        <p:nvPicPr>
          <p:cNvPr id="6" name="Picture 5" descr="Icon&#10;&#10;Description automatically generated with medium confidence">
            <a:extLst>
              <a:ext uri="{FF2B5EF4-FFF2-40B4-BE49-F238E27FC236}">
                <a16:creationId xmlns:a16="http://schemas.microsoft.com/office/drawing/2014/main" id="{DCDEBB94-687B-02CF-5CB9-1F4DF4540C46}"/>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1020151" y="2615166"/>
            <a:ext cx="1172816" cy="868617"/>
          </a:xfrm>
          <a:prstGeom prst="rect">
            <a:avLst/>
          </a:prstGeom>
        </p:spPr>
      </p:pic>
      <p:sp>
        <p:nvSpPr>
          <p:cNvPr id="9" name="Rectangle 8">
            <a:extLst>
              <a:ext uri="{FF2B5EF4-FFF2-40B4-BE49-F238E27FC236}">
                <a16:creationId xmlns:a16="http://schemas.microsoft.com/office/drawing/2014/main" id="{0921C55B-4A7B-B9B2-3582-3C35A70333AD}"/>
              </a:ext>
            </a:extLst>
          </p:cNvPr>
          <p:cNvSpPr/>
          <p:nvPr/>
        </p:nvSpPr>
        <p:spPr>
          <a:xfrm>
            <a:off x="964212" y="3483783"/>
            <a:ext cx="1284694" cy="2871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Jammer</a:t>
            </a:r>
          </a:p>
        </p:txBody>
      </p:sp>
      <p:sp>
        <p:nvSpPr>
          <p:cNvPr id="27" name="Rectangle 26">
            <a:extLst>
              <a:ext uri="{FF2B5EF4-FFF2-40B4-BE49-F238E27FC236}">
                <a16:creationId xmlns:a16="http://schemas.microsoft.com/office/drawing/2014/main" id="{EB84A3CC-D100-B9CD-27C0-E0528E035272}"/>
              </a:ext>
            </a:extLst>
          </p:cNvPr>
          <p:cNvSpPr/>
          <p:nvPr/>
        </p:nvSpPr>
        <p:spPr>
          <a:xfrm>
            <a:off x="6081669" y="974160"/>
            <a:ext cx="1628305" cy="2871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Adversary</a:t>
            </a:r>
          </a:p>
        </p:txBody>
      </p:sp>
      <p:sp>
        <p:nvSpPr>
          <p:cNvPr id="31" name="Rectangle 30">
            <a:extLst>
              <a:ext uri="{FF2B5EF4-FFF2-40B4-BE49-F238E27FC236}">
                <a16:creationId xmlns:a16="http://schemas.microsoft.com/office/drawing/2014/main" id="{8E16EF0C-2D20-E370-E047-C564D6ACEE9A}"/>
              </a:ext>
            </a:extLst>
          </p:cNvPr>
          <p:cNvSpPr/>
          <p:nvPr/>
        </p:nvSpPr>
        <p:spPr>
          <a:xfrm>
            <a:off x="3392568" y="2638293"/>
            <a:ext cx="1647741" cy="102755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Constant Noise Pattern</a:t>
            </a:r>
          </a:p>
        </p:txBody>
      </p:sp>
      <p:sp>
        <p:nvSpPr>
          <p:cNvPr id="34" name="Rectangle 33">
            <a:extLst>
              <a:ext uri="{FF2B5EF4-FFF2-40B4-BE49-F238E27FC236}">
                <a16:creationId xmlns:a16="http://schemas.microsoft.com/office/drawing/2014/main" id="{48A4AA26-DC2E-E351-0521-5EE9427E51A2}"/>
              </a:ext>
            </a:extLst>
          </p:cNvPr>
          <p:cNvSpPr/>
          <p:nvPr/>
        </p:nvSpPr>
        <p:spPr>
          <a:xfrm>
            <a:off x="3480850" y="1506746"/>
            <a:ext cx="1312936" cy="663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Speech</a:t>
            </a:r>
          </a:p>
        </p:txBody>
      </p:sp>
      <p:sp>
        <p:nvSpPr>
          <p:cNvPr id="20" name="TextBox 19">
            <a:extLst>
              <a:ext uri="{FF2B5EF4-FFF2-40B4-BE49-F238E27FC236}">
                <a16:creationId xmlns:a16="http://schemas.microsoft.com/office/drawing/2014/main" id="{176316BB-5B76-122E-4C9D-8D05E86746D3}"/>
              </a:ext>
            </a:extLst>
          </p:cNvPr>
          <p:cNvSpPr txBox="1"/>
          <p:nvPr/>
        </p:nvSpPr>
        <p:spPr>
          <a:xfrm>
            <a:off x="3995781" y="2199285"/>
            <a:ext cx="483650" cy="461665"/>
          </a:xfrm>
          <a:prstGeom prst="rect">
            <a:avLst/>
          </a:prstGeom>
          <a:noFill/>
        </p:spPr>
        <p:txBody>
          <a:bodyPr wrap="square" rtlCol="0">
            <a:spAutoFit/>
          </a:bodyPr>
          <a:lstStyle/>
          <a:p>
            <a:r>
              <a:rPr lang="en-US" dirty="0"/>
              <a:t>+</a:t>
            </a:r>
          </a:p>
        </p:txBody>
      </p:sp>
      <p:sp>
        <p:nvSpPr>
          <p:cNvPr id="32" name="Arrow: Right 31">
            <a:extLst>
              <a:ext uri="{FF2B5EF4-FFF2-40B4-BE49-F238E27FC236}">
                <a16:creationId xmlns:a16="http://schemas.microsoft.com/office/drawing/2014/main" id="{1B7812F3-09E7-8226-CA2F-91253EEC7ED1}"/>
              </a:ext>
            </a:extLst>
          </p:cNvPr>
          <p:cNvSpPr/>
          <p:nvPr/>
        </p:nvSpPr>
        <p:spPr>
          <a:xfrm>
            <a:off x="2991615" y="2251190"/>
            <a:ext cx="413875" cy="260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id="{0B1CE375-6BA6-3921-ABA2-3E84CC59760B}"/>
              </a:ext>
            </a:extLst>
          </p:cNvPr>
          <p:cNvSpPr/>
          <p:nvPr/>
        </p:nvSpPr>
        <p:spPr>
          <a:xfrm>
            <a:off x="5221749" y="2251189"/>
            <a:ext cx="413875" cy="260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C1C12D29-B51D-2968-823B-14C4076FE38E}"/>
              </a:ext>
            </a:extLst>
          </p:cNvPr>
          <p:cNvSpPr/>
          <p:nvPr/>
        </p:nvSpPr>
        <p:spPr>
          <a:xfrm>
            <a:off x="6241613" y="3428046"/>
            <a:ext cx="1421246" cy="663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Recover Speech</a:t>
            </a:r>
          </a:p>
        </p:txBody>
      </p:sp>
      <p:sp>
        <p:nvSpPr>
          <p:cNvPr id="38" name="Arrow: Right 37">
            <a:extLst>
              <a:ext uri="{FF2B5EF4-FFF2-40B4-BE49-F238E27FC236}">
                <a16:creationId xmlns:a16="http://schemas.microsoft.com/office/drawing/2014/main" id="{87BF0229-59B6-0D5D-AB3B-410E4B626252}"/>
              </a:ext>
            </a:extLst>
          </p:cNvPr>
          <p:cNvSpPr/>
          <p:nvPr/>
        </p:nvSpPr>
        <p:spPr>
          <a:xfrm rot="5400000">
            <a:off x="6706477" y="2904493"/>
            <a:ext cx="413875" cy="260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3E48C51-895F-4335-B083-89F10BA99AAB}"/>
              </a:ext>
            </a:extLst>
          </p:cNvPr>
          <p:cNvSpPr txBox="1"/>
          <p:nvPr/>
        </p:nvSpPr>
        <p:spPr>
          <a:xfrm>
            <a:off x="6128783" y="2097517"/>
            <a:ext cx="1534076" cy="46166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dirty="0"/>
              <a:t>denoising</a:t>
            </a:r>
          </a:p>
        </p:txBody>
      </p:sp>
      <p:sp>
        <p:nvSpPr>
          <p:cNvPr id="3" name="Slide Number Placeholder 2">
            <a:extLst>
              <a:ext uri="{FF2B5EF4-FFF2-40B4-BE49-F238E27FC236}">
                <a16:creationId xmlns:a16="http://schemas.microsoft.com/office/drawing/2014/main" id="{2F13F9FC-5F44-5CD1-8DE1-4A5A7650D70C}"/>
              </a:ext>
            </a:extLst>
          </p:cNvPr>
          <p:cNvSpPr>
            <a:spLocks noGrp="1"/>
          </p:cNvSpPr>
          <p:nvPr>
            <p:ph type="sldNum" sz="quarter" idx="10"/>
          </p:nvPr>
        </p:nvSpPr>
        <p:spPr/>
        <p:txBody>
          <a:bodyPr/>
          <a:lstStyle/>
          <a:p>
            <a:fld id="{02C8563F-99E2-49A5-8791-6AADA712BC8F}" type="slidenum">
              <a:rPr lang="en-US" smtClean="0"/>
              <a:pPr/>
              <a:t>4</a:t>
            </a:fld>
            <a:r>
              <a:rPr lang="en-US"/>
              <a:t>/25</a:t>
            </a:r>
            <a:endParaRPr lang="en-US" dirty="0"/>
          </a:p>
        </p:txBody>
      </p:sp>
    </p:spTree>
    <p:custDataLst>
      <p:tags r:id="rId1"/>
    </p:custDataLst>
    <p:extLst>
      <p:ext uri="{BB962C8B-B14F-4D97-AF65-F5344CB8AC3E}">
        <p14:creationId xmlns:p14="http://schemas.microsoft.com/office/powerpoint/2010/main" val="4206727889"/>
      </p:ext>
    </p:extLst>
  </p:cSld>
  <p:clrMapOvr>
    <a:masterClrMapping/>
  </p:clrMapOvr>
  <mc:AlternateContent xmlns:mc="http://schemas.openxmlformats.org/markup-compatibility/2006" xmlns:p14="http://schemas.microsoft.com/office/powerpoint/2010/main">
    <mc:Choice Requires="p14">
      <p:transition spd="slow" p14:dur="2000" advTm="28895"/>
    </mc:Choice>
    <mc:Fallback xmlns="">
      <p:transition spd="slow" advTm="28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randombar(horizontal)">
                                      <p:cBhvr>
                                        <p:cTn id="21" dur="500"/>
                                        <p:tgtEl>
                                          <p:spTgt spid="31"/>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randombar(horizontal)">
                                      <p:cBhvr>
                                        <p:cTn id="24" dur="500"/>
                                        <p:tgtEl>
                                          <p:spTgt spid="34"/>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randombar(horizontal)">
                                      <p:cBhvr>
                                        <p:cTn id="27" dur="500"/>
                                        <p:tgtEl>
                                          <p:spTgt spid="20"/>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randombar(horizontal)">
                                      <p:cBhvr>
                                        <p:cTn id="30" dur="500"/>
                                        <p:tgtEl>
                                          <p:spTgt spid="32"/>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barn(inVertical)">
                                      <p:cBhvr>
                                        <p:cTn id="35" dur="500"/>
                                        <p:tgtEl>
                                          <p:spTgt spid="18"/>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barn(inVertical)">
                                      <p:cBhvr>
                                        <p:cTn id="38" dur="500"/>
                                        <p:tgtEl>
                                          <p:spTgt spid="2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barn(inVertical)">
                                      <p:cBhvr>
                                        <p:cTn id="41" dur="500"/>
                                        <p:tgtEl>
                                          <p:spTgt spid="36"/>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7"/>
                                        </p:tgtEl>
                                        <p:attrNameLst>
                                          <p:attrName>style.visibility</p:attrName>
                                        </p:attrNameLst>
                                      </p:cBhvr>
                                      <p:to>
                                        <p:strVal val="visible"/>
                                      </p:to>
                                    </p:set>
                                    <p:animEffect transition="in" filter="barn(inVertical)">
                                      <p:cBhvr>
                                        <p:cTn id="44" dur="500"/>
                                        <p:tgtEl>
                                          <p:spTgt spid="37"/>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barn(inVertical)">
                                      <p:cBhvr>
                                        <p:cTn id="47" dur="500"/>
                                        <p:tgtEl>
                                          <p:spTgt spid="38"/>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barn(inVertical)">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7" grpId="0" animBg="1"/>
      <p:bldP spid="31" grpId="0" animBg="1"/>
      <p:bldP spid="34" grpId="0" animBg="1"/>
      <p:bldP spid="20" grpId="0"/>
      <p:bldP spid="32" grpId="0" animBg="1"/>
      <p:bldP spid="36" grpId="0" animBg="1"/>
      <p:bldP spid="37" grpId="0" animBg="1"/>
      <p:bldP spid="38" grpId="0" animBg="1"/>
      <p:bldP spid="3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Design Goal</a:t>
            </a:r>
          </a:p>
        </p:txBody>
      </p:sp>
      <p:sp>
        <p:nvSpPr>
          <p:cNvPr id="17" name="内容占位符 2">
            <a:extLst>
              <a:ext uri="{FF2B5EF4-FFF2-40B4-BE49-F238E27FC236}">
                <a16:creationId xmlns:a16="http://schemas.microsoft.com/office/drawing/2014/main" id="{E1DC90BB-DC14-5E88-ADBA-EC509DD2DAC3}"/>
              </a:ext>
            </a:extLst>
          </p:cNvPr>
          <p:cNvSpPr>
            <a:spLocks noGrp="1"/>
          </p:cNvSpPr>
          <p:nvPr>
            <p:ph idx="1"/>
          </p:nvPr>
        </p:nvSpPr>
        <p:spPr>
          <a:xfrm>
            <a:off x="457200" y="742914"/>
            <a:ext cx="8229600" cy="1612935"/>
          </a:xfrm>
          <a:solidFill>
            <a:schemeClr val="bg1"/>
          </a:solidFill>
        </p:spPr>
        <p:txBody>
          <a:bodyPr/>
          <a:lstStyle/>
          <a:p>
            <a:r>
              <a:rPr lang="en-US" dirty="0">
                <a:solidFill>
                  <a:srgbClr val="00B050"/>
                </a:solidFill>
              </a:rPr>
              <a:t>Portable</a:t>
            </a:r>
            <a:r>
              <a:rPr lang="en-US" dirty="0">
                <a:solidFill>
                  <a:schemeClr val="accent1"/>
                </a:solidFill>
              </a:rPr>
              <a:t>: Easy to take</a:t>
            </a:r>
          </a:p>
          <a:p>
            <a:r>
              <a:rPr lang="en-US" dirty="0">
                <a:solidFill>
                  <a:srgbClr val="00B050"/>
                </a:solidFill>
              </a:rPr>
              <a:t>Private</a:t>
            </a:r>
            <a:r>
              <a:rPr lang="en-US" dirty="0">
                <a:solidFill>
                  <a:schemeClr val="accent1"/>
                </a:solidFill>
              </a:rPr>
              <a:t>: Only protect user’s voice, not affect others’ use</a:t>
            </a:r>
          </a:p>
          <a:p>
            <a:r>
              <a:rPr lang="en-US" dirty="0">
                <a:solidFill>
                  <a:srgbClr val="00B050"/>
                </a:solidFill>
              </a:rPr>
              <a:t>Secure</a:t>
            </a:r>
            <a:r>
              <a:rPr lang="en-US" dirty="0">
                <a:solidFill>
                  <a:schemeClr val="accent1"/>
                </a:solidFill>
              </a:rPr>
              <a:t>: The noise pattern is complex</a:t>
            </a:r>
            <a:endParaRPr lang="en-US" dirty="0">
              <a:solidFill>
                <a:srgbClr val="FF0000"/>
              </a:solidFill>
            </a:endParaRPr>
          </a:p>
        </p:txBody>
      </p:sp>
      <p:pic>
        <p:nvPicPr>
          <p:cNvPr id="4" name="Picture 3">
            <a:extLst>
              <a:ext uri="{FF2B5EF4-FFF2-40B4-BE49-F238E27FC236}">
                <a16:creationId xmlns:a16="http://schemas.microsoft.com/office/drawing/2014/main" id="{A42EA266-ADBE-093A-A373-FA2A560A2CFA}"/>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43161" y="2571750"/>
            <a:ext cx="2094240" cy="1462478"/>
          </a:xfrm>
          <a:prstGeom prst="rect">
            <a:avLst/>
          </a:prstGeom>
        </p:spPr>
      </p:pic>
      <p:sp>
        <p:nvSpPr>
          <p:cNvPr id="20" name="TextBox 19">
            <a:extLst>
              <a:ext uri="{FF2B5EF4-FFF2-40B4-BE49-F238E27FC236}">
                <a16:creationId xmlns:a16="http://schemas.microsoft.com/office/drawing/2014/main" id="{BE8AFD7A-27D6-7055-19BC-C0B3388877D1}"/>
              </a:ext>
            </a:extLst>
          </p:cNvPr>
          <p:cNvSpPr txBox="1"/>
          <p:nvPr/>
        </p:nvSpPr>
        <p:spPr>
          <a:xfrm>
            <a:off x="763295" y="4092571"/>
            <a:ext cx="1534076"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srgbClr val="00B050"/>
                </a:solidFill>
              </a:rPr>
              <a:t>Portable</a:t>
            </a:r>
            <a:endParaRPr lang="en-US" dirty="0"/>
          </a:p>
        </p:txBody>
      </p:sp>
      <p:pic>
        <p:nvPicPr>
          <p:cNvPr id="9" name="Picture 8" descr="A person carrying a briefcase&#10;&#10;Description automatically generated with low confidence">
            <a:extLst>
              <a:ext uri="{FF2B5EF4-FFF2-40B4-BE49-F238E27FC236}">
                <a16:creationId xmlns:a16="http://schemas.microsoft.com/office/drawing/2014/main" id="{7C81C770-E43D-A717-A696-88C185CAFDD9}"/>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4026713" y="2571750"/>
            <a:ext cx="1338774" cy="1338774"/>
          </a:xfrm>
          <a:prstGeom prst="rect">
            <a:avLst/>
          </a:prstGeom>
        </p:spPr>
      </p:pic>
      <p:sp>
        <p:nvSpPr>
          <p:cNvPr id="26" name="TextBox 25">
            <a:extLst>
              <a:ext uri="{FF2B5EF4-FFF2-40B4-BE49-F238E27FC236}">
                <a16:creationId xmlns:a16="http://schemas.microsoft.com/office/drawing/2014/main" id="{816382DB-2D89-03D0-35B5-E3A818A8A31B}"/>
              </a:ext>
            </a:extLst>
          </p:cNvPr>
          <p:cNvSpPr txBox="1"/>
          <p:nvPr/>
        </p:nvSpPr>
        <p:spPr>
          <a:xfrm>
            <a:off x="3929062" y="4092570"/>
            <a:ext cx="1534076"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srgbClr val="00B050"/>
                </a:solidFill>
              </a:rPr>
              <a:t>Private</a:t>
            </a:r>
            <a:endParaRPr lang="en-US" dirty="0"/>
          </a:p>
        </p:txBody>
      </p:sp>
      <p:pic>
        <p:nvPicPr>
          <p:cNvPr id="11" name="Picture 10" descr="Icon&#10;&#10;Description automatically generated">
            <a:extLst>
              <a:ext uri="{FF2B5EF4-FFF2-40B4-BE49-F238E27FC236}">
                <a16:creationId xmlns:a16="http://schemas.microsoft.com/office/drawing/2014/main" id="{9FE7E65A-AD7F-8146-DA7A-0388976801EF}"/>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6840180" y="2401836"/>
            <a:ext cx="1632392" cy="1632392"/>
          </a:xfrm>
          <a:prstGeom prst="rect">
            <a:avLst/>
          </a:prstGeom>
        </p:spPr>
      </p:pic>
      <p:sp>
        <p:nvSpPr>
          <p:cNvPr id="27" name="TextBox 26">
            <a:extLst>
              <a:ext uri="{FF2B5EF4-FFF2-40B4-BE49-F238E27FC236}">
                <a16:creationId xmlns:a16="http://schemas.microsoft.com/office/drawing/2014/main" id="{25E76A25-949A-56A7-81D7-72B93E2F697A}"/>
              </a:ext>
            </a:extLst>
          </p:cNvPr>
          <p:cNvSpPr txBox="1"/>
          <p:nvPr/>
        </p:nvSpPr>
        <p:spPr>
          <a:xfrm>
            <a:off x="6889338" y="4092571"/>
            <a:ext cx="1534076"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a:solidFill>
                  <a:srgbClr val="00B050"/>
                </a:solidFill>
              </a:rPr>
              <a:t>Secure</a:t>
            </a:r>
            <a:endParaRPr lang="en-US" dirty="0"/>
          </a:p>
        </p:txBody>
      </p:sp>
      <p:sp>
        <p:nvSpPr>
          <p:cNvPr id="3" name="Slide Number Placeholder 2">
            <a:extLst>
              <a:ext uri="{FF2B5EF4-FFF2-40B4-BE49-F238E27FC236}">
                <a16:creationId xmlns:a16="http://schemas.microsoft.com/office/drawing/2014/main" id="{C166A295-245C-FFF9-FF3F-5CDB158A9817}"/>
              </a:ext>
            </a:extLst>
          </p:cNvPr>
          <p:cNvSpPr>
            <a:spLocks noGrp="1"/>
          </p:cNvSpPr>
          <p:nvPr>
            <p:ph type="sldNum" sz="quarter" idx="10"/>
          </p:nvPr>
        </p:nvSpPr>
        <p:spPr/>
        <p:txBody>
          <a:bodyPr/>
          <a:lstStyle/>
          <a:p>
            <a:fld id="{02C8563F-99E2-49A5-8791-6AADA712BC8F}" type="slidenum">
              <a:rPr lang="en-US" smtClean="0"/>
              <a:pPr/>
              <a:t>5</a:t>
            </a:fld>
            <a:r>
              <a:rPr lang="en-US"/>
              <a:t>/25</a:t>
            </a:r>
            <a:endParaRPr lang="en-US" dirty="0"/>
          </a:p>
        </p:txBody>
      </p:sp>
    </p:spTree>
    <p:custDataLst>
      <p:tags r:id="rId1"/>
    </p:custDataLst>
    <p:extLst>
      <p:ext uri="{BB962C8B-B14F-4D97-AF65-F5344CB8AC3E}">
        <p14:creationId xmlns:p14="http://schemas.microsoft.com/office/powerpoint/2010/main" val="3047565690"/>
      </p:ext>
    </p:extLst>
  </p:cSld>
  <p:clrMapOvr>
    <a:masterClrMapping/>
  </p:clrMapOvr>
  <mc:AlternateContent xmlns:mc="http://schemas.openxmlformats.org/markup-compatibility/2006" xmlns:p14="http://schemas.microsoft.com/office/powerpoint/2010/main">
    <mc:Choice Requires="p14">
      <p:transition spd="slow" p14:dur="2000" advTm="28895"/>
    </mc:Choice>
    <mc:Fallback xmlns="">
      <p:transition spd="slow" advTm="288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barn(inVertical)">
                                      <p:cBhvr>
                                        <p:cTn id="10" dur="500"/>
                                        <p:tgtEl>
                                          <p:spTgt spid="2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barn(inVertical)">
                                      <p:cBhvr>
                                        <p:cTn id="1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6"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8D56BF-5074-4EA5-BB67-1D3A4F41B90C}"/>
              </a:ext>
            </a:extLst>
          </p:cNvPr>
          <p:cNvSpPr>
            <a:spLocks noGrp="1"/>
          </p:cNvSpPr>
          <p:nvPr>
            <p:ph type="title"/>
          </p:nvPr>
        </p:nvSpPr>
        <p:spPr>
          <a:xfrm>
            <a:off x="457200" y="2317377"/>
            <a:ext cx="8229600" cy="857250"/>
          </a:xfrm>
          <a:prstGeom prst="rect">
            <a:avLst/>
          </a:prstGeom>
        </p:spPr>
        <p:txBody>
          <a:bodyPr/>
          <a:lstStyle/>
          <a:p>
            <a:r>
              <a:rPr lang="en-US" dirty="0">
                <a:solidFill>
                  <a:schemeClr val="bg1"/>
                </a:solidFill>
              </a:rPr>
              <a:t>System Design</a:t>
            </a:r>
          </a:p>
        </p:txBody>
      </p:sp>
      <p:sp>
        <p:nvSpPr>
          <p:cNvPr id="4" name="Slide Number Placeholder 3">
            <a:extLst>
              <a:ext uri="{FF2B5EF4-FFF2-40B4-BE49-F238E27FC236}">
                <a16:creationId xmlns:a16="http://schemas.microsoft.com/office/drawing/2014/main" id="{1DDFF32D-926A-F196-0686-88CF4B8EF350}"/>
              </a:ext>
            </a:extLst>
          </p:cNvPr>
          <p:cNvSpPr>
            <a:spLocks noGrp="1"/>
          </p:cNvSpPr>
          <p:nvPr>
            <p:ph type="sldNum" sz="quarter" idx="10"/>
          </p:nvPr>
        </p:nvSpPr>
        <p:spPr/>
        <p:txBody>
          <a:bodyPr/>
          <a:lstStyle/>
          <a:p>
            <a:fld id="{02C8563F-99E2-49A5-8791-6AADA712BC8F}" type="slidenum">
              <a:rPr lang="en-US" smtClean="0"/>
              <a:pPr/>
              <a:t>6</a:t>
            </a:fld>
            <a:r>
              <a:rPr lang="en-US" dirty="0"/>
              <a:t>/25</a:t>
            </a:r>
          </a:p>
        </p:txBody>
      </p:sp>
    </p:spTree>
    <p:extLst>
      <p:ext uri="{BB962C8B-B14F-4D97-AF65-F5344CB8AC3E}">
        <p14:creationId xmlns:p14="http://schemas.microsoft.com/office/powerpoint/2010/main" val="11481240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Background – Ultrasonic Jamming</a:t>
            </a:r>
          </a:p>
        </p:txBody>
      </p:sp>
      <p:pic>
        <p:nvPicPr>
          <p:cNvPr id="15" name="Graphic 14" descr="Devil face with solid fill with solid fill">
            <a:extLst>
              <a:ext uri="{FF2B5EF4-FFF2-40B4-BE49-F238E27FC236}">
                <a16:creationId xmlns:a16="http://schemas.microsoft.com/office/drawing/2014/main" id="{AD82BCB1-3CBA-A20F-B172-B0F0B13B3E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31215" y="1205923"/>
            <a:ext cx="647700" cy="647700"/>
          </a:xfrm>
          <a:prstGeom prst="rect">
            <a:avLst/>
          </a:prstGeom>
        </p:spPr>
      </p:pic>
      <p:pic>
        <p:nvPicPr>
          <p:cNvPr id="4" name="Graphic 3" descr="Radio microphone with solid fill">
            <a:extLst>
              <a:ext uri="{FF2B5EF4-FFF2-40B4-BE49-F238E27FC236}">
                <a16:creationId xmlns:a16="http://schemas.microsoft.com/office/drawing/2014/main" id="{69E94214-F49C-3D2C-45D4-545E2A4F69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741191" y="2790949"/>
            <a:ext cx="518770" cy="518770"/>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id="{6422FB74-D709-EE13-1B6D-461BFF2DDFC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47600" y="1928732"/>
            <a:ext cx="1172816" cy="868617"/>
          </a:xfrm>
          <a:prstGeom prst="rect">
            <a:avLst/>
          </a:prstGeom>
        </p:spPr>
      </p:pic>
      <p:sp>
        <p:nvSpPr>
          <p:cNvPr id="32" name="Rectangle 31">
            <a:extLst>
              <a:ext uri="{FF2B5EF4-FFF2-40B4-BE49-F238E27FC236}">
                <a16:creationId xmlns:a16="http://schemas.microsoft.com/office/drawing/2014/main" id="{5FEE206C-6180-EFE9-375C-E5534E482568}"/>
              </a:ext>
            </a:extLst>
          </p:cNvPr>
          <p:cNvSpPr/>
          <p:nvPr/>
        </p:nvSpPr>
        <p:spPr>
          <a:xfrm>
            <a:off x="191661" y="2797349"/>
            <a:ext cx="1284694" cy="287167"/>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Jammer</a:t>
            </a:r>
          </a:p>
        </p:txBody>
      </p:sp>
      <p:sp>
        <p:nvSpPr>
          <p:cNvPr id="33" name="Rectangle 32">
            <a:extLst>
              <a:ext uri="{FF2B5EF4-FFF2-40B4-BE49-F238E27FC236}">
                <a16:creationId xmlns:a16="http://schemas.microsoft.com/office/drawing/2014/main" id="{8440A5EB-9D91-D191-B256-D70700137ABD}"/>
              </a:ext>
            </a:extLst>
          </p:cNvPr>
          <p:cNvSpPr/>
          <p:nvPr/>
        </p:nvSpPr>
        <p:spPr>
          <a:xfrm>
            <a:off x="2738627" y="2273868"/>
            <a:ext cx="1821084" cy="66389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Ultrasound</a:t>
            </a:r>
          </a:p>
          <a:p>
            <a:pPr algn="ctr"/>
            <a:r>
              <a:rPr lang="en-US" dirty="0"/>
              <a:t>Noise</a:t>
            </a:r>
          </a:p>
        </p:txBody>
      </p:sp>
      <p:sp>
        <p:nvSpPr>
          <p:cNvPr id="38" name="Arrow: Right 37">
            <a:extLst>
              <a:ext uri="{FF2B5EF4-FFF2-40B4-BE49-F238E27FC236}">
                <a16:creationId xmlns:a16="http://schemas.microsoft.com/office/drawing/2014/main" id="{199AB035-E278-2426-FA54-9B0864FF82D5}"/>
              </a:ext>
            </a:extLst>
          </p:cNvPr>
          <p:cNvSpPr/>
          <p:nvPr/>
        </p:nvSpPr>
        <p:spPr>
          <a:xfrm>
            <a:off x="2078554" y="2536778"/>
            <a:ext cx="413875" cy="260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7" name="Straight Connector 6">
            <a:extLst>
              <a:ext uri="{FF2B5EF4-FFF2-40B4-BE49-F238E27FC236}">
                <a16:creationId xmlns:a16="http://schemas.microsoft.com/office/drawing/2014/main" id="{C9585A22-AA32-9EA8-1B73-6D2F842D70AA}"/>
              </a:ext>
            </a:extLst>
          </p:cNvPr>
          <p:cNvCxnSpPr>
            <a:cxnSpLocks/>
          </p:cNvCxnSpPr>
          <p:nvPr/>
        </p:nvCxnSpPr>
        <p:spPr>
          <a:xfrm>
            <a:off x="5124146" y="3311206"/>
            <a:ext cx="2297693" cy="0"/>
          </a:xfrm>
          <a:prstGeom prst="line">
            <a:avLst/>
          </a:prstGeom>
        </p:spPr>
        <p:style>
          <a:lnRef idx="2">
            <a:schemeClr val="accent2"/>
          </a:lnRef>
          <a:fillRef idx="1">
            <a:schemeClr val="lt1"/>
          </a:fillRef>
          <a:effectRef idx="0">
            <a:schemeClr val="accent2"/>
          </a:effectRef>
          <a:fontRef idx="minor">
            <a:schemeClr val="dk1"/>
          </a:fontRef>
        </p:style>
      </p:cxnSp>
      <p:sp>
        <p:nvSpPr>
          <p:cNvPr id="8" name="TextBox 7">
            <a:extLst>
              <a:ext uri="{FF2B5EF4-FFF2-40B4-BE49-F238E27FC236}">
                <a16:creationId xmlns:a16="http://schemas.microsoft.com/office/drawing/2014/main" id="{D5A02673-5F21-796F-A19F-7B905339AC42}"/>
              </a:ext>
            </a:extLst>
          </p:cNvPr>
          <p:cNvSpPr txBox="1"/>
          <p:nvPr/>
        </p:nvSpPr>
        <p:spPr>
          <a:xfrm>
            <a:off x="5035329" y="2881057"/>
            <a:ext cx="2617045" cy="338554"/>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a:t>Sensed by microphone [2]</a:t>
            </a:r>
          </a:p>
        </p:txBody>
      </p:sp>
      <p:sp>
        <p:nvSpPr>
          <p:cNvPr id="50" name="TextBox 49">
            <a:extLst>
              <a:ext uri="{FF2B5EF4-FFF2-40B4-BE49-F238E27FC236}">
                <a16:creationId xmlns:a16="http://schemas.microsoft.com/office/drawing/2014/main" id="{4D292063-727D-F23D-6673-5D6CAE951337}"/>
              </a:ext>
            </a:extLst>
          </p:cNvPr>
          <p:cNvSpPr txBox="1"/>
          <p:nvPr/>
        </p:nvSpPr>
        <p:spPr>
          <a:xfrm>
            <a:off x="5128357" y="1998363"/>
            <a:ext cx="2297927" cy="338554"/>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a:t>Inaudible to human</a:t>
            </a:r>
          </a:p>
        </p:txBody>
      </p:sp>
      <p:pic>
        <p:nvPicPr>
          <p:cNvPr id="51" name="Picture 50">
            <a:extLst>
              <a:ext uri="{FF2B5EF4-FFF2-40B4-BE49-F238E27FC236}">
                <a16:creationId xmlns:a16="http://schemas.microsoft.com/office/drawing/2014/main" id="{34562878-B4C5-F8BF-CBA1-9D2DC7802CED}"/>
              </a:ext>
            </a:extLst>
          </p:cNvPr>
          <p:cNvPicPr>
            <a:picLocks noChangeAspect="1"/>
          </p:cNvPicPr>
          <p:nvPr/>
        </p:nvPicPr>
        <p:blipFill>
          <a:blip r:embed="rId10"/>
          <a:stretch>
            <a:fillRect/>
          </a:stretch>
        </p:blipFill>
        <p:spPr>
          <a:xfrm>
            <a:off x="5452441" y="1024074"/>
            <a:ext cx="704341" cy="880426"/>
          </a:xfrm>
          <a:prstGeom prst="rect">
            <a:avLst/>
          </a:prstGeom>
        </p:spPr>
      </p:pic>
      <p:cxnSp>
        <p:nvCxnSpPr>
          <p:cNvPr id="52" name="Straight Connector 51">
            <a:extLst>
              <a:ext uri="{FF2B5EF4-FFF2-40B4-BE49-F238E27FC236}">
                <a16:creationId xmlns:a16="http://schemas.microsoft.com/office/drawing/2014/main" id="{F1B57683-9BD1-9AD8-3DFB-10BEEED3B0DD}"/>
              </a:ext>
            </a:extLst>
          </p:cNvPr>
          <p:cNvCxnSpPr>
            <a:cxnSpLocks/>
          </p:cNvCxnSpPr>
          <p:nvPr/>
        </p:nvCxnSpPr>
        <p:spPr>
          <a:xfrm>
            <a:off x="5128591" y="2491490"/>
            <a:ext cx="2297693"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D6C6D2D2-D66A-DB19-06B5-A93F882D10EA}"/>
              </a:ext>
            </a:extLst>
          </p:cNvPr>
          <p:cNvSpPr txBox="1"/>
          <p:nvPr/>
        </p:nvSpPr>
        <p:spPr>
          <a:xfrm>
            <a:off x="5035329" y="1202586"/>
            <a:ext cx="647700" cy="338554"/>
          </a:xfrm>
          <a:prstGeom prst="rect">
            <a:avLst/>
          </a:prstGeom>
          <a:noFill/>
        </p:spPr>
        <p:txBody>
          <a:bodyPr wrap="square" rtlCol="0">
            <a:spAutoFit/>
          </a:bodyPr>
          <a:lstStyle/>
          <a:p>
            <a:r>
              <a:rPr lang="en-US" sz="1600" dirty="0"/>
              <a:t>User</a:t>
            </a:r>
          </a:p>
        </p:txBody>
      </p:sp>
      <p:sp>
        <p:nvSpPr>
          <p:cNvPr id="53" name="TextBox 52">
            <a:extLst>
              <a:ext uri="{FF2B5EF4-FFF2-40B4-BE49-F238E27FC236}">
                <a16:creationId xmlns:a16="http://schemas.microsoft.com/office/drawing/2014/main" id="{22F46326-C4E5-5CAF-0E70-F687F198C0FE}"/>
              </a:ext>
            </a:extLst>
          </p:cNvPr>
          <p:cNvSpPr txBox="1"/>
          <p:nvPr/>
        </p:nvSpPr>
        <p:spPr>
          <a:xfrm>
            <a:off x="6334037" y="762633"/>
            <a:ext cx="1539662" cy="338554"/>
          </a:xfrm>
          <a:prstGeom prst="rect">
            <a:avLst/>
          </a:prstGeom>
          <a:noFill/>
        </p:spPr>
        <p:txBody>
          <a:bodyPr wrap="square" rtlCol="0">
            <a:spAutoFit/>
          </a:bodyPr>
          <a:lstStyle/>
          <a:p>
            <a:pPr algn="ctr"/>
            <a:r>
              <a:rPr lang="en-US" sz="1600" dirty="0"/>
              <a:t>Eavesdropper</a:t>
            </a:r>
          </a:p>
        </p:txBody>
      </p:sp>
      <p:sp>
        <p:nvSpPr>
          <p:cNvPr id="54" name="TextBox 53">
            <a:extLst>
              <a:ext uri="{FF2B5EF4-FFF2-40B4-BE49-F238E27FC236}">
                <a16:creationId xmlns:a16="http://schemas.microsoft.com/office/drawing/2014/main" id="{39A85CC3-88DC-62D3-63E2-DB2A0EE1B83B}"/>
              </a:ext>
            </a:extLst>
          </p:cNvPr>
          <p:cNvSpPr txBox="1"/>
          <p:nvPr/>
        </p:nvSpPr>
        <p:spPr>
          <a:xfrm>
            <a:off x="191661" y="4379203"/>
            <a:ext cx="8292217" cy="253916"/>
          </a:xfrm>
          <a:prstGeom prst="rect">
            <a:avLst/>
          </a:prstGeom>
          <a:noFill/>
        </p:spPr>
        <p:txBody>
          <a:bodyPr wrap="square">
            <a:spAutoFit/>
          </a:bodyPr>
          <a:lstStyle/>
          <a:p>
            <a:r>
              <a:rPr lang="en-US" sz="1050" dirty="0"/>
              <a:t>[2] </a:t>
            </a:r>
            <a:r>
              <a:rPr lang="en-US" sz="1050" b="0" i="0" dirty="0">
                <a:solidFill>
                  <a:srgbClr val="222222"/>
                </a:solidFill>
                <a:effectLst/>
                <a:latin typeface="Arial" panose="020B0604020202020204" pitchFamily="34" charset="0"/>
              </a:rPr>
              <a:t>Roy, N., </a:t>
            </a:r>
            <a:r>
              <a:rPr lang="en-US" sz="1050" b="0" i="0" dirty="0" err="1">
                <a:solidFill>
                  <a:srgbClr val="222222"/>
                </a:solidFill>
                <a:effectLst/>
                <a:latin typeface="Arial" panose="020B0604020202020204" pitchFamily="34" charset="0"/>
              </a:rPr>
              <a:t>Hassanieh</a:t>
            </a:r>
            <a:r>
              <a:rPr lang="en-US" sz="1050" b="0" i="0" dirty="0">
                <a:solidFill>
                  <a:srgbClr val="222222"/>
                </a:solidFill>
                <a:effectLst/>
                <a:latin typeface="Arial" panose="020B0604020202020204" pitchFamily="34" charset="0"/>
              </a:rPr>
              <a:t>, H., &amp; Roy Choudhury, R. (2017, June). Backdoor: Making microphones hear inaudible sounds. </a:t>
            </a:r>
            <a:r>
              <a:rPr lang="en-US" sz="1050" b="1" i="0" dirty="0">
                <a:solidFill>
                  <a:srgbClr val="222222"/>
                </a:solidFill>
                <a:effectLst/>
                <a:latin typeface="Arial" panose="020B0604020202020204" pitchFamily="34" charset="0"/>
              </a:rPr>
              <a:t>MobiSys</a:t>
            </a:r>
            <a:r>
              <a:rPr lang="en-US" sz="1050" b="1" dirty="0">
                <a:solidFill>
                  <a:srgbClr val="222222"/>
                </a:solidFill>
                <a:latin typeface="Arial" panose="020B0604020202020204" pitchFamily="34" charset="0"/>
              </a:rPr>
              <a:t>’17</a:t>
            </a:r>
            <a:endParaRPr lang="en-US" sz="1200" b="1" dirty="0"/>
          </a:p>
        </p:txBody>
      </p:sp>
      <p:sp>
        <p:nvSpPr>
          <p:cNvPr id="12" name="TextBox 11">
            <a:extLst>
              <a:ext uri="{FF2B5EF4-FFF2-40B4-BE49-F238E27FC236}">
                <a16:creationId xmlns:a16="http://schemas.microsoft.com/office/drawing/2014/main" id="{7201BF51-7B97-6501-7510-1D4A77FA939F}"/>
              </a:ext>
            </a:extLst>
          </p:cNvPr>
          <p:cNvSpPr txBox="1"/>
          <p:nvPr/>
        </p:nvSpPr>
        <p:spPr>
          <a:xfrm>
            <a:off x="4971297" y="3505163"/>
            <a:ext cx="2745108" cy="338554"/>
          </a:xfrm>
          <a:prstGeom prst="rect">
            <a:avLst/>
          </a:prstGeom>
          <a:noFill/>
          <a:ln>
            <a:noFill/>
          </a:ln>
        </p:spPr>
        <p:style>
          <a:lnRef idx="0">
            <a:scrgbClr r="0" g="0" b="0"/>
          </a:lnRef>
          <a:fillRef idx="0">
            <a:scrgbClr r="0" g="0" b="0"/>
          </a:fillRef>
          <a:effectRef idx="0">
            <a:scrgbClr r="0" g="0" b="0"/>
          </a:effectRef>
          <a:fontRef idx="minor">
            <a:schemeClr val="accent2"/>
          </a:fontRef>
        </p:style>
        <p:txBody>
          <a:bodyPr wrap="square" rtlCol="0">
            <a:spAutoFit/>
          </a:bodyPr>
          <a:lstStyle/>
          <a:p>
            <a:pPr algn="ctr"/>
            <a:r>
              <a:rPr lang="en-US" sz="1600" dirty="0"/>
              <a:t>Non-linearity of the amplifier</a:t>
            </a:r>
          </a:p>
        </p:txBody>
      </p:sp>
      <p:sp>
        <p:nvSpPr>
          <p:cNvPr id="3" name="Slide Number Placeholder 2">
            <a:extLst>
              <a:ext uri="{FF2B5EF4-FFF2-40B4-BE49-F238E27FC236}">
                <a16:creationId xmlns:a16="http://schemas.microsoft.com/office/drawing/2014/main" id="{EFCEB23E-C380-6484-D1B8-7433AB9C54A0}"/>
              </a:ext>
            </a:extLst>
          </p:cNvPr>
          <p:cNvSpPr>
            <a:spLocks noGrp="1"/>
          </p:cNvSpPr>
          <p:nvPr>
            <p:ph type="sldNum" sz="quarter" idx="10"/>
          </p:nvPr>
        </p:nvSpPr>
        <p:spPr/>
        <p:txBody>
          <a:bodyPr/>
          <a:lstStyle/>
          <a:p>
            <a:fld id="{02C8563F-99E2-49A5-8791-6AADA712BC8F}" type="slidenum">
              <a:rPr lang="en-US" smtClean="0"/>
              <a:pPr/>
              <a:t>7</a:t>
            </a:fld>
            <a:r>
              <a:rPr lang="en-US"/>
              <a:t>/25</a:t>
            </a:r>
            <a:endParaRPr lang="en-US" dirty="0"/>
          </a:p>
        </p:txBody>
      </p:sp>
    </p:spTree>
    <p:custDataLst>
      <p:tags r:id="rId1"/>
    </p:custDataLst>
    <p:extLst>
      <p:ext uri="{BB962C8B-B14F-4D97-AF65-F5344CB8AC3E}">
        <p14:creationId xmlns:p14="http://schemas.microsoft.com/office/powerpoint/2010/main" val="3404778076"/>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randombar(horizontal)">
                                      <p:cBhvr>
                                        <p:cTn id="17" dur="500"/>
                                        <p:tgtEl>
                                          <p:spTgt spid="33"/>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randombar(horizontal)">
                                      <p:cBhvr>
                                        <p:cTn id="20" dur="500"/>
                                        <p:tgtEl>
                                          <p:spTgt spid="38"/>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heel(1)">
                                      <p:cBhvr>
                                        <p:cTn id="25" dur="2000"/>
                                        <p:tgtEl>
                                          <p:spTgt spid="15"/>
                                        </p:tgtEl>
                                      </p:cBhvr>
                                    </p:animEffect>
                                  </p:childTnLst>
                                </p:cTn>
                              </p:par>
                              <p:par>
                                <p:cTn id="26" presetID="21" presetClass="entr" presetSubtype="1" fill="hold" grpId="0"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wheel(1)">
                                      <p:cBhvr>
                                        <p:cTn id="28" dur="2000"/>
                                        <p:tgtEl>
                                          <p:spTgt spid="50"/>
                                        </p:tgtEl>
                                      </p:cBhvr>
                                    </p:animEffect>
                                  </p:childTnLst>
                                </p:cTn>
                              </p:par>
                              <p:par>
                                <p:cTn id="29" presetID="21" presetClass="entr" presetSubtype="1" fill="hold" nodeType="with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wheel(1)">
                                      <p:cBhvr>
                                        <p:cTn id="31" dur="2000"/>
                                        <p:tgtEl>
                                          <p:spTgt spid="51"/>
                                        </p:tgtEl>
                                      </p:cBhvr>
                                    </p:animEffect>
                                  </p:childTnLst>
                                </p:cTn>
                              </p:par>
                              <p:par>
                                <p:cTn id="32" presetID="21" presetClass="entr" presetSubtype="1"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wheel(1)">
                                      <p:cBhvr>
                                        <p:cTn id="34" dur="2000"/>
                                        <p:tgtEl>
                                          <p:spTgt spid="5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heel(1)">
                                      <p:cBhvr>
                                        <p:cTn id="37" dur="2000"/>
                                        <p:tgtEl>
                                          <p:spTgt spid="11"/>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53"/>
                                        </p:tgtEl>
                                        <p:attrNameLst>
                                          <p:attrName>style.visibility</p:attrName>
                                        </p:attrNameLst>
                                      </p:cBhvr>
                                      <p:to>
                                        <p:strVal val="visible"/>
                                      </p:to>
                                    </p:set>
                                    <p:animEffect transition="in" filter="wheel(1)">
                                      <p:cBhvr>
                                        <p:cTn id="40" dur="2000"/>
                                        <p:tgtEl>
                                          <p:spTgt spid="53"/>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circle(in)">
                                      <p:cBhvr>
                                        <p:cTn id="45" dur="2000"/>
                                        <p:tgtEl>
                                          <p:spTgt spid="4"/>
                                        </p:tgtEl>
                                      </p:cBhvr>
                                    </p:animEffect>
                                  </p:childTnLst>
                                </p:cTn>
                              </p:par>
                              <p:par>
                                <p:cTn id="46" presetID="6" presetClass="entr" presetSubtype="16" fill="hold" nodeType="with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circle(in)">
                                      <p:cBhvr>
                                        <p:cTn id="48" dur="2000"/>
                                        <p:tgtEl>
                                          <p:spTgt spid="7"/>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circle(in)">
                                      <p:cBhvr>
                                        <p:cTn id="51" dur="2000"/>
                                        <p:tgtEl>
                                          <p:spTgt spid="8"/>
                                        </p:tgtEl>
                                      </p:cBhvr>
                                    </p:animEffect>
                                  </p:childTnLst>
                                </p:cTn>
                              </p:par>
                              <p:par>
                                <p:cTn id="52" presetID="6" presetClass="entr" presetSubtype="16" fill="hold" grpId="0"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circle(in)">
                                      <p:cBhvr>
                                        <p:cTn id="54" dur="2000"/>
                                        <p:tgtEl>
                                          <p:spTgt spid="12"/>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wipe(down)">
                                      <p:cBhvr>
                                        <p:cTn id="59"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8" grpId="0" animBg="1"/>
      <p:bldP spid="8" grpId="0" animBg="1"/>
      <p:bldP spid="50" grpId="0" animBg="1"/>
      <p:bldP spid="11" grpId="0"/>
      <p:bldP spid="53" grpId="0"/>
      <p:bldP spid="54" grpId="0"/>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Our idea – User-Specified Noise</a:t>
            </a:r>
          </a:p>
        </p:txBody>
      </p:sp>
      <p:pic>
        <p:nvPicPr>
          <p:cNvPr id="15" name="Graphic 14" descr="Devil face with solid fill with solid fill">
            <a:extLst>
              <a:ext uri="{FF2B5EF4-FFF2-40B4-BE49-F238E27FC236}">
                <a16:creationId xmlns:a16="http://schemas.microsoft.com/office/drawing/2014/main" id="{AD82BCB1-3CBA-A20F-B172-B0F0B13B3E1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50606" y="1640475"/>
            <a:ext cx="647700" cy="647700"/>
          </a:xfrm>
          <a:prstGeom prst="rect">
            <a:avLst/>
          </a:prstGeom>
        </p:spPr>
      </p:pic>
      <p:pic>
        <p:nvPicPr>
          <p:cNvPr id="4" name="Graphic 3" descr="Radio microphone with solid fill">
            <a:extLst>
              <a:ext uri="{FF2B5EF4-FFF2-40B4-BE49-F238E27FC236}">
                <a16:creationId xmlns:a16="http://schemas.microsoft.com/office/drawing/2014/main" id="{69E94214-F49C-3D2C-45D4-545E2A4F69C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92302" y="1694120"/>
            <a:ext cx="518770" cy="518770"/>
          </a:xfrm>
          <a:prstGeom prst="rect">
            <a:avLst/>
          </a:prstGeom>
        </p:spPr>
      </p:pic>
      <p:pic>
        <p:nvPicPr>
          <p:cNvPr id="29" name="Picture 28" descr="Icon&#10;&#10;Description automatically generated with medium confidence">
            <a:extLst>
              <a:ext uri="{FF2B5EF4-FFF2-40B4-BE49-F238E27FC236}">
                <a16:creationId xmlns:a16="http://schemas.microsoft.com/office/drawing/2014/main" id="{6422FB74-D709-EE13-1B6D-461BFF2DDFC4}"/>
              </a:ext>
            </a:extLst>
          </p:cNvPr>
          <p:cNvPicPr>
            <a:picLocks noChangeAspect="1"/>
          </p:cNvPicPr>
          <p:nvPr/>
        </p:nvPicPr>
        <p:blipFill>
          <a:blip r:embed="rId8">
            <a:extLst>
              <a:ext uri="{837473B0-CC2E-450A-ABE3-18F120FF3D39}">
                <a1611:picAttrSrcUrl xmlns:a1611="http://schemas.microsoft.com/office/drawing/2016/11/main" r:id="rId9"/>
              </a:ext>
            </a:extLst>
          </a:blip>
          <a:stretch>
            <a:fillRect/>
          </a:stretch>
        </p:blipFill>
        <p:spPr>
          <a:xfrm>
            <a:off x="247600" y="1493446"/>
            <a:ext cx="1172816" cy="868617"/>
          </a:xfrm>
          <a:prstGeom prst="rect">
            <a:avLst/>
          </a:prstGeom>
        </p:spPr>
      </p:pic>
      <p:sp>
        <p:nvSpPr>
          <p:cNvPr id="32" name="Rectangle 31">
            <a:extLst>
              <a:ext uri="{FF2B5EF4-FFF2-40B4-BE49-F238E27FC236}">
                <a16:creationId xmlns:a16="http://schemas.microsoft.com/office/drawing/2014/main" id="{5FEE206C-6180-EFE9-375C-E5534E482568}"/>
              </a:ext>
            </a:extLst>
          </p:cNvPr>
          <p:cNvSpPr/>
          <p:nvPr/>
        </p:nvSpPr>
        <p:spPr>
          <a:xfrm>
            <a:off x="191661" y="1932715"/>
            <a:ext cx="1284694" cy="71651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Bob’s Jammer</a:t>
            </a:r>
          </a:p>
        </p:txBody>
      </p:sp>
      <p:sp>
        <p:nvSpPr>
          <p:cNvPr id="33" name="Rectangle 32">
            <a:extLst>
              <a:ext uri="{FF2B5EF4-FFF2-40B4-BE49-F238E27FC236}">
                <a16:creationId xmlns:a16="http://schemas.microsoft.com/office/drawing/2014/main" id="{8440A5EB-9D91-D191-B256-D70700137ABD}"/>
              </a:ext>
            </a:extLst>
          </p:cNvPr>
          <p:cNvSpPr/>
          <p:nvPr/>
        </p:nvSpPr>
        <p:spPr>
          <a:xfrm>
            <a:off x="2781018" y="1197185"/>
            <a:ext cx="1821084" cy="1076684"/>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Constant Noise Pattern</a:t>
            </a:r>
          </a:p>
        </p:txBody>
      </p:sp>
      <p:sp>
        <p:nvSpPr>
          <p:cNvPr id="38" name="Arrow: Right 37">
            <a:extLst>
              <a:ext uri="{FF2B5EF4-FFF2-40B4-BE49-F238E27FC236}">
                <a16:creationId xmlns:a16="http://schemas.microsoft.com/office/drawing/2014/main" id="{199AB035-E278-2426-FA54-9B0864FF82D5}"/>
              </a:ext>
            </a:extLst>
          </p:cNvPr>
          <p:cNvSpPr/>
          <p:nvPr/>
        </p:nvSpPr>
        <p:spPr>
          <a:xfrm>
            <a:off x="1744078" y="2536778"/>
            <a:ext cx="413875" cy="260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2F46326-C4E5-5CAF-0E70-F687F198C0FE}"/>
              </a:ext>
            </a:extLst>
          </p:cNvPr>
          <p:cNvSpPr txBox="1"/>
          <p:nvPr/>
        </p:nvSpPr>
        <p:spPr>
          <a:xfrm>
            <a:off x="6053428" y="1197185"/>
            <a:ext cx="1539662" cy="338554"/>
          </a:xfrm>
          <a:prstGeom prst="rect">
            <a:avLst/>
          </a:prstGeom>
          <a:noFill/>
        </p:spPr>
        <p:txBody>
          <a:bodyPr wrap="square" rtlCol="0">
            <a:spAutoFit/>
          </a:bodyPr>
          <a:lstStyle/>
          <a:p>
            <a:pPr algn="ctr"/>
            <a:r>
              <a:rPr lang="en-US" sz="1600" dirty="0"/>
              <a:t>Eavesdropper</a:t>
            </a:r>
          </a:p>
        </p:txBody>
      </p:sp>
      <p:sp>
        <p:nvSpPr>
          <p:cNvPr id="18" name="Rectangle 17">
            <a:extLst>
              <a:ext uri="{FF2B5EF4-FFF2-40B4-BE49-F238E27FC236}">
                <a16:creationId xmlns:a16="http://schemas.microsoft.com/office/drawing/2014/main" id="{8FE106F0-AEBC-8563-1F91-DA5E9949533F}"/>
              </a:ext>
            </a:extLst>
          </p:cNvPr>
          <p:cNvSpPr/>
          <p:nvPr/>
        </p:nvSpPr>
        <p:spPr>
          <a:xfrm>
            <a:off x="2698872" y="2887664"/>
            <a:ext cx="2310450" cy="66389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User-Specified</a:t>
            </a:r>
          </a:p>
          <a:p>
            <a:pPr algn="ctr"/>
            <a:r>
              <a:rPr lang="en-US" dirty="0"/>
              <a:t>Noise</a:t>
            </a:r>
          </a:p>
        </p:txBody>
      </p:sp>
      <p:sp>
        <p:nvSpPr>
          <p:cNvPr id="19" name="Arrow: Right 18">
            <a:extLst>
              <a:ext uri="{FF2B5EF4-FFF2-40B4-BE49-F238E27FC236}">
                <a16:creationId xmlns:a16="http://schemas.microsoft.com/office/drawing/2014/main" id="{4FCEADFF-EF3A-E21C-3E46-28514FE19191}"/>
              </a:ext>
            </a:extLst>
          </p:cNvPr>
          <p:cNvSpPr/>
          <p:nvPr/>
        </p:nvSpPr>
        <p:spPr>
          <a:xfrm rot="5400000">
            <a:off x="3484622" y="2430387"/>
            <a:ext cx="413875" cy="26057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0" name="Cross 19">
            <a:extLst>
              <a:ext uri="{FF2B5EF4-FFF2-40B4-BE49-F238E27FC236}">
                <a16:creationId xmlns:a16="http://schemas.microsoft.com/office/drawing/2014/main" id="{FF75CEAC-7C8A-ED81-D25F-6086B02BF280}"/>
              </a:ext>
            </a:extLst>
          </p:cNvPr>
          <p:cNvSpPr/>
          <p:nvPr/>
        </p:nvSpPr>
        <p:spPr>
          <a:xfrm rot="2829273">
            <a:off x="2185943" y="1611855"/>
            <a:ext cx="449066" cy="492104"/>
          </a:xfrm>
          <a:prstGeom prst="plus">
            <a:avLst>
              <a:gd name="adj" fmla="val 40526"/>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5" name="Graphic 4" descr="Checkmark with solid fill">
            <a:extLst>
              <a:ext uri="{FF2B5EF4-FFF2-40B4-BE49-F238E27FC236}">
                <a16:creationId xmlns:a16="http://schemas.microsoft.com/office/drawing/2014/main" id="{83C04B85-8400-2309-56C3-B3561D3F70AA}"/>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50328" y="3031259"/>
            <a:ext cx="520298" cy="520298"/>
          </a:xfrm>
          <a:prstGeom prst="rect">
            <a:avLst/>
          </a:prstGeom>
        </p:spPr>
      </p:pic>
      <p:pic>
        <p:nvPicPr>
          <p:cNvPr id="25" name="Graphic 24" descr="Radio microphone with solid fill">
            <a:extLst>
              <a:ext uri="{FF2B5EF4-FFF2-40B4-BE49-F238E27FC236}">
                <a16:creationId xmlns:a16="http://schemas.microsoft.com/office/drawing/2014/main" id="{DB31C031-902A-4C57-3857-08F1608EAF3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667249" y="3216592"/>
            <a:ext cx="518770" cy="518770"/>
          </a:xfrm>
          <a:prstGeom prst="rect">
            <a:avLst/>
          </a:prstGeom>
        </p:spPr>
      </p:pic>
      <p:sp>
        <p:nvSpPr>
          <p:cNvPr id="26" name="TextBox 25">
            <a:extLst>
              <a:ext uri="{FF2B5EF4-FFF2-40B4-BE49-F238E27FC236}">
                <a16:creationId xmlns:a16="http://schemas.microsoft.com/office/drawing/2014/main" id="{3A256575-1C71-D971-BC16-EB0A0467701E}"/>
              </a:ext>
            </a:extLst>
          </p:cNvPr>
          <p:cNvSpPr txBox="1"/>
          <p:nvPr/>
        </p:nvSpPr>
        <p:spPr>
          <a:xfrm>
            <a:off x="6398717" y="2797349"/>
            <a:ext cx="798977" cy="338554"/>
          </a:xfrm>
          <a:prstGeom prst="rect">
            <a:avLst/>
          </a:prstGeom>
          <a:noFill/>
        </p:spPr>
        <p:txBody>
          <a:bodyPr wrap="square" rtlCol="0">
            <a:spAutoFit/>
          </a:bodyPr>
          <a:lstStyle/>
          <a:p>
            <a:pPr algn="ctr"/>
            <a:r>
              <a:rPr lang="en-US" sz="1600" dirty="0"/>
              <a:t>Alice</a:t>
            </a:r>
          </a:p>
        </p:txBody>
      </p:sp>
      <p:pic>
        <p:nvPicPr>
          <p:cNvPr id="27" name="Picture 26">
            <a:extLst>
              <a:ext uri="{FF2B5EF4-FFF2-40B4-BE49-F238E27FC236}">
                <a16:creationId xmlns:a16="http://schemas.microsoft.com/office/drawing/2014/main" id="{C1F6C259-0C2D-B540-A65D-27C4DC0E4A96}"/>
              </a:ext>
            </a:extLst>
          </p:cNvPr>
          <p:cNvPicPr>
            <a:picLocks noChangeAspect="1"/>
          </p:cNvPicPr>
          <p:nvPr/>
        </p:nvPicPr>
        <p:blipFill>
          <a:blip r:embed="rId12"/>
          <a:stretch>
            <a:fillRect/>
          </a:stretch>
        </p:blipFill>
        <p:spPr>
          <a:xfrm>
            <a:off x="523746" y="3005381"/>
            <a:ext cx="620524" cy="647700"/>
          </a:xfrm>
          <a:prstGeom prst="rect">
            <a:avLst/>
          </a:prstGeom>
        </p:spPr>
      </p:pic>
      <p:pic>
        <p:nvPicPr>
          <p:cNvPr id="28" name="Picture 27">
            <a:extLst>
              <a:ext uri="{FF2B5EF4-FFF2-40B4-BE49-F238E27FC236}">
                <a16:creationId xmlns:a16="http://schemas.microsoft.com/office/drawing/2014/main" id="{0DE4D9DF-3C0C-3FF8-9F19-7D2306B6B6BF}"/>
              </a:ext>
            </a:extLst>
          </p:cNvPr>
          <p:cNvPicPr>
            <a:picLocks noChangeAspect="1"/>
          </p:cNvPicPr>
          <p:nvPr/>
        </p:nvPicPr>
        <p:blipFill>
          <a:blip r:embed="rId13"/>
          <a:stretch>
            <a:fillRect/>
          </a:stretch>
        </p:blipFill>
        <p:spPr>
          <a:xfrm>
            <a:off x="483251" y="1037583"/>
            <a:ext cx="630903" cy="788629"/>
          </a:xfrm>
          <a:prstGeom prst="rect">
            <a:avLst/>
          </a:prstGeom>
        </p:spPr>
      </p:pic>
      <p:pic>
        <p:nvPicPr>
          <p:cNvPr id="30" name="Picture 29">
            <a:extLst>
              <a:ext uri="{FF2B5EF4-FFF2-40B4-BE49-F238E27FC236}">
                <a16:creationId xmlns:a16="http://schemas.microsoft.com/office/drawing/2014/main" id="{A60550D3-D4CE-8EF7-311E-98F13D866EF5}"/>
              </a:ext>
            </a:extLst>
          </p:cNvPr>
          <p:cNvPicPr>
            <a:picLocks noChangeAspect="1"/>
          </p:cNvPicPr>
          <p:nvPr/>
        </p:nvPicPr>
        <p:blipFill>
          <a:blip r:embed="rId12"/>
          <a:stretch>
            <a:fillRect/>
          </a:stretch>
        </p:blipFill>
        <p:spPr>
          <a:xfrm>
            <a:off x="6514670" y="3175111"/>
            <a:ext cx="620524" cy="647700"/>
          </a:xfrm>
          <a:prstGeom prst="rect">
            <a:avLst/>
          </a:prstGeom>
        </p:spPr>
      </p:pic>
      <p:sp>
        <p:nvSpPr>
          <p:cNvPr id="31" name="TextBox 30">
            <a:extLst>
              <a:ext uri="{FF2B5EF4-FFF2-40B4-BE49-F238E27FC236}">
                <a16:creationId xmlns:a16="http://schemas.microsoft.com/office/drawing/2014/main" id="{B1160C1A-CEBB-913C-6152-ABFA974ABA83}"/>
              </a:ext>
            </a:extLst>
          </p:cNvPr>
          <p:cNvSpPr txBox="1"/>
          <p:nvPr/>
        </p:nvSpPr>
        <p:spPr>
          <a:xfrm>
            <a:off x="943435" y="829975"/>
            <a:ext cx="647700" cy="338554"/>
          </a:xfrm>
          <a:prstGeom prst="rect">
            <a:avLst/>
          </a:prstGeom>
          <a:noFill/>
        </p:spPr>
        <p:txBody>
          <a:bodyPr wrap="square" rtlCol="0">
            <a:spAutoFit/>
          </a:bodyPr>
          <a:lstStyle/>
          <a:p>
            <a:r>
              <a:rPr lang="en-US" sz="1600" dirty="0"/>
              <a:t>Bob</a:t>
            </a:r>
          </a:p>
        </p:txBody>
      </p:sp>
      <p:sp>
        <p:nvSpPr>
          <p:cNvPr id="34" name="TextBox 33">
            <a:extLst>
              <a:ext uri="{FF2B5EF4-FFF2-40B4-BE49-F238E27FC236}">
                <a16:creationId xmlns:a16="http://schemas.microsoft.com/office/drawing/2014/main" id="{5D073954-2177-933D-E16E-FE751C0DC09D}"/>
              </a:ext>
            </a:extLst>
          </p:cNvPr>
          <p:cNvSpPr txBox="1"/>
          <p:nvPr/>
        </p:nvSpPr>
        <p:spPr>
          <a:xfrm>
            <a:off x="524620" y="3626826"/>
            <a:ext cx="647700" cy="338554"/>
          </a:xfrm>
          <a:prstGeom prst="rect">
            <a:avLst/>
          </a:prstGeom>
          <a:noFill/>
        </p:spPr>
        <p:txBody>
          <a:bodyPr wrap="square" rtlCol="0">
            <a:spAutoFit/>
          </a:bodyPr>
          <a:lstStyle/>
          <a:p>
            <a:r>
              <a:rPr lang="en-US" sz="1600" dirty="0"/>
              <a:t>Alice</a:t>
            </a:r>
          </a:p>
        </p:txBody>
      </p:sp>
      <p:sp>
        <p:nvSpPr>
          <p:cNvPr id="6" name="TextBox 5">
            <a:extLst>
              <a:ext uri="{FF2B5EF4-FFF2-40B4-BE49-F238E27FC236}">
                <a16:creationId xmlns:a16="http://schemas.microsoft.com/office/drawing/2014/main" id="{604226A8-036F-4043-5827-6F6C24D7A528}"/>
              </a:ext>
            </a:extLst>
          </p:cNvPr>
          <p:cNvSpPr txBox="1"/>
          <p:nvPr/>
        </p:nvSpPr>
        <p:spPr>
          <a:xfrm>
            <a:off x="2560687" y="3783017"/>
            <a:ext cx="2448635" cy="307777"/>
          </a:xfrm>
          <a:prstGeom prst="rect">
            <a:avLst/>
          </a:prstGeom>
          <a:noFill/>
        </p:spPr>
        <p:txBody>
          <a:bodyPr wrap="square" rtlCol="0">
            <a:spAutoFit/>
          </a:bodyPr>
          <a:lstStyle/>
          <a:p>
            <a:r>
              <a:rPr lang="en-US" sz="1400" dirty="0"/>
              <a:t>Only destroy Bob’s sound</a:t>
            </a:r>
          </a:p>
        </p:txBody>
      </p:sp>
      <p:sp>
        <p:nvSpPr>
          <p:cNvPr id="9" name="Speech Bubble: Rectangle 8">
            <a:extLst>
              <a:ext uri="{FF2B5EF4-FFF2-40B4-BE49-F238E27FC236}">
                <a16:creationId xmlns:a16="http://schemas.microsoft.com/office/drawing/2014/main" id="{737BE04E-35C6-366D-DE7A-6BECB65E789C}"/>
              </a:ext>
            </a:extLst>
          </p:cNvPr>
          <p:cNvSpPr/>
          <p:nvPr/>
        </p:nvSpPr>
        <p:spPr>
          <a:xfrm>
            <a:off x="7489926" y="604252"/>
            <a:ext cx="1447137" cy="817471"/>
          </a:xfrm>
          <a:prstGeom prst="wedgeRectCallout">
            <a:avLst>
              <a:gd name="adj1" fmla="val -59295"/>
              <a:gd name="adj2" fmla="val 7290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I </a:t>
            </a:r>
            <a:r>
              <a:rPr lang="en-US" sz="1600" dirty="0">
                <a:solidFill>
                  <a:srgbClr val="FF0000"/>
                </a:solidFill>
              </a:rPr>
              <a:t>can’t record </a:t>
            </a:r>
            <a:r>
              <a:rPr lang="en-US" sz="1600" dirty="0"/>
              <a:t>what Bob is talking about</a:t>
            </a:r>
          </a:p>
        </p:txBody>
      </p:sp>
      <p:sp>
        <p:nvSpPr>
          <p:cNvPr id="35" name="Speech Bubble: Rectangle 34">
            <a:extLst>
              <a:ext uri="{FF2B5EF4-FFF2-40B4-BE49-F238E27FC236}">
                <a16:creationId xmlns:a16="http://schemas.microsoft.com/office/drawing/2014/main" id="{6F48A394-FC43-0DED-4638-293C5E0BA401}"/>
              </a:ext>
            </a:extLst>
          </p:cNvPr>
          <p:cNvSpPr/>
          <p:nvPr/>
        </p:nvSpPr>
        <p:spPr>
          <a:xfrm>
            <a:off x="7463845" y="2399121"/>
            <a:ext cx="1447137" cy="817471"/>
          </a:xfrm>
          <a:prstGeom prst="wedgeRectCallout">
            <a:avLst>
              <a:gd name="adj1" fmla="val -59295"/>
              <a:gd name="adj2" fmla="val 72907"/>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600" dirty="0"/>
              <a:t>I </a:t>
            </a:r>
            <a:r>
              <a:rPr lang="en-US" sz="1600" dirty="0">
                <a:solidFill>
                  <a:srgbClr val="00B050"/>
                </a:solidFill>
              </a:rPr>
              <a:t>can use my microphone</a:t>
            </a:r>
          </a:p>
        </p:txBody>
      </p:sp>
      <p:sp>
        <p:nvSpPr>
          <p:cNvPr id="3" name="Slide Number Placeholder 2">
            <a:extLst>
              <a:ext uri="{FF2B5EF4-FFF2-40B4-BE49-F238E27FC236}">
                <a16:creationId xmlns:a16="http://schemas.microsoft.com/office/drawing/2014/main" id="{A2B2ECA9-5A2A-4473-F9CB-B16CEE4C4CA0}"/>
              </a:ext>
            </a:extLst>
          </p:cNvPr>
          <p:cNvSpPr>
            <a:spLocks noGrp="1"/>
          </p:cNvSpPr>
          <p:nvPr>
            <p:ph type="sldNum" sz="quarter" idx="10"/>
          </p:nvPr>
        </p:nvSpPr>
        <p:spPr/>
        <p:txBody>
          <a:bodyPr/>
          <a:lstStyle/>
          <a:p>
            <a:fld id="{02C8563F-99E2-49A5-8791-6AADA712BC8F}" type="slidenum">
              <a:rPr lang="en-US" smtClean="0"/>
              <a:pPr/>
              <a:t>8</a:t>
            </a:fld>
            <a:r>
              <a:rPr lang="en-US"/>
              <a:t>/25</a:t>
            </a:r>
            <a:endParaRPr lang="en-US" dirty="0"/>
          </a:p>
        </p:txBody>
      </p:sp>
    </p:spTree>
    <p:custDataLst>
      <p:tags r:id="rId1"/>
    </p:custDataLst>
    <p:extLst>
      <p:ext uri="{BB962C8B-B14F-4D97-AF65-F5344CB8AC3E}">
        <p14:creationId xmlns:p14="http://schemas.microsoft.com/office/powerpoint/2010/main" val="2006089892"/>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500" fill="hold"/>
                                        <p:tgtEl>
                                          <p:spTgt spid="27"/>
                                        </p:tgtEl>
                                        <p:attrNameLst>
                                          <p:attrName>ppt_x</p:attrName>
                                        </p:attrNameLst>
                                      </p:cBhvr>
                                      <p:tavLst>
                                        <p:tav tm="0">
                                          <p:val>
                                            <p:strVal val="#ppt_x"/>
                                          </p:val>
                                        </p:tav>
                                        <p:tav tm="100000">
                                          <p:val>
                                            <p:strVal val="#ppt_x"/>
                                          </p:val>
                                        </p:tav>
                                      </p:tavLst>
                                    </p:anim>
                                    <p:anim calcmode="lin" valueType="num">
                                      <p:cBhvr additive="base">
                                        <p:cTn id="16" dur="500" fill="hold"/>
                                        <p:tgtEl>
                                          <p:spTgt spid="2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additive="base">
                                        <p:cTn id="19" dur="500" fill="hold"/>
                                        <p:tgtEl>
                                          <p:spTgt spid="28"/>
                                        </p:tgtEl>
                                        <p:attrNameLst>
                                          <p:attrName>ppt_x</p:attrName>
                                        </p:attrNameLst>
                                      </p:cBhvr>
                                      <p:tavLst>
                                        <p:tav tm="0">
                                          <p:val>
                                            <p:strVal val="#ppt_x"/>
                                          </p:val>
                                        </p:tav>
                                        <p:tav tm="100000">
                                          <p:val>
                                            <p:strVal val="#ppt_x"/>
                                          </p:val>
                                        </p:tav>
                                      </p:tavLst>
                                    </p:anim>
                                    <p:anim calcmode="lin" valueType="num">
                                      <p:cBhvr additive="base">
                                        <p:cTn id="20" dur="500" fill="hold"/>
                                        <p:tgtEl>
                                          <p:spTgt spid="2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ppt_x"/>
                                          </p:val>
                                        </p:tav>
                                        <p:tav tm="100000">
                                          <p:val>
                                            <p:strVal val="#ppt_x"/>
                                          </p:val>
                                        </p:tav>
                                      </p:tavLst>
                                    </p:anim>
                                    <p:anim calcmode="lin" valueType="num">
                                      <p:cBhvr additive="base">
                                        <p:cTn id="2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heel(1)">
                                      <p:cBhvr>
                                        <p:cTn id="33" dur="2000"/>
                                        <p:tgtEl>
                                          <p:spTgt spid="33"/>
                                        </p:tgtEl>
                                      </p:cBhvr>
                                    </p:animEffect>
                                  </p:childTnLst>
                                </p:cTn>
                              </p:par>
                              <p:par>
                                <p:cTn id="34" presetID="21" presetClass="entr" presetSubtype="1"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heel(1)">
                                      <p:cBhvr>
                                        <p:cTn id="36" dur="2000"/>
                                        <p:tgtEl>
                                          <p:spTgt spid="38"/>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heel(1)">
                                      <p:cBhvr>
                                        <p:cTn id="39" dur="2000"/>
                                        <p:tgtEl>
                                          <p:spTgt spid="18"/>
                                        </p:tgtEl>
                                      </p:cBhvr>
                                    </p:animEffect>
                                  </p:childTnLst>
                                </p:cTn>
                              </p:par>
                              <p:par>
                                <p:cTn id="40" presetID="21" presetClass="entr" presetSubtype="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2000"/>
                                        <p:tgtEl>
                                          <p:spTgt spid="20"/>
                                        </p:tgtEl>
                                      </p:cBhvr>
                                    </p:animEffect>
                                  </p:childTnLst>
                                </p:cTn>
                              </p:par>
                              <p:par>
                                <p:cTn id="46" presetID="21" presetClass="entr" presetSubtype="1" fill="hold" nodeType="with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wheel(1)">
                                      <p:cBhvr>
                                        <p:cTn id="48" dur="2000"/>
                                        <p:tgtEl>
                                          <p:spTgt spid="5"/>
                                        </p:tgtEl>
                                      </p:cBhvr>
                                    </p:animEffect>
                                  </p:childTnLst>
                                </p:cTn>
                              </p:par>
                              <p:par>
                                <p:cTn id="49" presetID="21" presetClass="entr" presetSubtype="1" fill="hold" grpId="0" nodeType="with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wheel(1)">
                                      <p:cBhvr>
                                        <p:cTn id="51" dur="20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barn(inVertical)">
                                      <p:cBhvr>
                                        <p:cTn id="56" dur="500"/>
                                        <p:tgtEl>
                                          <p:spTgt spid="15"/>
                                        </p:tgtEl>
                                      </p:cBhvr>
                                    </p:animEffect>
                                  </p:childTnLst>
                                </p:cTn>
                              </p:par>
                              <p:par>
                                <p:cTn id="57" presetID="16" presetClass="entr" presetSubtype="21"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arn(inVertical)">
                                      <p:cBhvr>
                                        <p:cTn id="59" dur="500"/>
                                        <p:tgtEl>
                                          <p:spTgt spid="4"/>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arn(inVertical)">
                                      <p:cBhvr>
                                        <p:cTn id="62" dur="500"/>
                                        <p:tgtEl>
                                          <p:spTgt spid="53"/>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barn(inVertical)">
                                      <p:cBhvr>
                                        <p:cTn id="65" dur="500"/>
                                        <p:tgtEl>
                                          <p:spTgt spid="9"/>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ppt_x"/>
                                          </p:val>
                                        </p:tav>
                                        <p:tav tm="100000">
                                          <p:val>
                                            <p:strVal val="#ppt_x"/>
                                          </p:val>
                                        </p:tav>
                                      </p:tavLst>
                                    </p:anim>
                                    <p:anim calcmode="lin" valueType="num">
                                      <p:cBhvr additive="base">
                                        <p:cTn id="71" dur="500" fill="hold"/>
                                        <p:tgtEl>
                                          <p:spTgt spid="2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6"/>
                                        </p:tgtEl>
                                        <p:attrNameLst>
                                          <p:attrName>style.visibility</p:attrName>
                                        </p:attrNameLst>
                                      </p:cBhvr>
                                      <p:to>
                                        <p:strVal val="visible"/>
                                      </p:to>
                                    </p:set>
                                    <p:anim calcmode="lin" valueType="num">
                                      <p:cBhvr additive="base">
                                        <p:cTn id="74" dur="500" fill="hold"/>
                                        <p:tgtEl>
                                          <p:spTgt spid="26"/>
                                        </p:tgtEl>
                                        <p:attrNameLst>
                                          <p:attrName>ppt_x</p:attrName>
                                        </p:attrNameLst>
                                      </p:cBhvr>
                                      <p:tavLst>
                                        <p:tav tm="0">
                                          <p:val>
                                            <p:strVal val="#ppt_x"/>
                                          </p:val>
                                        </p:tav>
                                        <p:tav tm="100000">
                                          <p:val>
                                            <p:strVal val="#ppt_x"/>
                                          </p:val>
                                        </p:tav>
                                      </p:tavLst>
                                    </p:anim>
                                    <p:anim calcmode="lin" valueType="num">
                                      <p:cBhvr additive="base">
                                        <p:cTn id="75" dur="500" fill="hold"/>
                                        <p:tgtEl>
                                          <p:spTgt spid="26"/>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additive="base">
                                        <p:cTn id="78" dur="500" fill="hold"/>
                                        <p:tgtEl>
                                          <p:spTgt spid="30"/>
                                        </p:tgtEl>
                                        <p:attrNameLst>
                                          <p:attrName>ppt_x</p:attrName>
                                        </p:attrNameLst>
                                      </p:cBhvr>
                                      <p:tavLst>
                                        <p:tav tm="0">
                                          <p:val>
                                            <p:strVal val="#ppt_x"/>
                                          </p:val>
                                        </p:tav>
                                        <p:tav tm="100000">
                                          <p:val>
                                            <p:strVal val="#ppt_x"/>
                                          </p:val>
                                        </p:tav>
                                      </p:tavLst>
                                    </p:anim>
                                    <p:anim calcmode="lin" valueType="num">
                                      <p:cBhvr additive="base">
                                        <p:cTn id="79" dur="500" fill="hold"/>
                                        <p:tgtEl>
                                          <p:spTgt spid="30"/>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additive="base">
                                        <p:cTn id="82" dur="500" fill="hold"/>
                                        <p:tgtEl>
                                          <p:spTgt spid="35"/>
                                        </p:tgtEl>
                                        <p:attrNameLst>
                                          <p:attrName>ppt_x</p:attrName>
                                        </p:attrNameLst>
                                      </p:cBhvr>
                                      <p:tavLst>
                                        <p:tav tm="0">
                                          <p:val>
                                            <p:strVal val="#ppt_x"/>
                                          </p:val>
                                        </p:tav>
                                        <p:tav tm="100000">
                                          <p:val>
                                            <p:strVal val="#ppt_x"/>
                                          </p:val>
                                        </p:tav>
                                      </p:tavLst>
                                    </p:anim>
                                    <p:anim calcmode="lin" valueType="num">
                                      <p:cBhvr additive="base">
                                        <p:cTn id="8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8" grpId="0" animBg="1"/>
      <p:bldP spid="53" grpId="0"/>
      <p:bldP spid="18" grpId="0" animBg="1"/>
      <p:bldP spid="19" grpId="0" animBg="1"/>
      <p:bldP spid="20" grpId="0" animBg="1"/>
      <p:bldP spid="26" grpId="0"/>
      <p:bldP spid="31" grpId="0"/>
      <p:bldP spid="34" grpId="0"/>
      <p:bldP spid="6" grpId="0"/>
      <p:bldP spid="9" grpId="0" animBg="1"/>
      <p:bldP spid="3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AEAC2E-86C9-45D0-A4A1-CDD59660858C}"/>
              </a:ext>
            </a:extLst>
          </p:cNvPr>
          <p:cNvSpPr>
            <a:spLocks noGrp="1"/>
          </p:cNvSpPr>
          <p:nvPr>
            <p:ph type="title"/>
          </p:nvPr>
        </p:nvSpPr>
        <p:spPr>
          <a:xfrm>
            <a:off x="457200" y="244077"/>
            <a:ext cx="8229600" cy="360175"/>
          </a:xfrm>
        </p:spPr>
        <p:txBody>
          <a:bodyPr>
            <a:normAutofit fontScale="90000"/>
          </a:bodyPr>
          <a:lstStyle/>
          <a:p>
            <a:r>
              <a:rPr lang="en-US" dirty="0"/>
              <a:t>Our idea – Workflow</a:t>
            </a:r>
          </a:p>
        </p:txBody>
      </p:sp>
      <p:pic>
        <p:nvPicPr>
          <p:cNvPr id="9" name="Picture 8">
            <a:extLst>
              <a:ext uri="{FF2B5EF4-FFF2-40B4-BE49-F238E27FC236}">
                <a16:creationId xmlns:a16="http://schemas.microsoft.com/office/drawing/2014/main" id="{CCCD3D9E-8D83-6B3E-D00C-58F8E4CF4B65}"/>
              </a:ext>
            </a:extLst>
          </p:cNvPr>
          <p:cNvPicPr>
            <a:picLocks noChangeAspect="1"/>
          </p:cNvPicPr>
          <p:nvPr/>
        </p:nvPicPr>
        <p:blipFill>
          <a:blip r:embed="rId4"/>
          <a:stretch>
            <a:fillRect/>
          </a:stretch>
        </p:blipFill>
        <p:spPr>
          <a:xfrm>
            <a:off x="3062577" y="1634447"/>
            <a:ext cx="2050112" cy="1339562"/>
          </a:xfrm>
          <a:prstGeom prst="rect">
            <a:avLst/>
          </a:prstGeom>
        </p:spPr>
      </p:pic>
      <p:pic>
        <p:nvPicPr>
          <p:cNvPr id="18" name="Picture 17">
            <a:extLst>
              <a:ext uri="{FF2B5EF4-FFF2-40B4-BE49-F238E27FC236}">
                <a16:creationId xmlns:a16="http://schemas.microsoft.com/office/drawing/2014/main" id="{2A3C3FEA-73BD-D57C-D047-182B0AD0FF6D}"/>
              </a:ext>
            </a:extLst>
          </p:cNvPr>
          <p:cNvPicPr>
            <a:picLocks noChangeAspect="1"/>
          </p:cNvPicPr>
          <p:nvPr/>
        </p:nvPicPr>
        <p:blipFill>
          <a:blip r:embed="rId5"/>
          <a:stretch>
            <a:fillRect/>
          </a:stretch>
        </p:blipFill>
        <p:spPr>
          <a:xfrm>
            <a:off x="1211196" y="3093775"/>
            <a:ext cx="921052" cy="961390"/>
          </a:xfrm>
          <a:prstGeom prst="rect">
            <a:avLst/>
          </a:prstGeom>
        </p:spPr>
      </p:pic>
      <p:pic>
        <p:nvPicPr>
          <p:cNvPr id="26" name="Picture 25">
            <a:extLst>
              <a:ext uri="{FF2B5EF4-FFF2-40B4-BE49-F238E27FC236}">
                <a16:creationId xmlns:a16="http://schemas.microsoft.com/office/drawing/2014/main" id="{FDB0638E-9E27-8C62-3407-628025230D9E}"/>
              </a:ext>
            </a:extLst>
          </p:cNvPr>
          <p:cNvPicPr>
            <a:picLocks noChangeAspect="1"/>
          </p:cNvPicPr>
          <p:nvPr/>
        </p:nvPicPr>
        <p:blipFill>
          <a:blip r:embed="rId6"/>
          <a:stretch>
            <a:fillRect/>
          </a:stretch>
        </p:blipFill>
        <p:spPr>
          <a:xfrm>
            <a:off x="1042176" y="1268667"/>
            <a:ext cx="1007165" cy="1258956"/>
          </a:xfrm>
          <a:prstGeom prst="rect">
            <a:avLst/>
          </a:prstGeom>
        </p:spPr>
      </p:pic>
      <p:sp>
        <p:nvSpPr>
          <p:cNvPr id="27" name="TextBox 26">
            <a:extLst>
              <a:ext uri="{FF2B5EF4-FFF2-40B4-BE49-F238E27FC236}">
                <a16:creationId xmlns:a16="http://schemas.microsoft.com/office/drawing/2014/main" id="{5540E606-A08E-9888-D608-3F026ED7F881}"/>
              </a:ext>
            </a:extLst>
          </p:cNvPr>
          <p:cNvSpPr txBox="1"/>
          <p:nvPr/>
        </p:nvSpPr>
        <p:spPr>
          <a:xfrm>
            <a:off x="1125083" y="4055165"/>
            <a:ext cx="1007165" cy="461665"/>
          </a:xfrm>
          <a:prstGeom prst="rect">
            <a:avLst/>
          </a:prstGeom>
          <a:noFill/>
        </p:spPr>
        <p:txBody>
          <a:bodyPr wrap="square" rtlCol="0">
            <a:spAutoFit/>
          </a:bodyPr>
          <a:lstStyle/>
          <a:p>
            <a:pPr algn="ctr"/>
            <a:r>
              <a:rPr lang="en-US" dirty="0"/>
              <a:t>Alice</a:t>
            </a:r>
          </a:p>
        </p:txBody>
      </p:sp>
      <p:sp>
        <p:nvSpPr>
          <p:cNvPr id="31" name="TextBox 30">
            <a:extLst>
              <a:ext uri="{FF2B5EF4-FFF2-40B4-BE49-F238E27FC236}">
                <a16:creationId xmlns:a16="http://schemas.microsoft.com/office/drawing/2014/main" id="{5FB8C062-2CC5-8758-A614-D8F236DB7DB3}"/>
              </a:ext>
            </a:extLst>
          </p:cNvPr>
          <p:cNvSpPr txBox="1"/>
          <p:nvPr/>
        </p:nvSpPr>
        <p:spPr>
          <a:xfrm>
            <a:off x="918348" y="888517"/>
            <a:ext cx="1728759" cy="461665"/>
          </a:xfrm>
          <a:prstGeom prst="rect">
            <a:avLst/>
          </a:prstGeom>
          <a:noFill/>
        </p:spPr>
        <p:txBody>
          <a:bodyPr wrap="square" rtlCol="0">
            <a:spAutoFit/>
          </a:bodyPr>
          <a:lstStyle/>
          <a:p>
            <a:r>
              <a:rPr lang="en-US" dirty="0"/>
              <a:t>User: Bob</a:t>
            </a:r>
          </a:p>
        </p:txBody>
      </p:sp>
      <p:pic>
        <p:nvPicPr>
          <p:cNvPr id="30" name="Graphic 29" descr="Volume with solid fill">
            <a:extLst>
              <a:ext uri="{FF2B5EF4-FFF2-40B4-BE49-F238E27FC236}">
                <a16:creationId xmlns:a16="http://schemas.microsoft.com/office/drawing/2014/main" id="{4D94F26E-F8B4-FFED-B4EE-4CA3711410A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864087" y="1768552"/>
            <a:ext cx="914400" cy="914400"/>
          </a:xfrm>
          <a:prstGeom prst="rect">
            <a:avLst/>
          </a:prstGeom>
        </p:spPr>
      </p:pic>
      <p:cxnSp>
        <p:nvCxnSpPr>
          <p:cNvPr id="34" name="Straight Arrow Connector 33">
            <a:extLst>
              <a:ext uri="{FF2B5EF4-FFF2-40B4-BE49-F238E27FC236}">
                <a16:creationId xmlns:a16="http://schemas.microsoft.com/office/drawing/2014/main" id="{0CD62221-C836-0F6A-5221-284807400577}"/>
              </a:ext>
            </a:extLst>
          </p:cNvPr>
          <p:cNvCxnSpPr/>
          <p:nvPr/>
        </p:nvCxnSpPr>
        <p:spPr>
          <a:xfrm>
            <a:off x="2089192" y="1771357"/>
            <a:ext cx="828937" cy="457200"/>
          </a:xfrm>
          <a:prstGeom prst="straightConnector1">
            <a:avLst/>
          </a:prstGeom>
          <a:ln w="38100">
            <a:solidFill>
              <a:srgbClr val="FF0000"/>
            </a:solidFill>
            <a:tailEnd type="triangle"/>
          </a:ln>
        </p:spPr>
        <p:style>
          <a:lnRef idx="3">
            <a:schemeClr val="accent2"/>
          </a:lnRef>
          <a:fillRef idx="0">
            <a:schemeClr val="accent2"/>
          </a:fillRef>
          <a:effectRef idx="2">
            <a:schemeClr val="accent2"/>
          </a:effectRef>
          <a:fontRef idx="minor">
            <a:schemeClr val="tx1"/>
          </a:fontRef>
        </p:style>
      </p:cxnSp>
      <p:cxnSp>
        <p:nvCxnSpPr>
          <p:cNvPr id="36" name="Straight Arrow Connector 35">
            <a:extLst>
              <a:ext uri="{FF2B5EF4-FFF2-40B4-BE49-F238E27FC236}">
                <a16:creationId xmlns:a16="http://schemas.microsoft.com/office/drawing/2014/main" id="{FE69BC9C-0F5C-7E74-FB15-3588D3A0D64C}"/>
              </a:ext>
            </a:extLst>
          </p:cNvPr>
          <p:cNvCxnSpPr>
            <a:cxnSpLocks/>
          </p:cNvCxnSpPr>
          <p:nvPr/>
        </p:nvCxnSpPr>
        <p:spPr>
          <a:xfrm flipV="1">
            <a:off x="1985837" y="2495973"/>
            <a:ext cx="932292" cy="978747"/>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720F1F9F-E4D6-E9C1-CF68-9CA2EBAD6145}"/>
              </a:ext>
            </a:extLst>
          </p:cNvPr>
          <p:cNvCxnSpPr>
            <a:cxnSpLocks/>
            <a:endCxn id="30" idx="1"/>
          </p:cNvCxnSpPr>
          <p:nvPr/>
        </p:nvCxnSpPr>
        <p:spPr>
          <a:xfrm flipV="1">
            <a:off x="5153782" y="2225752"/>
            <a:ext cx="710305" cy="18857"/>
          </a:xfrm>
          <a:prstGeom prst="straightConnector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45" name="Connector: Elbow 44">
            <a:extLst>
              <a:ext uri="{FF2B5EF4-FFF2-40B4-BE49-F238E27FC236}">
                <a16:creationId xmlns:a16="http://schemas.microsoft.com/office/drawing/2014/main" id="{3365ED8B-3D2B-73E0-7DD3-03517BEE5B8F}"/>
              </a:ext>
            </a:extLst>
          </p:cNvPr>
          <p:cNvCxnSpPr>
            <a:cxnSpLocks/>
            <a:stCxn id="17" idx="2"/>
          </p:cNvCxnSpPr>
          <p:nvPr/>
        </p:nvCxnSpPr>
        <p:spPr>
          <a:xfrm rot="5400000">
            <a:off x="4186833" y="1445621"/>
            <a:ext cx="823330" cy="3902780"/>
          </a:xfrm>
          <a:prstGeom prst="bentConnector2">
            <a:avLst/>
          </a:prstGeom>
          <a:ln w="38100">
            <a:solidFill>
              <a:srgbClr val="00B05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46" name="TextBox 45">
            <a:extLst>
              <a:ext uri="{FF2B5EF4-FFF2-40B4-BE49-F238E27FC236}">
                <a16:creationId xmlns:a16="http://schemas.microsoft.com/office/drawing/2014/main" id="{C4708D44-A177-5970-6F3F-CD48613E7278}"/>
              </a:ext>
            </a:extLst>
          </p:cNvPr>
          <p:cNvSpPr txBox="1"/>
          <p:nvPr/>
        </p:nvSpPr>
        <p:spPr>
          <a:xfrm>
            <a:off x="3816626" y="3745595"/>
            <a:ext cx="1439186" cy="461665"/>
          </a:xfrm>
          <a:prstGeom prst="rect">
            <a:avLst/>
          </a:prstGeom>
          <a:noFill/>
        </p:spPr>
        <p:txBody>
          <a:bodyPr wrap="square" rtlCol="0">
            <a:spAutoFit/>
          </a:bodyPr>
          <a:lstStyle/>
          <a:p>
            <a:r>
              <a:rPr lang="en-US" dirty="0"/>
              <a:t>Inaudible</a:t>
            </a:r>
          </a:p>
        </p:txBody>
      </p:sp>
      <p:pic>
        <p:nvPicPr>
          <p:cNvPr id="49" name="Graphic 48" descr="Smart Phone with solid fill">
            <a:extLst>
              <a:ext uri="{FF2B5EF4-FFF2-40B4-BE49-F238E27FC236}">
                <a16:creationId xmlns:a16="http://schemas.microsoft.com/office/drawing/2014/main" id="{25B21B4A-59D3-7998-10A3-894DD51426B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2049341" y="3463082"/>
            <a:ext cx="744178" cy="744178"/>
          </a:xfrm>
          <a:prstGeom prst="rect">
            <a:avLst/>
          </a:prstGeom>
        </p:spPr>
      </p:pic>
      <p:sp>
        <p:nvSpPr>
          <p:cNvPr id="4" name="Rectangle 3">
            <a:extLst>
              <a:ext uri="{FF2B5EF4-FFF2-40B4-BE49-F238E27FC236}">
                <a16:creationId xmlns:a16="http://schemas.microsoft.com/office/drawing/2014/main" id="{E7914AB3-DB82-0181-6937-EBF155EECC21}"/>
              </a:ext>
            </a:extLst>
          </p:cNvPr>
          <p:cNvSpPr/>
          <p:nvPr/>
        </p:nvSpPr>
        <p:spPr>
          <a:xfrm>
            <a:off x="2957980" y="1478635"/>
            <a:ext cx="4544835" cy="1494233"/>
          </a:xfrm>
          <a:prstGeom prst="rect">
            <a:avLst/>
          </a:prstGeom>
          <a:blipFill>
            <a:blip r:embed="rId11">
              <a:alphaModFix amt="10000"/>
            </a:blip>
            <a:tile tx="0" ty="0" sx="100000" sy="100000" flip="none" algn="tl"/>
          </a:blip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D3D53E7-5B50-E26E-6A3B-FBAE1F014114}"/>
              </a:ext>
            </a:extLst>
          </p:cNvPr>
          <p:cNvSpPr txBox="1"/>
          <p:nvPr/>
        </p:nvSpPr>
        <p:spPr>
          <a:xfrm>
            <a:off x="5489708" y="2646792"/>
            <a:ext cx="2120359" cy="338554"/>
          </a:xfrm>
          <a:prstGeom prst="rect">
            <a:avLst/>
          </a:prstGeom>
          <a:noFill/>
        </p:spPr>
        <p:txBody>
          <a:bodyPr wrap="square" rtlCol="0">
            <a:spAutoFit/>
          </a:bodyPr>
          <a:lstStyle/>
          <a:p>
            <a:r>
              <a:rPr lang="en-US" sz="1600" dirty="0"/>
              <a:t>Ultrasound speaker</a:t>
            </a:r>
          </a:p>
        </p:txBody>
      </p:sp>
      <p:sp>
        <p:nvSpPr>
          <p:cNvPr id="19" name="TextBox 18">
            <a:extLst>
              <a:ext uri="{FF2B5EF4-FFF2-40B4-BE49-F238E27FC236}">
                <a16:creationId xmlns:a16="http://schemas.microsoft.com/office/drawing/2014/main" id="{92FB1923-6627-9452-6B42-ED077D556F22}"/>
              </a:ext>
            </a:extLst>
          </p:cNvPr>
          <p:cNvSpPr txBox="1"/>
          <p:nvPr/>
        </p:nvSpPr>
        <p:spPr>
          <a:xfrm>
            <a:off x="4670741" y="1005432"/>
            <a:ext cx="812352" cy="4001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lgn="ctr"/>
            <a:r>
              <a:rPr lang="en-US" sz="2000" dirty="0">
                <a:solidFill>
                  <a:schemeClr val="bg1"/>
                </a:solidFill>
              </a:rPr>
              <a:t>NEC</a:t>
            </a:r>
          </a:p>
        </p:txBody>
      </p:sp>
      <p:sp>
        <p:nvSpPr>
          <p:cNvPr id="6" name="Oval 5">
            <a:extLst>
              <a:ext uri="{FF2B5EF4-FFF2-40B4-BE49-F238E27FC236}">
                <a16:creationId xmlns:a16="http://schemas.microsoft.com/office/drawing/2014/main" id="{09A5F927-9123-5AB3-C40D-4E02AABA8838}"/>
              </a:ext>
            </a:extLst>
          </p:cNvPr>
          <p:cNvSpPr/>
          <p:nvPr/>
        </p:nvSpPr>
        <p:spPr>
          <a:xfrm>
            <a:off x="5255812" y="1774050"/>
            <a:ext cx="341907" cy="3499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a:t>
            </a:r>
          </a:p>
        </p:txBody>
      </p:sp>
      <p:sp>
        <p:nvSpPr>
          <p:cNvPr id="21" name="Oval 20">
            <a:extLst>
              <a:ext uri="{FF2B5EF4-FFF2-40B4-BE49-F238E27FC236}">
                <a16:creationId xmlns:a16="http://schemas.microsoft.com/office/drawing/2014/main" id="{22EA2E23-204F-28A1-4A0E-1C60BE2CDBC4}"/>
              </a:ext>
            </a:extLst>
          </p:cNvPr>
          <p:cNvSpPr/>
          <p:nvPr/>
        </p:nvSpPr>
        <p:spPr>
          <a:xfrm>
            <a:off x="6607533" y="3231996"/>
            <a:ext cx="341907" cy="349967"/>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2</a:t>
            </a:r>
          </a:p>
        </p:txBody>
      </p:sp>
      <p:cxnSp>
        <p:nvCxnSpPr>
          <p:cNvPr id="8" name="Straight Arrow Connector 7">
            <a:extLst>
              <a:ext uri="{FF2B5EF4-FFF2-40B4-BE49-F238E27FC236}">
                <a16:creationId xmlns:a16="http://schemas.microsoft.com/office/drawing/2014/main" id="{E96A0DE2-3BC9-8D34-9F06-56053EF3AD85}"/>
              </a:ext>
            </a:extLst>
          </p:cNvPr>
          <p:cNvCxnSpPr/>
          <p:nvPr/>
        </p:nvCxnSpPr>
        <p:spPr>
          <a:xfrm flipV="1">
            <a:off x="5489708" y="946205"/>
            <a:ext cx="537381" cy="822347"/>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10" name="TextBox 9">
            <a:extLst>
              <a:ext uri="{FF2B5EF4-FFF2-40B4-BE49-F238E27FC236}">
                <a16:creationId xmlns:a16="http://schemas.microsoft.com/office/drawing/2014/main" id="{3B750BBA-8973-7E37-F2E9-68FA6DA8DA70}"/>
              </a:ext>
            </a:extLst>
          </p:cNvPr>
          <p:cNvSpPr txBox="1"/>
          <p:nvPr/>
        </p:nvSpPr>
        <p:spPr>
          <a:xfrm>
            <a:off x="5955528" y="397565"/>
            <a:ext cx="1654540"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Generate user-specified noise</a:t>
            </a:r>
          </a:p>
        </p:txBody>
      </p:sp>
      <p:sp>
        <p:nvSpPr>
          <p:cNvPr id="25" name="TextBox 24">
            <a:extLst>
              <a:ext uri="{FF2B5EF4-FFF2-40B4-BE49-F238E27FC236}">
                <a16:creationId xmlns:a16="http://schemas.microsoft.com/office/drawing/2014/main" id="{E5FAAB2F-68CB-D226-8DB4-3ACEB6347EA9}"/>
              </a:ext>
            </a:extLst>
          </p:cNvPr>
          <p:cNvSpPr txBox="1"/>
          <p:nvPr/>
        </p:nvSpPr>
        <p:spPr>
          <a:xfrm>
            <a:off x="6798366" y="3993610"/>
            <a:ext cx="1439186" cy="30777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400" dirty="0"/>
              <a:t>Overshadowing </a:t>
            </a:r>
          </a:p>
        </p:txBody>
      </p:sp>
      <p:cxnSp>
        <p:nvCxnSpPr>
          <p:cNvPr id="28" name="Straight Arrow Connector 27">
            <a:extLst>
              <a:ext uri="{FF2B5EF4-FFF2-40B4-BE49-F238E27FC236}">
                <a16:creationId xmlns:a16="http://schemas.microsoft.com/office/drawing/2014/main" id="{D0CEBF68-6777-3667-2348-9FD2DED3F807}"/>
              </a:ext>
            </a:extLst>
          </p:cNvPr>
          <p:cNvCxnSpPr>
            <a:cxnSpLocks/>
            <a:stCxn id="21" idx="5"/>
            <a:endCxn id="25" idx="0"/>
          </p:cNvCxnSpPr>
          <p:nvPr/>
        </p:nvCxnSpPr>
        <p:spPr>
          <a:xfrm>
            <a:off x="6899369" y="3530712"/>
            <a:ext cx="618590" cy="462898"/>
          </a:xfrm>
          <a:prstGeom prst="straightConnector1">
            <a:avLst/>
          </a:prstGeom>
          <a:ln>
            <a:prstDash val="dash"/>
            <a:tailEnd type="triangle"/>
          </a:ln>
        </p:spPr>
        <p:style>
          <a:lnRef idx="2">
            <a:schemeClr val="dk1"/>
          </a:lnRef>
          <a:fillRef idx="0">
            <a:schemeClr val="dk1"/>
          </a:fillRef>
          <a:effectRef idx="1">
            <a:schemeClr val="dk1"/>
          </a:effectRef>
          <a:fontRef idx="minor">
            <a:schemeClr val="tx1"/>
          </a:fontRef>
        </p:style>
      </p:cxnSp>
      <p:sp>
        <p:nvSpPr>
          <p:cNvPr id="3" name="Slide Number Placeholder 2">
            <a:extLst>
              <a:ext uri="{FF2B5EF4-FFF2-40B4-BE49-F238E27FC236}">
                <a16:creationId xmlns:a16="http://schemas.microsoft.com/office/drawing/2014/main" id="{BC5D9928-AE0C-75B2-0FA5-8084079FFA77}"/>
              </a:ext>
            </a:extLst>
          </p:cNvPr>
          <p:cNvSpPr>
            <a:spLocks noGrp="1"/>
          </p:cNvSpPr>
          <p:nvPr>
            <p:ph type="sldNum" sz="quarter" idx="10"/>
          </p:nvPr>
        </p:nvSpPr>
        <p:spPr/>
        <p:txBody>
          <a:bodyPr/>
          <a:lstStyle/>
          <a:p>
            <a:fld id="{02C8563F-99E2-49A5-8791-6AADA712BC8F}" type="slidenum">
              <a:rPr lang="en-US" smtClean="0"/>
              <a:pPr/>
              <a:t>9</a:t>
            </a:fld>
            <a:r>
              <a:rPr lang="en-US"/>
              <a:t>/25</a:t>
            </a:r>
            <a:endParaRPr lang="en-US" dirty="0"/>
          </a:p>
        </p:txBody>
      </p:sp>
    </p:spTree>
    <p:custDataLst>
      <p:tags r:id="rId1"/>
    </p:custDataLst>
    <p:extLst>
      <p:ext uri="{BB962C8B-B14F-4D97-AF65-F5344CB8AC3E}">
        <p14:creationId xmlns:p14="http://schemas.microsoft.com/office/powerpoint/2010/main" val="4241513179"/>
      </p:ext>
    </p:extLst>
  </p:cSld>
  <p:clrMapOvr>
    <a:masterClrMapping/>
  </p:clrMapOvr>
  <mc:AlternateContent xmlns:mc="http://schemas.openxmlformats.org/markup-compatibility/2006" xmlns:p14="http://schemas.microsoft.com/office/powerpoint/2010/main">
    <mc:Choice Requires="p14">
      <p:transition spd="slow" p14:dur="2000" advTm="23856"/>
    </mc:Choice>
    <mc:Fallback xmlns="">
      <p:transition spd="slow" advTm="238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par>
                                <p:cTn id="14" presetID="10"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par>
                                <p:cTn id="25" presetID="16" presetClass="entr" presetSubtype="21"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barn(inVertical)">
                                      <p:cBhvr>
                                        <p:cTn id="27" dur="500"/>
                                        <p:tgtEl>
                                          <p:spTgt spid="36"/>
                                        </p:tgtEl>
                                      </p:cBhvr>
                                    </p:animEffect>
                                  </p:childTnLst>
                                </p:cTn>
                              </p:par>
                              <p:par>
                                <p:cTn id="28" presetID="16" presetClass="entr" presetSubtype="21" fill="hold"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wipe(down)">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additive="base">
                                        <p:cTn id="40" dur="500" fill="hold"/>
                                        <p:tgtEl>
                                          <p:spTgt spid="30"/>
                                        </p:tgtEl>
                                        <p:attrNameLst>
                                          <p:attrName>ppt_x</p:attrName>
                                        </p:attrNameLst>
                                      </p:cBhvr>
                                      <p:tavLst>
                                        <p:tav tm="0">
                                          <p:val>
                                            <p:strVal val="#ppt_x"/>
                                          </p:val>
                                        </p:tav>
                                        <p:tav tm="100000">
                                          <p:val>
                                            <p:strVal val="#ppt_x"/>
                                          </p:val>
                                        </p:tav>
                                      </p:tavLst>
                                    </p:anim>
                                    <p:anim calcmode="lin" valueType="num">
                                      <p:cBhvr additive="base">
                                        <p:cTn id="41" dur="500" fill="hold"/>
                                        <p:tgtEl>
                                          <p:spTgt spid="30"/>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5"/>
                                        </p:tgtEl>
                                        <p:attrNameLst>
                                          <p:attrName>style.visibility</p:attrName>
                                        </p:attrNameLst>
                                      </p:cBhvr>
                                      <p:to>
                                        <p:strVal val="visible"/>
                                      </p:to>
                                    </p:set>
                                    <p:animEffect transition="in" filter="barn(inVertical)">
                                      <p:cBhvr>
                                        <p:cTn id="50" dur="500"/>
                                        <p:tgtEl>
                                          <p:spTgt spid="45"/>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barn(inVertical)">
                                      <p:cBhvr>
                                        <p:cTn id="53" dur="500"/>
                                        <p:tgtEl>
                                          <p:spTgt spid="4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down)">
                                      <p:cBhvr>
                                        <p:cTn id="66" dur="500"/>
                                        <p:tgtEl>
                                          <p:spTgt spid="6"/>
                                        </p:tgtEl>
                                      </p:cBhvr>
                                    </p:animEffect>
                                  </p:childTnLst>
                                </p:cTn>
                              </p:par>
                              <p:par>
                                <p:cTn id="67" presetID="22" presetClass="entr" presetSubtype="4" fill="hold" nodeType="with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wipe(down)">
                                      <p:cBhvr>
                                        <p:cTn id="69" dur="500"/>
                                        <p:tgtEl>
                                          <p:spTgt spid="8"/>
                                        </p:tgtEl>
                                      </p:cBhvr>
                                    </p:animEffect>
                                  </p:childTnLst>
                                </p:cTn>
                              </p:par>
                              <p:par>
                                <p:cTn id="70" presetID="22" presetClass="entr" presetSubtype="4" fill="hold" grpId="0" nodeType="with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wipe(down)">
                                      <p:cBhvr>
                                        <p:cTn id="72" dur="500"/>
                                        <p:tgtEl>
                                          <p:spTgt spid="10"/>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randombar(horizontal)">
                                      <p:cBhvr>
                                        <p:cTn id="77" dur="500"/>
                                        <p:tgtEl>
                                          <p:spTgt spid="21"/>
                                        </p:tgtEl>
                                      </p:cBhvr>
                                    </p:animEffect>
                                  </p:childTnLst>
                                </p:cTn>
                              </p:par>
                              <p:par>
                                <p:cTn id="78" presetID="14" presetClass="entr" presetSubtype="10" fill="hold" nodeType="with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randombar(horizontal)">
                                      <p:cBhvr>
                                        <p:cTn id="80" dur="500"/>
                                        <p:tgtEl>
                                          <p:spTgt spid="28"/>
                                        </p:tgtEl>
                                      </p:cBhvr>
                                    </p:animEffect>
                                  </p:childTnLst>
                                </p:cTn>
                              </p:par>
                              <p:par>
                                <p:cTn id="81" presetID="14" presetClass="entr" presetSubtype="10" fill="hold" grpId="0" nodeType="with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randombar(horizontal)">
                                      <p:cBhvr>
                                        <p:cTn id="8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1" grpId="0"/>
      <p:bldP spid="46" grpId="0"/>
      <p:bldP spid="4" grpId="0" animBg="1"/>
      <p:bldP spid="17" grpId="0"/>
      <p:bldP spid="19" grpId="0" animBg="1"/>
      <p:bldP spid="6" grpId="0" animBg="1"/>
      <p:bldP spid="21" grpId="0" animBg="1"/>
      <p:bldP spid="10" grpId="0" animBg="1"/>
      <p:bldP spid="2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7|1|1.8"/>
</p:tagLst>
</file>

<file path=ppt/tags/tag10.xml><?xml version="1.0" encoding="utf-8"?>
<p:tagLst xmlns:a="http://schemas.openxmlformats.org/drawingml/2006/main" xmlns:r="http://schemas.openxmlformats.org/officeDocument/2006/relationships" xmlns:p="http://schemas.openxmlformats.org/presentationml/2006/main">
  <p:tag name="TIMING" val="|1.5|6.8|6.3"/>
</p:tagLst>
</file>

<file path=ppt/tags/tag11.xml><?xml version="1.0" encoding="utf-8"?>
<p:tagLst xmlns:a="http://schemas.openxmlformats.org/drawingml/2006/main" xmlns:r="http://schemas.openxmlformats.org/officeDocument/2006/relationships" xmlns:p="http://schemas.openxmlformats.org/presentationml/2006/main">
  <p:tag name="TIMING" val="|1.5|6.8|6.3"/>
</p:tagLst>
</file>

<file path=ppt/tags/tag12.xml><?xml version="1.0" encoding="utf-8"?>
<p:tagLst xmlns:a="http://schemas.openxmlformats.org/drawingml/2006/main" xmlns:r="http://schemas.openxmlformats.org/officeDocument/2006/relationships" xmlns:p="http://schemas.openxmlformats.org/presentationml/2006/main">
  <p:tag name="TIMING" val="|1.5|6.8|6.3"/>
</p:tagLst>
</file>

<file path=ppt/tags/tag13.xml><?xml version="1.0" encoding="utf-8"?>
<p:tagLst xmlns:a="http://schemas.openxmlformats.org/drawingml/2006/main" xmlns:r="http://schemas.openxmlformats.org/officeDocument/2006/relationships" xmlns:p="http://schemas.openxmlformats.org/presentationml/2006/main">
  <p:tag name="TIMING" val="|1.5|6.8|6.3"/>
</p:tagLst>
</file>

<file path=ppt/tags/tag14.xml><?xml version="1.0" encoding="utf-8"?>
<p:tagLst xmlns:a="http://schemas.openxmlformats.org/drawingml/2006/main" xmlns:r="http://schemas.openxmlformats.org/officeDocument/2006/relationships" xmlns:p="http://schemas.openxmlformats.org/presentationml/2006/main">
  <p:tag name="TIMING" val="|1.5|6.8|6.3"/>
</p:tagLst>
</file>

<file path=ppt/tags/tag15.xml><?xml version="1.0" encoding="utf-8"?>
<p:tagLst xmlns:a="http://schemas.openxmlformats.org/drawingml/2006/main" xmlns:r="http://schemas.openxmlformats.org/officeDocument/2006/relationships" xmlns:p="http://schemas.openxmlformats.org/presentationml/2006/main">
  <p:tag name="TIMING" val="|1.5|6.8|6.3"/>
</p:tagLst>
</file>

<file path=ppt/tags/tag16.xml><?xml version="1.0" encoding="utf-8"?>
<p:tagLst xmlns:a="http://schemas.openxmlformats.org/drawingml/2006/main" xmlns:r="http://schemas.openxmlformats.org/officeDocument/2006/relationships" xmlns:p="http://schemas.openxmlformats.org/presentationml/2006/main">
  <p:tag name="TIMING" val="|1.5|6.8|6.3"/>
</p:tagLst>
</file>

<file path=ppt/tags/tag17.xml><?xml version="1.0" encoding="utf-8"?>
<p:tagLst xmlns:a="http://schemas.openxmlformats.org/drawingml/2006/main" xmlns:r="http://schemas.openxmlformats.org/officeDocument/2006/relationships" xmlns:p="http://schemas.openxmlformats.org/presentationml/2006/main">
  <p:tag name="TIMING" val="|1.5|6.8|6.3"/>
</p:tagLst>
</file>

<file path=ppt/tags/tag18.xml><?xml version="1.0" encoding="utf-8"?>
<p:tagLst xmlns:a="http://schemas.openxmlformats.org/drawingml/2006/main" xmlns:r="http://schemas.openxmlformats.org/officeDocument/2006/relationships" xmlns:p="http://schemas.openxmlformats.org/presentationml/2006/main">
  <p:tag name="TIMING" val="|1.5|6.8|6.3"/>
</p:tagLst>
</file>

<file path=ppt/tags/tag19.xml><?xml version="1.0" encoding="utf-8"?>
<p:tagLst xmlns:a="http://schemas.openxmlformats.org/drawingml/2006/main" xmlns:r="http://schemas.openxmlformats.org/officeDocument/2006/relationships" xmlns:p="http://schemas.openxmlformats.org/presentationml/2006/main">
  <p:tag name="TIMING" val="|1.5|6.8|6.3"/>
</p:tagLst>
</file>

<file path=ppt/tags/tag2.xml><?xml version="1.0" encoding="utf-8"?>
<p:tagLst xmlns:a="http://schemas.openxmlformats.org/drawingml/2006/main" xmlns:r="http://schemas.openxmlformats.org/officeDocument/2006/relationships" xmlns:p="http://schemas.openxmlformats.org/presentationml/2006/main">
  <p:tag name="TIMING" val="|17|4.7|0.9"/>
</p:tagLst>
</file>

<file path=ppt/tags/tag20.xml><?xml version="1.0" encoding="utf-8"?>
<p:tagLst xmlns:a="http://schemas.openxmlformats.org/drawingml/2006/main" xmlns:r="http://schemas.openxmlformats.org/officeDocument/2006/relationships" xmlns:p="http://schemas.openxmlformats.org/presentationml/2006/main">
  <p:tag name="TIMING" val="|1.5|6.8|6.3"/>
</p:tagLst>
</file>

<file path=ppt/tags/tag21.xml><?xml version="1.0" encoding="utf-8"?>
<p:tagLst xmlns:a="http://schemas.openxmlformats.org/drawingml/2006/main" xmlns:r="http://schemas.openxmlformats.org/officeDocument/2006/relationships" xmlns:p="http://schemas.openxmlformats.org/presentationml/2006/main">
  <p:tag name="TIMING" val="|1.5|6.8|6.3"/>
</p:tagLst>
</file>

<file path=ppt/tags/tag3.xml><?xml version="1.0" encoding="utf-8"?>
<p:tagLst xmlns:a="http://schemas.openxmlformats.org/drawingml/2006/main" xmlns:r="http://schemas.openxmlformats.org/officeDocument/2006/relationships" xmlns:p="http://schemas.openxmlformats.org/presentationml/2006/main">
  <p:tag name="TIMING" val="|17|4.7|0.9"/>
</p:tagLst>
</file>

<file path=ppt/tags/tag4.xml><?xml version="1.0" encoding="utf-8"?>
<p:tagLst xmlns:a="http://schemas.openxmlformats.org/drawingml/2006/main" xmlns:r="http://schemas.openxmlformats.org/officeDocument/2006/relationships" xmlns:p="http://schemas.openxmlformats.org/presentationml/2006/main">
  <p:tag name="TIMING" val="|17|4.7|0.9"/>
</p:tagLst>
</file>

<file path=ppt/tags/tag5.xml><?xml version="1.0" encoding="utf-8"?>
<p:tagLst xmlns:a="http://schemas.openxmlformats.org/drawingml/2006/main" xmlns:r="http://schemas.openxmlformats.org/officeDocument/2006/relationships" xmlns:p="http://schemas.openxmlformats.org/presentationml/2006/main">
  <p:tag name="TIMING" val="|1.5|6.8|6.3"/>
</p:tagLst>
</file>

<file path=ppt/tags/tag6.xml><?xml version="1.0" encoding="utf-8"?>
<p:tagLst xmlns:a="http://schemas.openxmlformats.org/drawingml/2006/main" xmlns:r="http://schemas.openxmlformats.org/officeDocument/2006/relationships" xmlns:p="http://schemas.openxmlformats.org/presentationml/2006/main">
  <p:tag name="TIMING" val="|1.5|6.8|6.3"/>
</p:tagLst>
</file>

<file path=ppt/tags/tag7.xml><?xml version="1.0" encoding="utf-8"?>
<p:tagLst xmlns:a="http://schemas.openxmlformats.org/drawingml/2006/main" xmlns:r="http://schemas.openxmlformats.org/officeDocument/2006/relationships" xmlns:p="http://schemas.openxmlformats.org/presentationml/2006/main">
  <p:tag name="TIMING" val="|1.5|6.8|6.3"/>
</p:tagLst>
</file>

<file path=ppt/tags/tag8.xml><?xml version="1.0" encoding="utf-8"?>
<p:tagLst xmlns:a="http://schemas.openxmlformats.org/drawingml/2006/main" xmlns:r="http://schemas.openxmlformats.org/officeDocument/2006/relationships" xmlns:p="http://schemas.openxmlformats.org/presentationml/2006/main">
  <p:tag name="TIMING" val="|1.5|6.8|6.3"/>
</p:tagLst>
</file>

<file path=ppt/tags/tag9.xml><?xml version="1.0" encoding="utf-8"?>
<p:tagLst xmlns:a="http://schemas.openxmlformats.org/drawingml/2006/main" xmlns:r="http://schemas.openxmlformats.org/officeDocument/2006/relationships" xmlns:p="http://schemas.openxmlformats.org/presentationml/2006/main">
  <p:tag name="TIMING" val="|1.5|6.8|6.3"/>
</p:tagLst>
</file>

<file path=ppt/theme/theme1.xml><?xml version="1.0" encoding="utf-8"?>
<a:theme xmlns:a="http://schemas.openxmlformats.org/drawingml/2006/main" name="MSU Wordmark design">
  <a:themeElements>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3" id="{8137943F-5870-9643-B657-B51075C7D20D}" vid="{8E8A6DC1-F0C0-0248-BF1D-4ED6BE873D9F}"/>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Custom 3">
    <a:dk1>
      <a:sysClr val="windowText" lastClr="000000"/>
    </a:dk1>
    <a:lt1>
      <a:sysClr val="window" lastClr="FFFFFF"/>
    </a:lt1>
    <a:dk2>
      <a:srgbClr val="18453B"/>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5656</TotalTime>
  <Words>1108</Words>
  <Application>Microsoft Office PowerPoint</Application>
  <PresentationFormat>On-screen Show (16:9)</PresentationFormat>
  <Paragraphs>177</Paragraphs>
  <Slides>25</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Gotham Book</vt:lpstr>
      <vt:lpstr>Arial</vt:lpstr>
      <vt:lpstr>Calibri</vt:lpstr>
      <vt:lpstr>Wingdings</vt:lpstr>
      <vt:lpstr>MSU Wordmark design</vt:lpstr>
      <vt:lpstr>NEC: Speaker Selective Cancellation via Neural Enhanced Ultrasound Shadowing</vt:lpstr>
      <vt:lpstr>Microphone Jammer</vt:lpstr>
      <vt:lpstr>Microphone Jammer – Risks in Public Places</vt:lpstr>
      <vt:lpstr>Microphone Jammer – Insecure</vt:lpstr>
      <vt:lpstr>Design Goal</vt:lpstr>
      <vt:lpstr>System Design</vt:lpstr>
      <vt:lpstr>Background – Ultrasonic Jamming</vt:lpstr>
      <vt:lpstr>Our idea – User-Specified Noise</vt:lpstr>
      <vt:lpstr>Our idea – Workflow</vt:lpstr>
      <vt:lpstr>Stage1: Why can model separate user’s sound?</vt:lpstr>
      <vt:lpstr>Stage1: Offline training</vt:lpstr>
      <vt:lpstr>Stage1: Encoder</vt:lpstr>
      <vt:lpstr>Stage1: Selector</vt:lpstr>
      <vt:lpstr>Stage2: Overshadowing</vt:lpstr>
      <vt:lpstr>Stage2: Overshadowing</vt:lpstr>
      <vt:lpstr>Stage2: Overshadowing</vt:lpstr>
      <vt:lpstr>Experiments</vt:lpstr>
      <vt:lpstr>Setup </vt:lpstr>
      <vt:lpstr>Dataset &amp; Metrics </vt:lpstr>
      <vt:lpstr>Benchmark Results</vt:lpstr>
      <vt:lpstr>User Study 1 – Hide Bob’s sound in the wild</vt:lpstr>
      <vt:lpstr>User Study 2 – Reasonable distance</vt:lpstr>
      <vt:lpstr>Compare to other work</vt:lpstr>
      <vt:lpstr>PowerPoint Presentation</vt:lpstr>
      <vt:lpstr>Thank you!  Question?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overview of Perturbation attacks and defenses on Voice Controlled Systems</dc:title>
  <dc:creator>Guo, Hanqing</dc:creator>
  <cp:lastModifiedBy>Guo, Hanqing</cp:lastModifiedBy>
  <cp:revision>86</cp:revision>
  <dcterms:created xsi:type="dcterms:W3CDTF">2021-02-14T00:02:08Z</dcterms:created>
  <dcterms:modified xsi:type="dcterms:W3CDTF">2022-06-29T20:33:24Z</dcterms:modified>
</cp:coreProperties>
</file>