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7"/>
  </p:notesMasterIdLst>
  <p:sldIdLst>
    <p:sldId id="1527" r:id="rId2"/>
    <p:sldId id="1529" r:id="rId3"/>
    <p:sldId id="1528" r:id="rId4"/>
    <p:sldId id="1531" r:id="rId5"/>
    <p:sldId id="1532" r:id="rId6"/>
    <p:sldId id="1535" r:id="rId7"/>
    <p:sldId id="1540" r:id="rId8"/>
    <p:sldId id="1541" r:id="rId9"/>
    <p:sldId id="1533" r:id="rId10"/>
    <p:sldId id="1536" r:id="rId11"/>
    <p:sldId id="1542" r:id="rId12"/>
    <p:sldId id="1538" r:id="rId13"/>
    <p:sldId id="1543" r:id="rId14"/>
    <p:sldId id="1544" r:id="rId15"/>
    <p:sldId id="1545" r:id="rId16"/>
  </p:sldIdLst>
  <p:sldSz cx="9144000" cy="6858000" type="screen4x3"/>
  <p:notesSz cx="6858000" cy="9144000"/>
  <p:embeddedFontLst>
    <p:embeddedFont>
      <p:font typeface="Cambria Math" panose="02040503050406030204" pitchFamily="18" charset="0"/>
      <p:regular r:id="rId18"/>
    </p:embeddedFont>
    <p:embeddedFont>
      <p:font typeface="NimbusRomNo9L" panose="02010600030101010101"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j5jXhXXM/w/7KQiWtZR334kmjm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8"/>
    <p:restoredTop sz="91238"/>
  </p:normalViewPr>
  <p:slideViewPr>
    <p:cSldViewPr snapToGrid="0">
      <p:cViewPr varScale="1">
        <p:scale>
          <a:sx n="82" d="100"/>
          <a:sy n="82" d="100"/>
        </p:scale>
        <p:origin x="1245"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10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10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0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10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8470-026F-CB38-55D5-804A5C2E0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F4EBE-E2E5-B54F-7DB0-7DF58E32B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BF59B-7DB1-672D-E9D7-D294949C4B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DBDB3A-2726-C78F-7300-C54AF141386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245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DCAEE-42BF-F594-2334-9E65CE0D0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C0E00-5274-8682-C6B3-CB378792B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32294-DAAD-B8BC-5B79-9D7CBE887711}"/>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D51D7547-62AB-8132-DB64-D03792240C2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734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689E0-33FF-9D9D-6CFC-6870ECACD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1904F-0E22-1D17-DE8A-F0E56AE4B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F8082-6738-16BF-C11B-41F7C54E36B1}"/>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 an IRS, higher magnitude, clearer signal</a:t>
            </a:r>
          </a:p>
        </p:txBody>
      </p:sp>
      <p:sp>
        <p:nvSpPr>
          <p:cNvPr id="4" name="Slide Number Placeholder 3">
            <a:extLst>
              <a:ext uri="{FF2B5EF4-FFF2-40B4-BE49-F238E27FC236}">
                <a16:creationId xmlns:a16="http://schemas.microsoft.com/office/drawing/2014/main" id="{04091C7A-6975-A77F-9AB4-B759F219109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078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DF1-91D4-CE79-E3B4-C2FBBDF07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2B672-1CB1-E2CF-67DC-658C00616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6CBB9-77D6-8933-265B-9EB62DD65270}"/>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3CC40646-E71A-A640-0239-D4A7DA6D5F9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179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BD8F-DE3E-24BB-94F4-8E8EA79B2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F07A1-A905-1009-3EEF-736A7A133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54076-0409-2DF5-F5D5-1D2D76153AB8}"/>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in the static IRS scenario, both Mag and Phase can derive the correct target frequency, with a median DER as </a:t>
            </a:r>
            <a:r>
              <a:rPr lang="en-US" sz="1800" dirty="0">
                <a:effectLst/>
                <a:latin typeface="CMR10"/>
              </a:rPr>
              <a:t>0%</a:t>
            </a:r>
            <a:r>
              <a:rPr lang="en-US" sz="1800" dirty="0">
                <a:effectLst/>
                <a:latin typeface="NimbusRomNo9L" pitchFamily="2" charset="0"/>
              </a:rPr>
              <a:t>, while the calculation by magnitude has some variance. </a:t>
            </a:r>
            <a:endParaRPr lang="en-US" sz="28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In comparison, with the IRS movement, the DER increases significantly. In most settings, our defense can cause around </a:t>
            </a:r>
            <a:r>
              <a:rPr lang="en-US" sz="1800" dirty="0">
                <a:effectLst/>
                <a:latin typeface="CMR10"/>
              </a:rPr>
              <a:t>40% </a:t>
            </a:r>
            <a:r>
              <a:rPr lang="en-US" sz="1800" dirty="0">
                <a:effectLst/>
                <a:latin typeface="NimbusRomNo9L" pitchFamily="2" charset="0"/>
              </a:rPr>
              <a:t>DER. Specifically, for the random movement, our defense makes it impossible for the the eavesdropper to detect physiological data using both the magnitude and phase approaches.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NimbusRomNo9L"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In the static IRS condition, the attack success rate is high, with 60% for magnitude and 100% for phase, note that harmonics are detected sometimes.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For comparison, when the IRS is set in motion, the attack success rate drops significantly. For example, in the Linear 60s Forward movement, the attack success rate calculated by magnitude falls to 0%, while for phase, it drops to 40%. Remarkably, in the Random 120s and Sinusoidal movements, the attack success rate is dramatically reduced, reaching as low as 0%. </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9729E98F-53C1-589A-6D88-7607F6597D4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952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It involves a planar surface composed of numerous passive reflecting elements, each capable of independently controlling the amplitude and phase of incoming signals. By manipulating these signals, IRS can</a:t>
            </a:r>
            <a:r>
              <a:rPr lang="zh-CN" altLang="en-US" sz="1800" dirty="0">
                <a:effectLst/>
                <a:latin typeface="NimbusRomNo9L" pitchFamily="2" charset="0"/>
              </a:rPr>
              <a:t> </a:t>
            </a:r>
            <a:r>
              <a:rPr lang="en-US" sz="1800" dirty="0">
                <a:effectLst/>
                <a:latin typeface="NimbusRomNo9L" pitchFamily="2" charset="0"/>
              </a:rPr>
              <a:t>optimize wireless propagation environments, significantly improving sensing accuracy and communication performance </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IRS can create virtual </a:t>
            </a:r>
            <a:r>
              <a:rPr lang="en-US" sz="1800" dirty="0" err="1">
                <a:effectLst/>
                <a:latin typeface="NimbusRomNo9L" pitchFamily="2" charset="0"/>
              </a:rPr>
              <a:t>LoS</a:t>
            </a:r>
            <a:r>
              <a:rPr lang="en-US" sz="1800" dirty="0">
                <a:effectLst/>
                <a:latin typeface="NimbusRomNo9L" pitchFamily="2" charset="0"/>
              </a:rPr>
              <a:t> links by reflecting impinging radio signals, thus compensating for power loss and enhancing signal coverage.</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202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Traditional methods: </a:t>
            </a:r>
          </a:p>
          <a:p>
            <a:r>
              <a:rPr lang="en-US" sz="1200" dirty="0">
                <a:latin typeface="Arial" panose="020B0604020202020204" pitchFamily="34" charset="0"/>
                <a:cs typeface="Arial" panose="020B0604020202020204" pitchFamily="34" charset="0"/>
              </a:rPr>
              <a:t>Jamming: requires a significant amount of power and is subject to regulatory restrictions</a:t>
            </a:r>
          </a:p>
          <a:p>
            <a:r>
              <a:rPr lang="en-US" sz="1200" dirty="0">
                <a:latin typeface="Arial" panose="020B0604020202020204" pitchFamily="34" charset="0"/>
                <a:cs typeface="Arial" panose="020B0604020202020204" pitchFamily="34" charset="0"/>
              </a:rPr>
              <a:t>Attenuation: limit the functionality of legitimate communication systems</a:t>
            </a:r>
          </a:p>
          <a:p>
            <a:endParaRPr lang="en-US" sz="1200" dirty="0">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Arial" panose="020B0604020202020204" pitchFamily="34" charset="0"/>
                <a:cs typeface="Arial" panose="020B0604020202020204" pitchFamily="34" charset="0"/>
              </a:rPr>
              <a:t>Rf-protect: Generate fake/ghost human data points by deploying a neural network and a reflector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668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dirty="0">
                <a:effectLst/>
                <a:latin typeface="NimbusRomNo9L" pitchFamily="2" charset="0"/>
              </a:rPr>
              <a:t>design an IRS configuration algorithm to obfuscate wireless channels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481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39F05-9E8F-63F8-E524-289AC2AB9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8B491-EC27-9457-D70C-88967F281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D0D78-F3ED-81E6-9798-8BFA4BC6453A}"/>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6226044F-4EC4-1BA4-43A6-FF555C7294B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171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927C-2105-3D00-B56A-B70654F24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14446-4FF6-918E-9C3A-0E8AD9B11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A0737-A7D3-5D89-10D5-D65EF9407082}"/>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NimbusRomNo9L" pitchFamily="2" charset="0"/>
              </a:rPr>
              <a:t>where </a:t>
            </a:r>
            <a:r>
              <a:rPr lang="en-US" sz="1800" dirty="0" err="1">
                <a:effectLst/>
                <a:latin typeface="CMMI10"/>
              </a:rPr>
              <a:t>d_</a:t>
            </a:r>
            <a:r>
              <a:rPr lang="en-US" sz="1800" dirty="0" err="1">
                <a:effectLst/>
                <a:latin typeface="CMMI7"/>
              </a:rPr>
              <a:t>k</a:t>
            </a:r>
            <a:r>
              <a:rPr lang="en-US" sz="1800" dirty="0">
                <a:effectLst/>
                <a:latin typeface="CMR10"/>
              </a:rPr>
              <a:t>(</a:t>
            </a:r>
            <a:r>
              <a:rPr lang="en-US" sz="1800" dirty="0">
                <a:effectLst/>
                <a:latin typeface="CMMI10"/>
              </a:rPr>
              <a:t>t</a:t>
            </a:r>
            <a:r>
              <a:rPr lang="en-US" sz="1800" dirty="0">
                <a:effectLst/>
                <a:latin typeface="CMR10"/>
              </a:rPr>
              <a:t>) </a:t>
            </a:r>
            <a:r>
              <a:rPr lang="en-US" sz="1800" dirty="0">
                <a:effectLst/>
                <a:latin typeface="NimbusRomNo9L" pitchFamily="2" charset="0"/>
              </a:rPr>
              <a:t>is the length of the reflected path via the </a:t>
            </a:r>
            <a:r>
              <a:rPr lang="en-US" sz="1800" dirty="0">
                <a:effectLst/>
                <a:latin typeface="CMMI10"/>
              </a:rPr>
              <a:t>k</a:t>
            </a:r>
            <a:r>
              <a:rPr lang="en-US" sz="1800" dirty="0">
                <a:effectLst/>
                <a:latin typeface="NimbusRomNo9L" pitchFamily="2" charset="0"/>
              </a:rPr>
              <a:t>-</a:t>
            </a:r>
            <a:r>
              <a:rPr lang="en-US" sz="1800" dirty="0" err="1">
                <a:effectLst/>
                <a:latin typeface="NimbusRomNo9L" pitchFamily="2" charset="0"/>
              </a:rPr>
              <a:t>th</a:t>
            </a:r>
            <a:r>
              <a:rPr lang="en-US" sz="1800" dirty="0">
                <a:effectLst/>
                <a:latin typeface="NimbusRomNo9L" pitchFamily="2" charset="0"/>
              </a:rPr>
              <a:t> IRS element, </a:t>
            </a:r>
            <a:r>
              <a:rPr lang="el-GR" sz="1800" dirty="0">
                <a:effectLst/>
                <a:latin typeface="CMMI10"/>
              </a:rPr>
              <a:t>λ</a:t>
            </a:r>
            <a:r>
              <a:rPr lang="en-US" sz="1800" dirty="0">
                <a:effectLst/>
                <a:latin typeface="CMMI10"/>
              </a:rPr>
              <a:t>_</a:t>
            </a:r>
            <a:r>
              <a:rPr lang="en-US" sz="1800" dirty="0" err="1">
                <a:effectLst/>
                <a:latin typeface="CMMI7"/>
              </a:rPr>
              <a:t>i</a:t>
            </a:r>
            <a:r>
              <a:rPr lang="en-US" sz="1800" dirty="0">
                <a:effectLst/>
                <a:latin typeface="CMMI7"/>
              </a:rPr>
              <a:t> </a:t>
            </a:r>
            <a:r>
              <a:rPr lang="en-US" sz="1800" dirty="0">
                <a:effectLst/>
                <a:latin typeface="NimbusRomNo9L" pitchFamily="2" charset="0"/>
              </a:rPr>
              <a:t>is the wavelength at the </a:t>
            </a:r>
            <a:r>
              <a:rPr lang="en-US" sz="1800" dirty="0" err="1">
                <a:effectLst/>
                <a:latin typeface="CMMI10"/>
              </a:rPr>
              <a:t>i</a:t>
            </a:r>
            <a:r>
              <a:rPr lang="en-US" sz="1800" dirty="0" err="1">
                <a:effectLst/>
                <a:latin typeface="NimbusRomNo9L" pitchFamily="2" charset="0"/>
              </a:rPr>
              <a:t>-th</a:t>
            </a:r>
            <a:r>
              <a:rPr lang="en-US" sz="1800" dirty="0">
                <a:effectLst/>
                <a:latin typeface="NimbusRomNo9L" pitchFamily="2" charset="0"/>
              </a:rPr>
              <a:t> sub-carrier, and </a:t>
            </a:r>
            <a:r>
              <a:rPr lang="el-GR" sz="1800" dirty="0">
                <a:effectLst/>
                <a:latin typeface="CMMI10"/>
              </a:rPr>
              <a:t>θ</a:t>
            </a:r>
            <a:r>
              <a:rPr lang="en-US" sz="1800" dirty="0">
                <a:effectLst/>
                <a:latin typeface="CMMI10"/>
              </a:rPr>
              <a:t>_</a:t>
            </a:r>
            <a:r>
              <a:rPr lang="en-US" sz="1800" dirty="0">
                <a:effectLst/>
                <a:latin typeface="CMMI7"/>
              </a:rPr>
              <a:t>k </a:t>
            </a:r>
            <a:r>
              <a:rPr lang="en-US" sz="1800" dirty="0">
                <a:effectLst/>
                <a:latin typeface="NimbusRomNo9L" pitchFamily="2" charset="0"/>
              </a:rPr>
              <a:t>is the phase shift introduced by the </a:t>
            </a:r>
            <a:r>
              <a:rPr lang="en-US" sz="1800" dirty="0">
                <a:effectLst/>
                <a:latin typeface="CMMI10"/>
              </a:rPr>
              <a:t>k</a:t>
            </a:r>
            <a:r>
              <a:rPr lang="en-US" sz="1800" dirty="0">
                <a:effectLst/>
                <a:latin typeface="NimbusRomNo9L" pitchFamily="2" charset="0"/>
              </a:rPr>
              <a:t>-</a:t>
            </a:r>
            <a:r>
              <a:rPr lang="en-US" sz="1800" dirty="0" err="1">
                <a:effectLst/>
                <a:latin typeface="NimbusRomNo9L" pitchFamily="2" charset="0"/>
              </a:rPr>
              <a:t>th</a:t>
            </a:r>
            <a:r>
              <a:rPr lang="en-US" sz="1800" dirty="0">
                <a:effectLst/>
                <a:latin typeface="NimbusRomNo9L" pitchFamily="2" charset="0"/>
              </a:rPr>
              <a:t> IRS element. </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1D39BA22-CA40-D584-1B2D-1D89A503AAB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705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A4852-DC0B-A3C8-A2C3-0EA0BCFAA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C5579-EBF8-9A28-FD87-C6DAE84BB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384CF-719E-5FB5-FA9E-F7916C29F061}"/>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27127B63-7B96-250C-7C7B-84F85D820A9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148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781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35FD6-E469-6E2B-4E93-1E311B6D6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E4E8E-D42B-F70B-FCE9-9C5D87E43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7BF80-66A6-2C68-807A-2168C32C0C17}"/>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a:extLst>
              <a:ext uri="{FF2B5EF4-FFF2-40B4-BE49-F238E27FC236}">
                <a16:creationId xmlns:a16="http://schemas.microsoft.com/office/drawing/2014/main" id="{7E11C781-3AD5-A5F5-5044-F5270462C5C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661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g28ca7a6e4a9_6_6"/>
          <p:cNvSpPr/>
          <p:nvPr/>
        </p:nvSpPr>
        <p:spPr>
          <a:xfrm>
            <a:off x="14288" y="6354763"/>
            <a:ext cx="9144000" cy="4952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8" name="Google Shape;68;g28ca7a6e4a9_6_6" descr="http://www5.pbrc.hawaii.edu/logos/manoaseal_transpare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76825" y="1295400"/>
            <a:ext cx="3381375" cy="3381375"/>
          </a:xfrm>
          <a:prstGeom prst="rect">
            <a:avLst/>
          </a:prstGeom>
          <a:noFill/>
          <a:ln>
            <a:noFill/>
          </a:ln>
        </p:spPr>
      </p:pic>
      <p:sp>
        <p:nvSpPr>
          <p:cNvPr id="69" name="Google Shape;69;g28ca7a6e4a9_6_6"/>
          <p:cNvSpPr/>
          <p:nvPr/>
        </p:nvSpPr>
        <p:spPr>
          <a:xfrm>
            <a:off x="0" y="1"/>
            <a:ext cx="9144000" cy="4936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g28ca7a6e4a9_6_6"/>
          <p:cNvSpPr txBox="1">
            <a:spLocks noGrp="1"/>
          </p:cNvSpPr>
          <p:nvPr>
            <p:ph type="ctrTitle"/>
          </p:nvPr>
        </p:nvSpPr>
        <p:spPr>
          <a:xfrm>
            <a:off x="685800" y="2130426"/>
            <a:ext cx="7772400" cy="1470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3F3F3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g28ca7a6e4a9_6_6"/>
          <p:cNvSpPr txBox="1">
            <a:spLocks noGrp="1"/>
          </p:cNvSpPr>
          <p:nvPr>
            <p:ph type="subTitle" idx="1"/>
          </p:nvPr>
        </p:nvSpPr>
        <p:spPr>
          <a:xfrm>
            <a:off x="1371600" y="3886200"/>
            <a:ext cx="6400800" cy="1752800"/>
          </a:xfrm>
          <a:prstGeom prst="rect">
            <a:avLst/>
          </a:prstGeom>
          <a:noFill/>
          <a:ln>
            <a:noFill/>
          </a:ln>
        </p:spPr>
        <p:txBody>
          <a:bodyPr spcFirstLastPara="1" wrap="square" lIns="68575" tIns="34275" rIns="68575" bIns="34275" anchor="t" anchorCtr="0">
            <a:noAutofit/>
          </a:bodyPr>
          <a:lstStyle>
            <a:lvl1pPr lvl="0" algn="ctr">
              <a:spcBef>
                <a:spcPts val="500"/>
              </a:spcBef>
              <a:spcAft>
                <a:spcPts val="0"/>
              </a:spcAft>
              <a:buClr>
                <a:srgbClr val="3F3F3F"/>
              </a:buClr>
              <a:buSzPts val="2400"/>
              <a:buNone/>
              <a:defRPr>
                <a:solidFill>
                  <a:srgbClr val="3F3F3F"/>
                </a:solidFill>
              </a:defRPr>
            </a:lvl1pPr>
            <a:lvl2pPr lvl="1" algn="ctr">
              <a:spcBef>
                <a:spcPts val="400"/>
              </a:spcBef>
              <a:spcAft>
                <a:spcPts val="0"/>
              </a:spcAft>
              <a:buClr>
                <a:srgbClr val="888888"/>
              </a:buClr>
              <a:buSzPts val="2100"/>
              <a:buNone/>
              <a:defRPr>
                <a:solidFill>
                  <a:srgbClr val="888888"/>
                </a:solidFill>
              </a:defRPr>
            </a:lvl2pPr>
            <a:lvl3pPr lvl="2" algn="ctr">
              <a:spcBef>
                <a:spcPts val="40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72" name="Google Shape;72;g28ca7a6e4a9_6_6"/>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g28ca7a6e4a9_6_6"/>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4" name="Google Shape;74;g28ca7a6e4a9_6_6"/>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3"/>
        <p:cNvGrpSpPr/>
        <p:nvPr/>
      </p:nvGrpSpPr>
      <p:grpSpPr>
        <a:xfrm>
          <a:off x="0" y="0"/>
          <a:ext cx="0" cy="0"/>
          <a:chOff x="0" y="0"/>
          <a:chExt cx="0" cy="0"/>
        </a:xfrm>
      </p:grpSpPr>
      <p:sp>
        <p:nvSpPr>
          <p:cNvPr id="164" name="Google Shape;164;g28ca7a6e4a9_6_103"/>
          <p:cNvSpPr txBox="1">
            <a:spLocks noGrp="1"/>
          </p:cNvSpPr>
          <p:nvPr>
            <p:ph type="title"/>
          </p:nvPr>
        </p:nvSpPr>
        <p:spPr>
          <a:xfrm>
            <a:off x="309400" y="303733"/>
            <a:ext cx="8520600" cy="940000"/>
          </a:xfrm>
          <a:prstGeom prst="rect">
            <a:avLst/>
          </a:prstGeom>
        </p:spPr>
        <p:txBody>
          <a:bodyPr spcFirstLastPara="1" wrap="square" lIns="68575" tIns="34275" rIns="68575" bIns="342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g28ca7a6e4a9_6_103"/>
          <p:cNvSpPr txBox="1">
            <a:spLocks noGrp="1"/>
          </p:cNvSpPr>
          <p:nvPr>
            <p:ph type="body" idx="1"/>
          </p:nvPr>
        </p:nvSpPr>
        <p:spPr>
          <a:xfrm>
            <a:off x="311700" y="1536633"/>
            <a:ext cx="8520600" cy="4555200"/>
          </a:xfrm>
          <a:prstGeom prst="rect">
            <a:avLst/>
          </a:prstGeom>
        </p:spPr>
        <p:txBody>
          <a:bodyPr spcFirstLastPara="1" wrap="square" lIns="68575" tIns="34275" rIns="68575" bIns="34275" anchor="t" anchorCtr="0">
            <a:noAutofit/>
          </a:bodyPr>
          <a:lstStyle>
            <a:lvl1pPr marL="457200" lvl="0" indent="-381000" rtl="0">
              <a:spcBef>
                <a:spcPts val="500"/>
              </a:spcBef>
              <a:spcAft>
                <a:spcPts val="0"/>
              </a:spcAft>
              <a:buSzPts val="2400"/>
              <a:buChar char="•"/>
              <a:defRPr/>
            </a:lvl1pPr>
            <a:lvl2pPr marL="914400" lvl="1" indent="-361950" rtl="0">
              <a:spcBef>
                <a:spcPts val="400"/>
              </a:spcBef>
              <a:spcAft>
                <a:spcPts val="0"/>
              </a:spcAft>
              <a:buSzPts val="2100"/>
              <a:buChar char="–"/>
              <a:defRPr/>
            </a:lvl2pPr>
            <a:lvl3pPr marL="1371600" lvl="2" indent="-342900" rtl="0">
              <a:spcBef>
                <a:spcPts val="400"/>
              </a:spcBef>
              <a:spcAft>
                <a:spcPts val="0"/>
              </a:spcAft>
              <a:buSzPts val="1800"/>
              <a:buChar char="•"/>
              <a:defRPr/>
            </a:lvl3pPr>
            <a:lvl4pPr marL="1828800" lvl="3" indent="-323850" rtl="0">
              <a:spcBef>
                <a:spcPts val="300"/>
              </a:spcBef>
              <a:spcAft>
                <a:spcPts val="0"/>
              </a:spcAft>
              <a:buSzPts val="1500"/>
              <a:buChar char="–"/>
              <a:defRPr/>
            </a:lvl4pPr>
            <a:lvl5pPr marL="2286000" lvl="4" indent="-323850" rtl="0">
              <a:spcBef>
                <a:spcPts val="300"/>
              </a:spcBef>
              <a:spcAft>
                <a:spcPts val="0"/>
              </a:spcAft>
              <a:buSzPts val="1500"/>
              <a:buChar char="»"/>
              <a:defRPr/>
            </a:lvl5pPr>
            <a:lvl6pPr marL="2743200" lvl="5" indent="-323850" rtl="0">
              <a:spcBef>
                <a:spcPts val="300"/>
              </a:spcBef>
              <a:spcAft>
                <a:spcPts val="0"/>
              </a:spcAft>
              <a:buSzPts val="1500"/>
              <a:buChar char="•"/>
              <a:defRPr/>
            </a:lvl6pPr>
            <a:lvl7pPr marL="3200400" lvl="6" indent="-323850" rtl="0">
              <a:spcBef>
                <a:spcPts val="300"/>
              </a:spcBef>
              <a:spcAft>
                <a:spcPts val="0"/>
              </a:spcAft>
              <a:buSzPts val="1500"/>
              <a:buChar char="•"/>
              <a:defRPr/>
            </a:lvl7pPr>
            <a:lvl8pPr marL="3657600" lvl="7" indent="-323850" rtl="0">
              <a:spcBef>
                <a:spcPts val="300"/>
              </a:spcBef>
              <a:spcAft>
                <a:spcPts val="0"/>
              </a:spcAft>
              <a:buSzPts val="1500"/>
              <a:buChar char="•"/>
              <a:defRPr/>
            </a:lvl8pPr>
            <a:lvl9pPr marL="4114800" lvl="8" indent="-323850" rtl="0">
              <a:spcBef>
                <a:spcPts val="300"/>
              </a:spcBef>
              <a:spcAft>
                <a:spcPts val="0"/>
              </a:spcAft>
              <a:buSzPts val="1500"/>
              <a:buChar char="•"/>
              <a:defRPr/>
            </a:lvl9pPr>
          </a:lstStyle>
          <a:p>
            <a:endParaRPr/>
          </a:p>
        </p:txBody>
      </p:sp>
      <p:sp>
        <p:nvSpPr>
          <p:cNvPr id="166" name="Google Shape;166;g28ca7a6e4a9_6_103"/>
          <p:cNvSpPr txBox="1">
            <a:spLocks noGrp="1"/>
          </p:cNvSpPr>
          <p:nvPr>
            <p:ph type="sldNum" idx="12"/>
          </p:nvPr>
        </p:nvSpPr>
        <p:spPr>
          <a:xfrm>
            <a:off x="8472458" y="6217622"/>
            <a:ext cx="5487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g28ca7a6e4a9_6_23"/>
          <p:cNvSpPr/>
          <p:nvPr/>
        </p:nvSpPr>
        <p:spPr>
          <a:xfrm>
            <a:off x="0" y="6362700"/>
            <a:ext cx="9144000" cy="4952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g28ca7a6e4a9_6_23"/>
          <p:cNvSpPr txBox="1">
            <a:spLocks noGrp="1"/>
          </p:cNvSpPr>
          <p:nvPr>
            <p:ph type="title"/>
          </p:nvPr>
        </p:nvSpPr>
        <p:spPr>
          <a:xfrm>
            <a:off x="457200" y="503238"/>
            <a:ext cx="8229600" cy="716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3F3F3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g28ca7a6e4a9_6_23"/>
          <p:cNvSpPr txBox="1">
            <a:spLocks noGrp="1"/>
          </p:cNvSpPr>
          <p:nvPr>
            <p:ph type="body" idx="1"/>
          </p:nvPr>
        </p:nvSpPr>
        <p:spPr>
          <a:xfrm>
            <a:off x="457200" y="1371601"/>
            <a:ext cx="8229600" cy="47544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Clr>
                <a:srgbClr val="7F7F7F"/>
              </a:buClr>
              <a:buSzPts val="2400"/>
              <a:buChar char="•"/>
              <a:defRPr>
                <a:solidFill>
                  <a:srgbClr val="3F3F3F"/>
                </a:solidFill>
              </a:defRPr>
            </a:lvl1pPr>
            <a:lvl2pPr marL="914400" lvl="1" indent="-361950" algn="l">
              <a:spcBef>
                <a:spcPts val="400"/>
              </a:spcBef>
              <a:spcAft>
                <a:spcPts val="0"/>
              </a:spcAft>
              <a:buClr>
                <a:srgbClr val="7F7F7F"/>
              </a:buClr>
              <a:buSzPts val="2100"/>
              <a:buFont typeface="Courier New"/>
              <a:buChar char="o"/>
              <a:defRPr>
                <a:solidFill>
                  <a:srgbClr val="3F3F3F"/>
                </a:solidFill>
              </a:defRPr>
            </a:lvl2pPr>
            <a:lvl3pPr marL="1371600" lvl="2" indent="-342900" algn="l">
              <a:spcBef>
                <a:spcPts val="400"/>
              </a:spcBef>
              <a:spcAft>
                <a:spcPts val="0"/>
              </a:spcAft>
              <a:buClr>
                <a:srgbClr val="7F7F7F"/>
              </a:buClr>
              <a:buSzPts val="1800"/>
              <a:buChar char="•"/>
              <a:defRPr>
                <a:solidFill>
                  <a:srgbClr val="3F3F3F"/>
                </a:solidFill>
              </a:defRPr>
            </a:lvl3pPr>
            <a:lvl4pPr marL="1828800" lvl="3" indent="-323850" algn="l">
              <a:spcBef>
                <a:spcPts val="300"/>
              </a:spcBef>
              <a:spcAft>
                <a:spcPts val="0"/>
              </a:spcAft>
              <a:buClr>
                <a:srgbClr val="7F7F7F"/>
              </a:buClr>
              <a:buSzPts val="1500"/>
              <a:buChar char="–"/>
              <a:defRPr>
                <a:solidFill>
                  <a:srgbClr val="3F3F3F"/>
                </a:solidFill>
              </a:defRPr>
            </a:lvl4pPr>
            <a:lvl5pPr marL="2286000" lvl="4" indent="-323850" algn="l">
              <a:spcBef>
                <a:spcPts val="300"/>
              </a:spcBef>
              <a:spcAft>
                <a:spcPts val="0"/>
              </a:spcAft>
              <a:buClr>
                <a:srgbClr val="7F7F7F"/>
              </a:buClr>
              <a:buSzPts val="1500"/>
              <a:buChar char="»"/>
              <a:defRPr>
                <a:solidFill>
                  <a:srgbClr val="3F3F3F"/>
                </a:solidFill>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88" name="Google Shape;88;g28ca7a6e4a9_6_23"/>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g28ca7a6e4a9_6_23"/>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g28ca7a6e4a9_6_23"/>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84;g28ca7a6e4a9_6_23">
            <a:extLst>
              <a:ext uri="{FF2B5EF4-FFF2-40B4-BE49-F238E27FC236}">
                <a16:creationId xmlns:a16="http://schemas.microsoft.com/office/drawing/2014/main" id="{C2A4FD98-41B6-0293-5E17-3000E5867272}"/>
              </a:ext>
            </a:extLst>
          </p:cNvPr>
          <p:cNvSpPr/>
          <p:nvPr userDrawn="1"/>
        </p:nvSpPr>
        <p:spPr>
          <a:xfrm>
            <a:off x="0" y="0"/>
            <a:ext cx="9144000" cy="759469"/>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8D1ADD61-D953-51CE-D1B8-942FB6A3EF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16" y="45904"/>
            <a:ext cx="667418" cy="6674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g28ca7a6e4a9_6_31"/>
          <p:cNvSpPr/>
          <p:nvPr/>
        </p:nvSpPr>
        <p:spPr>
          <a:xfrm>
            <a:off x="14288" y="6354763"/>
            <a:ext cx="9144000" cy="4952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g28ca7a6e4a9_6_31"/>
          <p:cNvSpPr/>
          <p:nvPr/>
        </p:nvSpPr>
        <p:spPr>
          <a:xfrm>
            <a:off x="0" y="1"/>
            <a:ext cx="9144000" cy="4936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g28ca7a6e4a9_6_31"/>
          <p:cNvSpPr txBox="1">
            <a:spLocks noGrp="1"/>
          </p:cNvSpPr>
          <p:nvPr>
            <p:ph type="title"/>
          </p:nvPr>
        </p:nvSpPr>
        <p:spPr>
          <a:xfrm>
            <a:off x="722313" y="4406901"/>
            <a:ext cx="7772400" cy="13620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3000" b="0" cap="none">
                <a:solidFill>
                  <a:srgbClr val="3F3F3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g28ca7a6e4a9_6_31"/>
          <p:cNvSpPr txBox="1">
            <a:spLocks noGrp="1"/>
          </p:cNvSpPr>
          <p:nvPr>
            <p:ph type="body" idx="1"/>
          </p:nvPr>
        </p:nvSpPr>
        <p:spPr>
          <a:xfrm>
            <a:off x="722313" y="2906713"/>
            <a:ext cx="7772400" cy="1500000"/>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Clr>
                <a:srgbClr val="3F3F3F"/>
              </a:buClr>
              <a:buSzPts val="1500"/>
              <a:buNone/>
              <a:defRPr sz="1500">
                <a:solidFill>
                  <a:srgbClr val="3F3F3F"/>
                </a:solidFill>
              </a:defRPr>
            </a:lvl1pPr>
            <a:lvl2pPr marL="914400" lvl="1" indent="-228600" algn="l">
              <a:spcBef>
                <a:spcPts val="300"/>
              </a:spcBef>
              <a:spcAft>
                <a:spcPts val="0"/>
              </a:spcAft>
              <a:buClr>
                <a:srgbClr val="888888"/>
              </a:buClr>
              <a:buSzPts val="1400"/>
              <a:buNone/>
              <a:defRPr sz="1400">
                <a:solidFill>
                  <a:srgbClr val="888888"/>
                </a:solidFill>
              </a:defRPr>
            </a:lvl2pPr>
            <a:lvl3pPr marL="1371600" lvl="2" indent="-228600" algn="l">
              <a:spcBef>
                <a:spcPts val="200"/>
              </a:spcBef>
              <a:spcAft>
                <a:spcPts val="0"/>
              </a:spcAft>
              <a:buClr>
                <a:srgbClr val="888888"/>
              </a:buClr>
              <a:buSzPts val="1200"/>
              <a:buNone/>
              <a:defRPr sz="1200">
                <a:solidFill>
                  <a:srgbClr val="888888"/>
                </a:solidFill>
              </a:defRPr>
            </a:lvl3pPr>
            <a:lvl4pPr marL="1828800" lvl="3" indent="-228600" algn="l">
              <a:spcBef>
                <a:spcPts val="200"/>
              </a:spcBef>
              <a:spcAft>
                <a:spcPts val="0"/>
              </a:spcAft>
              <a:buClr>
                <a:srgbClr val="888888"/>
              </a:buClr>
              <a:buSzPts val="1100"/>
              <a:buNone/>
              <a:defRPr sz="1100">
                <a:solidFill>
                  <a:srgbClr val="888888"/>
                </a:solidFill>
              </a:defRPr>
            </a:lvl4pPr>
            <a:lvl5pPr marL="2286000" lvl="4" indent="-228600" algn="l">
              <a:spcBef>
                <a:spcPts val="200"/>
              </a:spcBef>
              <a:spcAft>
                <a:spcPts val="0"/>
              </a:spcAft>
              <a:buClr>
                <a:srgbClr val="888888"/>
              </a:buClr>
              <a:buSzPts val="1100"/>
              <a:buNone/>
              <a:defRPr sz="1100">
                <a:solidFill>
                  <a:srgbClr val="888888"/>
                </a:solidFill>
              </a:defRPr>
            </a:lvl5pPr>
            <a:lvl6pPr marL="2743200" lvl="5" indent="-228600" algn="l">
              <a:spcBef>
                <a:spcPts val="200"/>
              </a:spcBef>
              <a:spcAft>
                <a:spcPts val="0"/>
              </a:spcAft>
              <a:buClr>
                <a:srgbClr val="888888"/>
              </a:buClr>
              <a:buSzPts val="1100"/>
              <a:buNone/>
              <a:defRPr sz="1100">
                <a:solidFill>
                  <a:srgbClr val="888888"/>
                </a:solidFill>
              </a:defRPr>
            </a:lvl6pPr>
            <a:lvl7pPr marL="3200400" lvl="6" indent="-228600" algn="l">
              <a:spcBef>
                <a:spcPts val="200"/>
              </a:spcBef>
              <a:spcAft>
                <a:spcPts val="0"/>
              </a:spcAft>
              <a:buClr>
                <a:srgbClr val="888888"/>
              </a:buClr>
              <a:buSzPts val="1100"/>
              <a:buNone/>
              <a:defRPr sz="1100">
                <a:solidFill>
                  <a:srgbClr val="888888"/>
                </a:solidFill>
              </a:defRPr>
            </a:lvl7pPr>
            <a:lvl8pPr marL="3657600" lvl="7" indent="-228600" algn="l">
              <a:spcBef>
                <a:spcPts val="200"/>
              </a:spcBef>
              <a:spcAft>
                <a:spcPts val="0"/>
              </a:spcAft>
              <a:buClr>
                <a:srgbClr val="888888"/>
              </a:buClr>
              <a:buSzPts val="1100"/>
              <a:buNone/>
              <a:defRPr sz="1100">
                <a:solidFill>
                  <a:srgbClr val="888888"/>
                </a:solidFill>
              </a:defRPr>
            </a:lvl8pPr>
            <a:lvl9pPr marL="4114800" lvl="8" indent="-228600" algn="l">
              <a:spcBef>
                <a:spcPts val="200"/>
              </a:spcBef>
              <a:spcAft>
                <a:spcPts val="0"/>
              </a:spcAft>
              <a:buClr>
                <a:srgbClr val="888888"/>
              </a:buClr>
              <a:buSzPts val="1100"/>
              <a:buNone/>
              <a:defRPr sz="1100">
                <a:solidFill>
                  <a:srgbClr val="888888"/>
                </a:solidFill>
              </a:defRPr>
            </a:lvl9pPr>
          </a:lstStyle>
          <a:p>
            <a:endParaRPr/>
          </a:p>
        </p:txBody>
      </p:sp>
      <p:sp>
        <p:nvSpPr>
          <p:cNvPr id="96" name="Google Shape;96;g28ca7a6e4a9_6_31"/>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g28ca7a6e4a9_6_31"/>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g28ca7a6e4a9_6_31"/>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1" name="Google Shape;101;g28ca7a6e4a9_6_39"/>
          <p:cNvSpPr/>
          <p:nvPr/>
        </p:nvSpPr>
        <p:spPr>
          <a:xfrm>
            <a:off x="14288" y="6354763"/>
            <a:ext cx="9144000" cy="4952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 name="Google Shape;102;g28ca7a6e4a9_6_39"/>
          <p:cNvSpPr txBox="1">
            <a:spLocks noGrp="1"/>
          </p:cNvSpPr>
          <p:nvPr>
            <p:ph type="title"/>
          </p:nvPr>
        </p:nvSpPr>
        <p:spPr>
          <a:xfrm>
            <a:off x="457200" y="503238"/>
            <a:ext cx="8229600" cy="716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g28ca7a6e4a9_6_39"/>
          <p:cNvSpPr txBox="1">
            <a:spLocks noGrp="1"/>
          </p:cNvSpPr>
          <p:nvPr>
            <p:ph type="body" idx="1"/>
          </p:nvPr>
        </p:nvSpPr>
        <p:spPr>
          <a:xfrm>
            <a:off x="457200" y="1600201"/>
            <a:ext cx="4038600" cy="4526000"/>
          </a:xfrm>
          <a:prstGeom prst="rect">
            <a:avLst/>
          </a:prstGeom>
          <a:noFill/>
          <a:ln>
            <a:noFill/>
          </a:ln>
        </p:spPr>
        <p:txBody>
          <a:bodyPr spcFirstLastPara="1" wrap="square" lIns="68575" tIns="34275" rIns="68575" bIns="34275" anchor="t" anchorCtr="0">
            <a:noAutofit/>
          </a:bodyPr>
          <a:lstStyle>
            <a:lvl1pPr marL="457200" lvl="0" indent="-361950" algn="l">
              <a:spcBef>
                <a:spcPts val="400"/>
              </a:spcBef>
              <a:spcAft>
                <a:spcPts val="0"/>
              </a:spcAft>
              <a:buClr>
                <a:srgbClr val="404040"/>
              </a:buClr>
              <a:buSzPts val="2100"/>
              <a:buChar char="•"/>
              <a:defRPr sz="2100"/>
            </a:lvl1pPr>
            <a:lvl2pPr marL="914400" lvl="1" indent="-342900" algn="l">
              <a:spcBef>
                <a:spcPts val="400"/>
              </a:spcBef>
              <a:spcAft>
                <a:spcPts val="0"/>
              </a:spcAft>
              <a:buClr>
                <a:srgbClr val="404040"/>
              </a:buClr>
              <a:buSzPts val="1800"/>
              <a:buChar char="–"/>
              <a:defRPr sz="1800"/>
            </a:lvl2pPr>
            <a:lvl3pPr marL="1371600" lvl="2" indent="-323850" algn="l">
              <a:spcBef>
                <a:spcPts val="300"/>
              </a:spcBef>
              <a:spcAft>
                <a:spcPts val="0"/>
              </a:spcAft>
              <a:buClr>
                <a:srgbClr val="404040"/>
              </a:buClr>
              <a:buSzPts val="1500"/>
              <a:buChar char="•"/>
              <a:defRPr sz="1500"/>
            </a:lvl3pPr>
            <a:lvl4pPr marL="1828800" lvl="3" indent="-317500" algn="l">
              <a:spcBef>
                <a:spcPts val="300"/>
              </a:spcBef>
              <a:spcAft>
                <a:spcPts val="0"/>
              </a:spcAft>
              <a:buClr>
                <a:srgbClr val="404040"/>
              </a:buClr>
              <a:buSzPts val="1400"/>
              <a:buChar char="–"/>
              <a:defRPr sz="1400"/>
            </a:lvl4pPr>
            <a:lvl5pPr marL="2286000" lvl="4" indent="-317500" algn="l">
              <a:spcBef>
                <a:spcPts val="300"/>
              </a:spcBef>
              <a:spcAft>
                <a:spcPts val="0"/>
              </a:spcAft>
              <a:buClr>
                <a:srgbClr val="404040"/>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04" name="Google Shape;104;g28ca7a6e4a9_6_39"/>
          <p:cNvSpPr txBox="1">
            <a:spLocks noGrp="1"/>
          </p:cNvSpPr>
          <p:nvPr>
            <p:ph type="body" idx="2"/>
          </p:nvPr>
        </p:nvSpPr>
        <p:spPr>
          <a:xfrm>
            <a:off x="4648200" y="1600201"/>
            <a:ext cx="4038600" cy="4526000"/>
          </a:xfrm>
          <a:prstGeom prst="rect">
            <a:avLst/>
          </a:prstGeom>
          <a:noFill/>
          <a:ln>
            <a:noFill/>
          </a:ln>
        </p:spPr>
        <p:txBody>
          <a:bodyPr spcFirstLastPara="1" wrap="square" lIns="68575" tIns="34275" rIns="68575" bIns="34275" anchor="t" anchorCtr="0">
            <a:noAutofit/>
          </a:bodyPr>
          <a:lstStyle>
            <a:lvl1pPr marL="457200" lvl="0" indent="-361950" algn="l">
              <a:spcBef>
                <a:spcPts val="400"/>
              </a:spcBef>
              <a:spcAft>
                <a:spcPts val="0"/>
              </a:spcAft>
              <a:buClr>
                <a:srgbClr val="404040"/>
              </a:buClr>
              <a:buSzPts val="2100"/>
              <a:buChar char="•"/>
              <a:defRPr sz="2100"/>
            </a:lvl1pPr>
            <a:lvl2pPr marL="914400" lvl="1" indent="-342900" algn="l">
              <a:spcBef>
                <a:spcPts val="400"/>
              </a:spcBef>
              <a:spcAft>
                <a:spcPts val="0"/>
              </a:spcAft>
              <a:buClr>
                <a:srgbClr val="404040"/>
              </a:buClr>
              <a:buSzPts val="1800"/>
              <a:buChar char="–"/>
              <a:defRPr sz="1800"/>
            </a:lvl2pPr>
            <a:lvl3pPr marL="1371600" lvl="2" indent="-323850" algn="l">
              <a:spcBef>
                <a:spcPts val="300"/>
              </a:spcBef>
              <a:spcAft>
                <a:spcPts val="0"/>
              </a:spcAft>
              <a:buClr>
                <a:srgbClr val="404040"/>
              </a:buClr>
              <a:buSzPts val="1500"/>
              <a:buChar char="•"/>
              <a:defRPr sz="1500"/>
            </a:lvl3pPr>
            <a:lvl4pPr marL="1828800" lvl="3" indent="-317500" algn="l">
              <a:spcBef>
                <a:spcPts val="300"/>
              </a:spcBef>
              <a:spcAft>
                <a:spcPts val="0"/>
              </a:spcAft>
              <a:buClr>
                <a:srgbClr val="404040"/>
              </a:buClr>
              <a:buSzPts val="1400"/>
              <a:buChar char="–"/>
              <a:defRPr sz="1400"/>
            </a:lvl4pPr>
            <a:lvl5pPr marL="2286000" lvl="4" indent="-317500" algn="l">
              <a:spcBef>
                <a:spcPts val="300"/>
              </a:spcBef>
              <a:spcAft>
                <a:spcPts val="0"/>
              </a:spcAft>
              <a:buClr>
                <a:srgbClr val="404040"/>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05" name="Google Shape;105;g28ca7a6e4a9_6_39"/>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g28ca7a6e4a9_6_39"/>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g28ca7a6e4a9_6_39"/>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g28ca7a6e4a9_6_48"/>
          <p:cNvSpPr/>
          <p:nvPr/>
        </p:nvSpPr>
        <p:spPr>
          <a:xfrm>
            <a:off x="14288" y="6354763"/>
            <a:ext cx="9144000" cy="4952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g28ca7a6e4a9_6_48"/>
          <p:cNvSpPr/>
          <p:nvPr/>
        </p:nvSpPr>
        <p:spPr>
          <a:xfrm>
            <a:off x="0" y="0"/>
            <a:ext cx="9144000" cy="990400"/>
          </a:xfrm>
          <a:prstGeom prst="rect">
            <a:avLst/>
          </a:prstGeom>
          <a:solidFill>
            <a:srgbClr val="004F2F"/>
          </a:solidFill>
          <a:ln w="25400" cap="flat" cmpd="sng">
            <a:solidFill>
              <a:srgbClr val="004F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g28ca7a6e4a9_6_48"/>
          <p:cNvSpPr txBox="1">
            <a:spLocks noGrp="1"/>
          </p:cNvSpPr>
          <p:nvPr>
            <p:ph type="title"/>
          </p:nvPr>
        </p:nvSpPr>
        <p:spPr>
          <a:xfrm>
            <a:off x="457200" y="503238"/>
            <a:ext cx="8229600" cy="716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g28ca7a6e4a9_6_48"/>
          <p:cNvSpPr txBox="1">
            <a:spLocks noGrp="1"/>
          </p:cNvSpPr>
          <p:nvPr>
            <p:ph type="body" idx="1"/>
          </p:nvPr>
        </p:nvSpPr>
        <p:spPr>
          <a:xfrm>
            <a:off x="457200" y="1535113"/>
            <a:ext cx="4040100" cy="63960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rgbClr val="404040"/>
              </a:buClr>
              <a:buSzPts val="1800"/>
              <a:buNone/>
              <a:defRPr sz="1800" b="0">
                <a:latin typeface="Quattrocento Sans"/>
                <a:ea typeface="Quattrocento Sans"/>
                <a:cs typeface="Quattrocento Sans"/>
                <a:sym typeface="Quattrocento Sans"/>
              </a:defRPr>
            </a:lvl1pPr>
            <a:lvl2pPr marL="914400" lvl="1" indent="-228600" algn="l">
              <a:spcBef>
                <a:spcPts val="300"/>
              </a:spcBef>
              <a:spcAft>
                <a:spcPts val="0"/>
              </a:spcAft>
              <a:buClr>
                <a:srgbClr val="404040"/>
              </a:buClr>
              <a:buSzPts val="1500"/>
              <a:buNone/>
              <a:defRPr sz="1500" b="1"/>
            </a:lvl2pPr>
            <a:lvl3pPr marL="1371600" lvl="2" indent="-228600" algn="l">
              <a:spcBef>
                <a:spcPts val="300"/>
              </a:spcBef>
              <a:spcAft>
                <a:spcPts val="0"/>
              </a:spcAft>
              <a:buClr>
                <a:srgbClr val="404040"/>
              </a:buClr>
              <a:buSzPts val="1400"/>
              <a:buNone/>
              <a:defRPr sz="1400" b="1"/>
            </a:lvl3pPr>
            <a:lvl4pPr marL="1828800" lvl="3" indent="-228600" algn="l">
              <a:spcBef>
                <a:spcPts val="200"/>
              </a:spcBef>
              <a:spcAft>
                <a:spcPts val="0"/>
              </a:spcAft>
              <a:buClr>
                <a:srgbClr val="404040"/>
              </a:buClr>
              <a:buSzPts val="1200"/>
              <a:buNone/>
              <a:defRPr sz="1200" b="1"/>
            </a:lvl4pPr>
            <a:lvl5pPr marL="2286000" lvl="4" indent="-228600" algn="l">
              <a:spcBef>
                <a:spcPts val="200"/>
              </a:spcBef>
              <a:spcAft>
                <a:spcPts val="0"/>
              </a:spcAft>
              <a:buClr>
                <a:srgbClr val="404040"/>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13" name="Google Shape;113;g28ca7a6e4a9_6_48"/>
          <p:cNvSpPr txBox="1">
            <a:spLocks noGrp="1"/>
          </p:cNvSpPr>
          <p:nvPr>
            <p:ph type="body" idx="2"/>
          </p:nvPr>
        </p:nvSpPr>
        <p:spPr>
          <a:xfrm>
            <a:off x="457200" y="2174875"/>
            <a:ext cx="4040100" cy="3951200"/>
          </a:xfrm>
          <a:prstGeom prst="rect">
            <a:avLst/>
          </a:prstGeom>
          <a:noFill/>
          <a:ln>
            <a:noFill/>
          </a:ln>
        </p:spPr>
        <p:txBody>
          <a:bodyPr spcFirstLastPara="1" wrap="square" lIns="68575" tIns="34275" rIns="68575" bIns="34275" anchor="t" anchorCtr="0">
            <a:noAutofit/>
          </a:bodyPr>
          <a:lstStyle>
            <a:lvl1pPr marL="457200" lvl="0" indent="-342900" algn="l">
              <a:spcBef>
                <a:spcPts val="400"/>
              </a:spcBef>
              <a:spcAft>
                <a:spcPts val="0"/>
              </a:spcAft>
              <a:buClr>
                <a:srgbClr val="404040"/>
              </a:buClr>
              <a:buSzPts val="1800"/>
              <a:buChar char="•"/>
              <a:defRPr sz="1800"/>
            </a:lvl1pPr>
            <a:lvl2pPr marL="914400" lvl="1" indent="-323850" algn="l">
              <a:spcBef>
                <a:spcPts val="300"/>
              </a:spcBef>
              <a:spcAft>
                <a:spcPts val="0"/>
              </a:spcAft>
              <a:buClr>
                <a:srgbClr val="404040"/>
              </a:buClr>
              <a:buSzPts val="1500"/>
              <a:buChar char="–"/>
              <a:defRPr sz="1500"/>
            </a:lvl2pPr>
            <a:lvl3pPr marL="1371600" lvl="2" indent="-317500" algn="l">
              <a:spcBef>
                <a:spcPts val="300"/>
              </a:spcBef>
              <a:spcAft>
                <a:spcPts val="0"/>
              </a:spcAft>
              <a:buClr>
                <a:srgbClr val="404040"/>
              </a:buClr>
              <a:buSzPts val="1400"/>
              <a:buChar char="•"/>
              <a:defRPr sz="1400"/>
            </a:lvl3pPr>
            <a:lvl4pPr marL="1828800" lvl="3" indent="-304800" algn="l">
              <a:spcBef>
                <a:spcPts val="200"/>
              </a:spcBef>
              <a:spcAft>
                <a:spcPts val="0"/>
              </a:spcAft>
              <a:buClr>
                <a:srgbClr val="404040"/>
              </a:buClr>
              <a:buSzPts val="1200"/>
              <a:buChar char="–"/>
              <a:defRPr sz="1200"/>
            </a:lvl4pPr>
            <a:lvl5pPr marL="2286000" lvl="4" indent="-304800" algn="l">
              <a:spcBef>
                <a:spcPts val="200"/>
              </a:spcBef>
              <a:spcAft>
                <a:spcPts val="0"/>
              </a:spcAft>
              <a:buClr>
                <a:srgbClr val="404040"/>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14" name="Google Shape;114;g28ca7a6e4a9_6_48"/>
          <p:cNvSpPr txBox="1">
            <a:spLocks noGrp="1"/>
          </p:cNvSpPr>
          <p:nvPr>
            <p:ph type="body" idx="3"/>
          </p:nvPr>
        </p:nvSpPr>
        <p:spPr>
          <a:xfrm>
            <a:off x="4645026" y="1535113"/>
            <a:ext cx="4041900" cy="63960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rgbClr val="404040"/>
              </a:buClr>
              <a:buSzPts val="1800"/>
              <a:buNone/>
              <a:defRPr sz="1800" b="0">
                <a:latin typeface="Quattrocento Sans"/>
                <a:ea typeface="Quattrocento Sans"/>
                <a:cs typeface="Quattrocento Sans"/>
                <a:sym typeface="Quattrocento Sans"/>
              </a:defRPr>
            </a:lvl1pPr>
            <a:lvl2pPr marL="914400" lvl="1" indent="-228600" algn="l">
              <a:spcBef>
                <a:spcPts val="300"/>
              </a:spcBef>
              <a:spcAft>
                <a:spcPts val="0"/>
              </a:spcAft>
              <a:buClr>
                <a:srgbClr val="404040"/>
              </a:buClr>
              <a:buSzPts val="1500"/>
              <a:buNone/>
              <a:defRPr sz="1500" b="1"/>
            </a:lvl2pPr>
            <a:lvl3pPr marL="1371600" lvl="2" indent="-228600" algn="l">
              <a:spcBef>
                <a:spcPts val="300"/>
              </a:spcBef>
              <a:spcAft>
                <a:spcPts val="0"/>
              </a:spcAft>
              <a:buClr>
                <a:srgbClr val="404040"/>
              </a:buClr>
              <a:buSzPts val="1400"/>
              <a:buNone/>
              <a:defRPr sz="1400" b="1"/>
            </a:lvl3pPr>
            <a:lvl4pPr marL="1828800" lvl="3" indent="-228600" algn="l">
              <a:spcBef>
                <a:spcPts val="200"/>
              </a:spcBef>
              <a:spcAft>
                <a:spcPts val="0"/>
              </a:spcAft>
              <a:buClr>
                <a:srgbClr val="404040"/>
              </a:buClr>
              <a:buSzPts val="1200"/>
              <a:buNone/>
              <a:defRPr sz="1200" b="1"/>
            </a:lvl4pPr>
            <a:lvl5pPr marL="2286000" lvl="4" indent="-228600" algn="l">
              <a:spcBef>
                <a:spcPts val="200"/>
              </a:spcBef>
              <a:spcAft>
                <a:spcPts val="0"/>
              </a:spcAft>
              <a:buClr>
                <a:srgbClr val="404040"/>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15" name="Google Shape;115;g28ca7a6e4a9_6_48"/>
          <p:cNvSpPr txBox="1">
            <a:spLocks noGrp="1"/>
          </p:cNvSpPr>
          <p:nvPr>
            <p:ph type="body" idx="4"/>
          </p:nvPr>
        </p:nvSpPr>
        <p:spPr>
          <a:xfrm>
            <a:off x="4645026" y="2174875"/>
            <a:ext cx="4041900" cy="3951200"/>
          </a:xfrm>
          <a:prstGeom prst="rect">
            <a:avLst/>
          </a:prstGeom>
          <a:noFill/>
          <a:ln>
            <a:noFill/>
          </a:ln>
        </p:spPr>
        <p:txBody>
          <a:bodyPr spcFirstLastPara="1" wrap="square" lIns="68575" tIns="34275" rIns="68575" bIns="34275" anchor="t" anchorCtr="0">
            <a:noAutofit/>
          </a:bodyPr>
          <a:lstStyle>
            <a:lvl1pPr marL="457200" lvl="0" indent="-342900" algn="l">
              <a:spcBef>
                <a:spcPts val="400"/>
              </a:spcBef>
              <a:spcAft>
                <a:spcPts val="0"/>
              </a:spcAft>
              <a:buClr>
                <a:srgbClr val="404040"/>
              </a:buClr>
              <a:buSzPts val="1800"/>
              <a:buChar char="•"/>
              <a:defRPr sz="1800"/>
            </a:lvl1pPr>
            <a:lvl2pPr marL="914400" lvl="1" indent="-323850" algn="l">
              <a:spcBef>
                <a:spcPts val="300"/>
              </a:spcBef>
              <a:spcAft>
                <a:spcPts val="0"/>
              </a:spcAft>
              <a:buClr>
                <a:srgbClr val="404040"/>
              </a:buClr>
              <a:buSzPts val="1500"/>
              <a:buChar char="–"/>
              <a:defRPr sz="1500"/>
            </a:lvl2pPr>
            <a:lvl3pPr marL="1371600" lvl="2" indent="-317500" algn="l">
              <a:spcBef>
                <a:spcPts val="300"/>
              </a:spcBef>
              <a:spcAft>
                <a:spcPts val="0"/>
              </a:spcAft>
              <a:buClr>
                <a:srgbClr val="404040"/>
              </a:buClr>
              <a:buSzPts val="1400"/>
              <a:buChar char="•"/>
              <a:defRPr sz="1400"/>
            </a:lvl3pPr>
            <a:lvl4pPr marL="1828800" lvl="3" indent="-304800" algn="l">
              <a:spcBef>
                <a:spcPts val="200"/>
              </a:spcBef>
              <a:spcAft>
                <a:spcPts val="0"/>
              </a:spcAft>
              <a:buClr>
                <a:srgbClr val="404040"/>
              </a:buClr>
              <a:buSzPts val="1200"/>
              <a:buChar char="–"/>
              <a:defRPr sz="1200"/>
            </a:lvl4pPr>
            <a:lvl5pPr marL="2286000" lvl="4" indent="-304800" algn="l">
              <a:spcBef>
                <a:spcPts val="200"/>
              </a:spcBef>
              <a:spcAft>
                <a:spcPts val="0"/>
              </a:spcAft>
              <a:buClr>
                <a:srgbClr val="404040"/>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16" name="Google Shape;116;g28ca7a6e4a9_6_48"/>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g28ca7a6e4a9_6_48"/>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g28ca7a6e4a9_6_48"/>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8ca7a6e4a9_6_69"/>
          <p:cNvSpPr txBox="1">
            <a:spLocks noGrp="1"/>
          </p:cNvSpPr>
          <p:nvPr>
            <p:ph type="title"/>
          </p:nvPr>
        </p:nvSpPr>
        <p:spPr>
          <a:xfrm>
            <a:off x="457201" y="273050"/>
            <a:ext cx="3008400" cy="11620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g28ca7a6e4a9_6_69"/>
          <p:cNvSpPr txBox="1">
            <a:spLocks noGrp="1"/>
          </p:cNvSpPr>
          <p:nvPr>
            <p:ph type="body" idx="1"/>
          </p:nvPr>
        </p:nvSpPr>
        <p:spPr>
          <a:xfrm>
            <a:off x="3575050" y="273051"/>
            <a:ext cx="5111700" cy="58532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Clr>
                <a:srgbClr val="404040"/>
              </a:buClr>
              <a:buSzPts val="2400"/>
              <a:buChar char="•"/>
              <a:defRPr sz="2400"/>
            </a:lvl1pPr>
            <a:lvl2pPr marL="914400" lvl="1" indent="-361950" algn="l">
              <a:spcBef>
                <a:spcPts val="400"/>
              </a:spcBef>
              <a:spcAft>
                <a:spcPts val="0"/>
              </a:spcAft>
              <a:buClr>
                <a:srgbClr val="404040"/>
              </a:buClr>
              <a:buSzPts val="2100"/>
              <a:buChar char="–"/>
              <a:defRPr sz="2100"/>
            </a:lvl2pPr>
            <a:lvl3pPr marL="1371600" lvl="2" indent="-342900" algn="l">
              <a:spcBef>
                <a:spcPts val="400"/>
              </a:spcBef>
              <a:spcAft>
                <a:spcPts val="0"/>
              </a:spcAft>
              <a:buClr>
                <a:srgbClr val="404040"/>
              </a:buClr>
              <a:buSzPts val="1800"/>
              <a:buChar char="•"/>
              <a:defRPr sz="1800"/>
            </a:lvl3pPr>
            <a:lvl4pPr marL="1828800" lvl="3" indent="-323850" algn="l">
              <a:spcBef>
                <a:spcPts val="300"/>
              </a:spcBef>
              <a:spcAft>
                <a:spcPts val="0"/>
              </a:spcAft>
              <a:buClr>
                <a:srgbClr val="404040"/>
              </a:buClr>
              <a:buSzPts val="1500"/>
              <a:buChar char="–"/>
              <a:defRPr sz="1500"/>
            </a:lvl4pPr>
            <a:lvl5pPr marL="2286000" lvl="4" indent="-323850" algn="l">
              <a:spcBef>
                <a:spcPts val="300"/>
              </a:spcBef>
              <a:spcAft>
                <a:spcPts val="0"/>
              </a:spcAft>
              <a:buClr>
                <a:srgbClr val="404040"/>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32" name="Google Shape;132;g28ca7a6e4a9_6_69"/>
          <p:cNvSpPr txBox="1">
            <a:spLocks noGrp="1"/>
          </p:cNvSpPr>
          <p:nvPr>
            <p:ph type="body" idx="2"/>
          </p:nvPr>
        </p:nvSpPr>
        <p:spPr>
          <a:xfrm>
            <a:off x="457201" y="1435101"/>
            <a:ext cx="3008400" cy="46912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rgbClr val="404040"/>
              </a:buClr>
              <a:buSzPts val="1100"/>
              <a:buNone/>
              <a:defRPr sz="1100"/>
            </a:lvl1pPr>
            <a:lvl2pPr marL="914400" lvl="1" indent="-228600" algn="l">
              <a:spcBef>
                <a:spcPts val="200"/>
              </a:spcBef>
              <a:spcAft>
                <a:spcPts val="0"/>
              </a:spcAft>
              <a:buClr>
                <a:srgbClr val="404040"/>
              </a:buClr>
              <a:buSzPts val="900"/>
              <a:buNone/>
              <a:defRPr sz="900"/>
            </a:lvl2pPr>
            <a:lvl3pPr marL="1371600" lvl="2" indent="-228600" algn="l">
              <a:spcBef>
                <a:spcPts val="200"/>
              </a:spcBef>
              <a:spcAft>
                <a:spcPts val="0"/>
              </a:spcAft>
              <a:buClr>
                <a:srgbClr val="404040"/>
              </a:buClr>
              <a:buSzPts val="800"/>
              <a:buNone/>
              <a:defRPr sz="800"/>
            </a:lvl3pPr>
            <a:lvl4pPr marL="1828800" lvl="3" indent="-228600" algn="l">
              <a:spcBef>
                <a:spcPts val="100"/>
              </a:spcBef>
              <a:spcAft>
                <a:spcPts val="0"/>
              </a:spcAft>
              <a:buClr>
                <a:srgbClr val="404040"/>
              </a:buClr>
              <a:buSzPts val="700"/>
              <a:buNone/>
              <a:defRPr sz="700"/>
            </a:lvl4pPr>
            <a:lvl5pPr marL="2286000" lvl="4" indent="-228600" algn="l">
              <a:spcBef>
                <a:spcPts val="100"/>
              </a:spcBef>
              <a:spcAft>
                <a:spcPts val="0"/>
              </a:spcAft>
              <a:buClr>
                <a:srgbClr val="404040"/>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33" name="Google Shape;133;g28ca7a6e4a9_6_69"/>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g28ca7a6e4a9_6_69"/>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g28ca7a6e4a9_6_69"/>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8ca7a6e4a9_6_76"/>
          <p:cNvSpPr txBox="1">
            <a:spLocks noGrp="1"/>
          </p:cNvSpPr>
          <p:nvPr>
            <p:ph type="title"/>
          </p:nvPr>
        </p:nvSpPr>
        <p:spPr>
          <a:xfrm>
            <a:off x="1792288" y="4800600"/>
            <a:ext cx="5486400" cy="566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5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g28ca7a6e4a9_6_76"/>
          <p:cNvSpPr>
            <a:spLocks noGrp="1"/>
          </p:cNvSpPr>
          <p:nvPr>
            <p:ph type="pic" idx="2"/>
          </p:nvPr>
        </p:nvSpPr>
        <p:spPr>
          <a:xfrm>
            <a:off x="1792288" y="612775"/>
            <a:ext cx="5486400" cy="4114800"/>
          </a:xfrm>
          <a:prstGeom prst="rect">
            <a:avLst/>
          </a:prstGeom>
          <a:noFill/>
          <a:ln>
            <a:noFill/>
          </a:ln>
        </p:spPr>
        <p:txBody>
          <a:bodyPr spcFirstLastPara="1" wrap="square" lIns="68575" tIns="34275" rIns="68575" bIns="34275" anchor="t" anchorCtr="0">
            <a:noAutofit/>
          </a:bodyPr>
          <a:lstStyle>
            <a:lvl1pPr marR="0" lvl="0" algn="l" rtl="0">
              <a:spcBef>
                <a:spcPts val="500"/>
              </a:spcBef>
              <a:spcAft>
                <a:spcPts val="0"/>
              </a:spcAft>
              <a:buClr>
                <a:srgbClr val="404040"/>
              </a:buClr>
              <a:buSzPts val="2400"/>
              <a:buFont typeface="Arial"/>
              <a:buNone/>
              <a:defRPr sz="2400" b="0" i="0" u="none" strike="noStrike" cap="none">
                <a:solidFill>
                  <a:srgbClr val="404040"/>
                </a:solidFill>
                <a:latin typeface="Quattrocento Sans"/>
                <a:ea typeface="Quattrocento Sans"/>
                <a:cs typeface="Quattrocento Sans"/>
                <a:sym typeface="Quattrocento Sans"/>
              </a:defRPr>
            </a:lvl1pPr>
            <a:lvl2pPr marR="0" lvl="1" algn="l" rtl="0">
              <a:spcBef>
                <a:spcPts val="400"/>
              </a:spcBef>
              <a:spcAft>
                <a:spcPts val="0"/>
              </a:spcAft>
              <a:buClr>
                <a:srgbClr val="404040"/>
              </a:buClr>
              <a:buSzPts val="2100"/>
              <a:buFont typeface="Arial"/>
              <a:buNone/>
              <a:defRPr sz="2100" b="0" i="0" u="none" strike="noStrike" cap="none">
                <a:solidFill>
                  <a:srgbClr val="404040"/>
                </a:solidFill>
                <a:latin typeface="Quattrocento Sans"/>
                <a:ea typeface="Quattrocento Sans"/>
                <a:cs typeface="Quattrocento Sans"/>
                <a:sym typeface="Quattrocento Sans"/>
              </a:defRPr>
            </a:lvl2pPr>
            <a:lvl3pPr marR="0" lvl="2" algn="l" rtl="0">
              <a:spcBef>
                <a:spcPts val="400"/>
              </a:spcBef>
              <a:spcAft>
                <a:spcPts val="0"/>
              </a:spcAft>
              <a:buClr>
                <a:srgbClr val="404040"/>
              </a:buClr>
              <a:buSzPts val="1800"/>
              <a:buFont typeface="Arial"/>
              <a:buNone/>
              <a:defRPr sz="1800" b="0" i="0" u="none" strike="noStrike" cap="none">
                <a:solidFill>
                  <a:srgbClr val="404040"/>
                </a:solidFill>
                <a:latin typeface="Quattrocento Sans"/>
                <a:ea typeface="Quattrocento Sans"/>
                <a:cs typeface="Quattrocento Sans"/>
                <a:sym typeface="Quattrocento Sans"/>
              </a:defRPr>
            </a:lvl3pPr>
            <a:lvl4pPr marR="0" lvl="3" algn="l" rtl="0">
              <a:spcBef>
                <a:spcPts val="300"/>
              </a:spcBef>
              <a:spcAft>
                <a:spcPts val="0"/>
              </a:spcAft>
              <a:buClr>
                <a:srgbClr val="404040"/>
              </a:buClr>
              <a:buSzPts val="1500"/>
              <a:buFont typeface="Arial"/>
              <a:buNone/>
              <a:defRPr sz="1500" b="0" i="0" u="none" strike="noStrike" cap="none">
                <a:solidFill>
                  <a:srgbClr val="404040"/>
                </a:solidFill>
                <a:latin typeface="Quattrocento Sans"/>
                <a:ea typeface="Quattrocento Sans"/>
                <a:cs typeface="Quattrocento Sans"/>
                <a:sym typeface="Quattrocento Sans"/>
              </a:defRPr>
            </a:lvl4pPr>
            <a:lvl5pPr marR="0" lvl="4" algn="l" rtl="0">
              <a:spcBef>
                <a:spcPts val="300"/>
              </a:spcBef>
              <a:spcAft>
                <a:spcPts val="0"/>
              </a:spcAft>
              <a:buClr>
                <a:srgbClr val="404040"/>
              </a:buClr>
              <a:buSzPts val="1500"/>
              <a:buFont typeface="Arial"/>
              <a:buNone/>
              <a:defRPr sz="1500" b="0" i="0" u="none" strike="noStrike" cap="none">
                <a:solidFill>
                  <a:srgbClr val="404040"/>
                </a:solidFill>
                <a:latin typeface="Quattrocento Sans"/>
                <a:ea typeface="Quattrocento Sans"/>
                <a:cs typeface="Quattrocento Sans"/>
                <a:sym typeface="Quattrocento Sans"/>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9" name="Google Shape;139;g28ca7a6e4a9_6_76"/>
          <p:cNvSpPr txBox="1">
            <a:spLocks noGrp="1"/>
          </p:cNvSpPr>
          <p:nvPr>
            <p:ph type="body" idx="1"/>
          </p:nvPr>
        </p:nvSpPr>
        <p:spPr>
          <a:xfrm>
            <a:off x="1792288" y="5367338"/>
            <a:ext cx="5486400" cy="8048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rgbClr val="404040"/>
              </a:buClr>
              <a:buSzPts val="1100"/>
              <a:buNone/>
              <a:defRPr sz="1100"/>
            </a:lvl1pPr>
            <a:lvl2pPr marL="914400" lvl="1" indent="-228600" algn="l">
              <a:spcBef>
                <a:spcPts val="200"/>
              </a:spcBef>
              <a:spcAft>
                <a:spcPts val="0"/>
              </a:spcAft>
              <a:buClr>
                <a:srgbClr val="404040"/>
              </a:buClr>
              <a:buSzPts val="900"/>
              <a:buNone/>
              <a:defRPr sz="900"/>
            </a:lvl2pPr>
            <a:lvl3pPr marL="1371600" lvl="2" indent="-228600" algn="l">
              <a:spcBef>
                <a:spcPts val="200"/>
              </a:spcBef>
              <a:spcAft>
                <a:spcPts val="0"/>
              </a:spcAft>
              <a:buClr>
                <a:srgbClr val="404040"/>
              </a:buClr>
              <a:buSzPts val="800"/>
              <a:buNone/>
              <a:defRPr sz="800"/>
            </a:lvl3pPr>
            <a:lvl4pPr marL="1828800" lvl="3" indent="-228600" algn="l">
              <a:spcBef>
                <a:spcPts val="100"/>
              </a:spcBef>
              <a:spcAft>
                <a:spcPts val="0"/>
              </a:spcAft>
              <a:buClr>
                <a:srgbClr val="404040"/>
              </a:buClr>
              <a:buSzPts val="700"/>
              <a:buNone/>
              <a:defRPr sz="700"/>
            </a:lvl4pPr>
            <a:lvl5pPr marL="2286000" lvl="4" indent="-228600" algn="l">
              <a:spcBef>
                <a:spcPts val="100"/>
              </a:spcBef>
              <a:spcAft>
                <a:spcPts val="0"/>
              </a:spcAft>
              <a:buClr>
                <a:srgbClr val="404040"/>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40" name="Google Shape;140;g28ca7a6e4a9_6_76"/>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g28ca7a6e4a9_6_76"/>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g28ca7a6e4a9_6_76"/>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8ca7a6e4a9_6_83"/>
          <p:cNvSpPr txBox="1">
            <a:spLocks noGrp="1"/>
          </p:cNvSpPr>
          <p:nvPr>
            <p:ph type="title"/>
          </p:nvPr>
        </p:nvSpPr>
        <p:spPr>
          <a:xfrm>
            <a:off x="457200" y="503238"/>
            <a:ext cx="8229600" cy="716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g28ca7a6e4a9_6_83"/>
          <p:cNvSpPr txBox="1">
            <a:spLocks noGrp="1"/>
          </p:cNvSpPr>
          <p:nvPr>
            <p:ph type="body" idx="1"/>
          </p:nvPr>
        </p:nvSpPr>
        <p:spPr>
          <a:xfrm rot="5400000">
            <a:off x="2194800" y="-365999"/>
            <a:ext cx="47544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rgbClr val="404040"/>
              </a:buClr>
              <a:buSzPts val="1400"/>
              <a:buChar char="•"/>
              <a:defRPr/>
            </a:lvl1pPr>
            <a:lvl2pPr marL="914400" lvl="1" indent="-317500" algn="l">
              <a:spcBef>
                <a:spcPts val="300"/>
              </a:spcBef>
              <a:spcAft>
                <a:spcPts val="0"/>
              </a:spcAft>
              <a:buClr>
                <a:srgbClr val="404040"/>
              </a:buClr>
              <a:buSzPts val="1400"/>
              <a:buChar char="–"/>
              <a:defRPr/>
            </a:lvl2pPr>
            <a:lvl3pPr marL="1371600" lvl="2" indent="-317500" algn="l">
              <a:spcBef>
                <a:spcPts val="300"/>
              </a:spcBef>
              <a:spcAft>
                <a:spcPts val="0"/>
              </a:spcAft>
              <a:buClr>
                <a:srgbClr val="404040"/>
              </a:buClr>
              <a:buSzPts val="1400"/>
              <a:buChar char="•"/>
              <a:defRPr/>
            </a:lvl3pPr>
            <a:lvl4pPr marL="1828800" lvl="3" indent="-317500" algn="l">
              <a:spcBef>
                <a:spcPts val="300"/>
              </a:spcBef>
              <a:spcAft>
                <a:spcPts val="0"/>
              </a:spcAft>
              <a:buClr>
                <a:srgbClr val="404040"/>
              </a:buClr>
              <a:buSzPts val="1400"/>
              <a:buChar char="–"/>
              <a:defRPr/>
            </a:lvl4pPr>
            <a:lvl5pPr marL="2286000" lvl="4" indent="-317500" algn="l">
              <a:spcBef>
                <a:spcPts val="300"/>
              </a:spcBef>
              <a:spcAft>
                <a:spcPts val="0"/>
              </a:spcAft>
              <a:buClr>
                <a:srgbClr val="404040"/>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46" name="Google Shape;146;g28ca7a6e4a9_6_83"/>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g28ca7a6e4a9_6_83"/>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8" name="Google Shape;148;g28ca7a6e4a9_6_83"/>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8ca7a6e4a9_6_89"/>
          <p:cNvSpPr txBox="1">
            <a:spLocks noGrp="1"/>
          </p:cNvSpPr>
          <p:nvPr>
            <p:ph type="title"/>
          </p:nvPr>
        </p:nvSpPr>
        <p:spPr>
          <a:xfrm rot="5400000">
            <a:off x="4732300" y="2171739"/>
            <a:ext cx="5851600" cy="2057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g28ca7a6e4a9_6_89"/>
          <p:cNvSpPr txBox="1">
            <a:spLocks noGrp="1"/>
          </p:cNvSpPr>
          <p:nvPr>
            <p:ph type="body" idx="1"/>
          </p:nvPr>
        </p:nvSpPr>
        <p:spPr>
          <a:xfrm rot="5400000">
            <a:off x="541300" y="190539"/>
            <a:ext cx="5851600" cy="60198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rgbClr val="404040"/>
              </a:buClr>
              <a:buSzPts val="1400"/>
              <a:buChar char="•"/>
              <a:defRPr/>
            </a:lvl1pPr>
            <a:lvl2pPr marL="914400" lvl="1" indent="-317500" algn="l">
              <a:spcBef>
                <a:spcPts val="300"/>
              </a:spcBef>
              <a:spcAft>
                <a:spcPts val="0"/>
              </a:spcAft>
              <a:buClr>
                <a:srgbClr val="404040"/>
              </a:buClr>
              <a:buSzPts val="1400"/>
              <a:buChar char="–"/>
              <a:defRPr/>
            </a:lvl2pPr>
            <a:lvl3pPr marL="1371600" lvl="2" indent="-317500" algn="l">
              <a:spcBef>
                <a:spcPts val="300"/>
              </a:spcBef>
              <a:spcAft>
                <a:spcPts val="0"/>
              </a:spcAft>
              <a:buClr>
                <a:srgbClr val="404040"/>
              </a:buClr>
              <a:buSzPts val="1400"/>
              <a:buChar char="•"/>
              <a:defRPr/>
            </a:lvl3pPr>
            <a:lvl4pPr marL="1828800" lvl="3" indent="-317500" algn="l">
              <a:spcBef>
                <a:spcPts val="300"/>
              </a:spcBef>
              <a:spcAft>
                <a:spcPts val="0"/>
              </a:spcAft>
              <a:buClr>
                <a:srgbClr val="404040"/>
              </a:buClr>
              <a:buSzPts val="1400"/>
              <a:buChar char="–"/>
              <a:defRPr/>
            </a:lvl4pPr>
            <a:lvl5pPr marL="2286000" lvl="4" indent="-317500" algn="l">
              <a:spcBef>
                <a:spcPts val="300"/>
              </a:spcBef>
              <a:spcAft>
                <a:spcPts val="0"/>
              </a:spcAft>
              <a:buClr>
                <a:srgbClr val="404040"/>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52" name="Google Shape;152;g28ca7a6e4a9_6_89"/>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g28ca7a6e4a9_6_89"/>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4" name="Google Shape;154;g28ca7a6e4a9_6_89"/>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lvl="1"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lvl="2"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lvl="3"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lvl="4"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lvl="5"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lvl="6"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lvl="7"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lvl="8" indent="0" algn="r">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g28ca7a6e4a9_6_0"/>
          <p:cNvSpPr txBox="1">
            <a:spLocks noGrp="1"/>
          </p:cNvSpPr>
          <p:nvPr>
            <p:ph type="title"/>
          </p:nvPr>
        </p:nvSpPr>
        <p:spPr>
          <a:xfrm>
            <a:off x="457200" y="503238"/>
            <a:ext cx="8229600" cy="7160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1pPr>
            <a:lvl2pPr marR="0" lvl="1"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2pPr>
            <a:lvl3pPr marR="0" lvl="2"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3pPr>
            <a:lvl4pPr marR="0" lvl="3"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4pPr>
            <a:lvl5pPr marR="0" lvl="4"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5pPr>
            <a:lvl6pPr marR="0" lvl="5"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6pPr>
            <a:lvl7pPr marR="0" lvl="6"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7pPr>
            <a:lvl8pPr marR="0" lvl="7"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8pPr>
            <a:lvl9pPr marR="0" lvl="8" algn="l" rtl="0">
              <a:spcBef>
                <a:spcPts val="0"/>
              </a:spcBef>
              <a:spcAft>
                <a:spcPts val="0"/>
              </a:spcAft>
              <a:buSzPts val="1100"/>
              <a:buNone/>
              <a:defRPr sz="3300" b="0" i="0" u="none" strike="noStrike" cap="none">
                <a:solidFill>
                  <a:srgbClr val="404040"/>
                </a:solidFill>
                <a:latin typeface="Quattrocento Sans"/>
                <a:ea typeface="Quattrocento Sans"/>
                <a:cs typeface="Quattrocento Sans"/>
                <a:sym typeface="Quattrocento Sans"/>
              </a:defRPr>
            </a:lvl9pPr>
          </a:lstStyle>
          <a:p>
            <a:endParaRPr/>
          </a:p>
        </p:txBody>
      </p:sp>
      <p:sp>
        <p:nvSpPr>
          <p:cNvPr id="62" name="Google Shape;62;g28ca7a6e4a9_6_0"/>
          <p:cNvSpPr txBox="1">
            <a:spLocks noGrp="1"/>
          </p:cNvSpPr>
          <p:nvPr>
            <p:ph type="body" idx="1"/>
          </p:nvPr>
        </p:nvSpPr>
        <p:spPr>
          <a:xfrm>
            <a:off x="457200" y="1371601"/>
            <a:ext cx="8229600" cy="47544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rgbClr val="404040"/>
              </a:buClr>
              <a:buSzPts val="2400"/>
              <a:buFont typeface="Arial"/>
              <a:buChar char="•"/>
              <a:defRPr sz="2400" b="0" i="0" u="none" strike="noStrike" cap="none">
                <a:solidFill>
                  <a:srgbClr val="404040"/>
                </a:solidFill>
                <a:latin typeface="Quattrocento Sans"/>
                <a:ea typeface="Quattrocento Sans"/>
                <a:cs typeface="Quattrocento Sans"/>
                <a:sym typeface="Quattrocento Sans"/>
              </a:defRPr>
            </a:lvl1pPr>
            <a:lvl2pPr marL="914400" marR="0" lvl="1" indent="-361950" algn="l" rtl="0">
              <a:spcBef>
                <a:spcPts val="400"/>
              </a:spcBef>
              <a:spcAft>
                <a:spcPts val="0"/>
              </a:spcAft>
              <a:buClr>
                <a:srgbClr val="404040"/>
              </a:buClr>
              <a:buSzPts val="2100"/>
              <a:buFont typeface="Arial"/>
              <a:buChar char="–"/>
              <a:defRPr sz="2100" b="0" i="0" u="none" strike="noStrike" cap="none">
                <a:solidFill>
                  <a:srgbClr val="404040"/>
                </a:solidFill>
                <a:latin typeface="Quattrocento Sans"/>
                <a:ea typeface="Quattrocento Sans"/>
                <a:cs typeface="Quattrocento Sans"/>
                <a:sym typeface="Quattrocento Sans"/>
              </a:defRPr>
            </a:lvl2pPr>
            <a:lvl3pPr marL="1371600" marR="0" lvl="2" indent="-342900" algn="l" rtl="0">
              <a:spcBef>
                <a:spcPts val="400"/>
              </a:spcBef>
              <a:spcAft>
                <a:spcPts val="0"/>
              </a:spcAft>
              <a:buClr>
                <a:srgbClr val="404040"/>
              </a:buClr>
              <a:buSzPts val="1800"/>
              <a:buFont typeface="Arial"/>
              <a:buChar char="•"/>
              <a:defRPr sz="1800" b="0" i="0" u="none" strike="noStrike" cap="none">
                <a:solidFill>
                  <a:srgbClr val="404040"/>
                </a:solidFill>
                <a:latin typeface="Quattrocento Sans"/>
                <a:ea typeface="Quattrocento Sans"/>
                <a:cs typeface="Quattrocento Sans"/>
                <a:sym typeface="Quattrocento Sans"/>
              </a:defRPr>
            </a:lvl3pPr>
            <a:lvl4pPr marL="1828800" marR="0" lvl="3" indent="-323850" algn="l" rtl="0">
              <a:spcBef>
                <a:spcPts val="300"/>
              </a:spcBef>
              <a:spcAft>
                <a:spcPts val="0"/>
              </a:spcAft>
              <a:buClr>
                <a:srgbClr val="404040"/>
              </a:buClr>
              <a:buSzPts val="1500"/>
              <a:buFont typeface="Arial"/>
              <a:buChar char="–"/>
              <a:defRPr sz="1500" b="0" i="0" u="none" strike="noStrike" cap="none">
                <a:solidFill>
                  <a:srgbClr val="404040"/>
                </a:solidFill>
                <a:latin typeface="Quattrocento Sans"/>
                <a:ea typeface="Quattrocento Sans"/>
                <a:cs typeface="Quattrocento Sans"/>
                <a:sym typeface="Quattrocento Sans"/>
              </a:defRPr>
            </a:lvl4pPr>
            <a:lvl5pPr marL="2286000" marR="0" lvl="4" indent="-323850" algn="l" rtl="0">
              <a:spcBef>
                <a:spcPts val="300"/>
              </a:spcBef>
              <a:spcAft>
                <a:spcPts val="0"/>
              </a:spcAft>
              <a:buClr>
                <a:srgbClr val="404040"/>
              </a:buClr>
              <a:buSzPts val="1500"/>
              <a:buFont typeface="Arial"/>
              <a:buChar char="»"/>
              <a:defRPr sz="1500" b="0" i="0" u="none" strike="noStrike" cap="none">
                <a:solidFill>
                  <a:srgbClr val="404040"/>
                </a:solidFill>
                <a:latin typeface="Quattrocento Sans"/>
                <a:ea typeface="Quattrocento Sans"/>
                <a:cs typeface="Quattrocento Sans"/>
                <a:sym typeface="Quattrocento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3" name="Google Shape;63;g28ca7a6e4a9_6_0"/>
          <p:cNvSpPr txBox="1">
            <a:spLocks noGrp="1"/>
          </p:cNvSpPr>
          <p:nvPr>
            <p:ph type="dt" idx="10"/>
          </p:nvPr>
        </p:nvSpPr>
        <p:spPr>
          <a:xfrm>
            <a:off x="457200" y="6356351"/>
            <a:ext cx="21336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4" name="Google Shape;64;g28ca7a6e4a9_6_0"/>
          <p:cNvSpPr txBox="1">
            <a:spLocks noGrp="1"/>
          </p:cNvSpPr>
          <p:nvPr>
            <p:ph type="ftr" idx="11"/>
          </p:nvPr>
        </p:nvSpPr>
        <p:spPr>
          <a:xfrm>
            <a:off x="3124200" y="6356351"/>
            <a:ext cx="28956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5" name="Google Shape;65;g28ca7a6e4a9_6_0"/>
          <p:cNvSpPr txBox="1">
            <a:spLocks noGrp="1"/>
          </p:cNvSpPr>
          <p:nvPr>
            <p:ph type="sldNum" idx="12"/>
          </p:nvPr>
        </p:nvSpPr>
        <p:spPr>
          <a:xfrm>
            <a:off x="6553200" y="6356351"/>
            <a:ext cx="2133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spcAft>
                <a:spcPts val="0"/>
              </a:spcAft>
              <a:buNone/>
              <a:defRPr sz="15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71" r:id="rId6"/>
    <p:sldLayoutId id="2147483672" r:id="rId7"/>
    <p:sldLayoutId id="2147483673" r:id="rId8"/>
    <p:sldLayoutId id="2147483674"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B9A99-1E79-6A90-BA98-6C4901A84E8C}"/>
            </a:ext>
          </a:extLst>
        </p:cNvPr>
        <p:cNvGrpSpPr/>
        <p:nvPr/>
      </p:nvGrpSpPr>
      <p:grpSpPr>
        <a:xfrm>
          <a:off x="0" y="0"/>
          <a:ext cx="0" cy="0"/>
          <a:chOff x="0" y="0"/>
          <a:chExt cx="0" cy="0"/>
        </a:xfrm>
      </p:grpSpPr>
      <p:sp>
        <p:nvSpPr>
          <p:cNvPr id="6" name="Content Placeholder 17">
            <a:extLst>
              <a:ext uri="{FF2B5EF4-FFF2-40B4-BE49-F238E27FC236}">
                <a16:creationId xmlns:a16="http://schemas.microsoft.com/office/drawing/2014/main" id="{8A9ED9A3-3935-3607-1553-1CA12C9CC6A0}"/>
              </a:ext>
            </a:extLst>
          </p:cNvPr>
          <p:cNvSpPr>
            <a:spLocks noGrp="1"/>
          </p:cNvSpPr>
          <p:nvPr/>
        </p:nvSpPr>
        <p:spPr>
          <a:xfrm>
            <a:off x="674556" y="2121408"/>
            <a:ext cx="7794885" cy="130759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GalaxiePolaris-Medium"/>
                <a:ea typeface="+mn-ea"/>
                <a:cs typeface="GalaxiePolaris-Medium"/>
              </a:defRPr>
            </a:lvl1pPr>
            <a:lvl2pPr marL="742950" indent="-285750" algn="l" defTabSz="457200" rtl="0" eaLnBrk="1" latinLnBrk="0" hangingPunct="1">
              <a:spcBef>
                <a:spcPct val="20000"/>
              </a:spcBef>
              <a:buFont typeface="Arial"/>
              <a:buChar char="–"/>
              <a:defRPr sz="2800" b="0" i="0" kern="1200">
                <a:solidFill>
                  <a:schemeClr val="tx1"/>
                </a:solidFill>
                <a:latin typeface="GalaxiePolaris-Medium"/>
                <a:ea typeface="+mn-ea"/>
                <a:cs typeface="GalaxiePolaris-Medium"/>
              </a:defRPr>
            </a:lvl2pPr>
            <a:lvl3pPr marL="1143000" indent="-228600" algn="l" defTabSz="457200" rtl="0" eaLnBrk="1" latinLnBrk="0" hangingPunct="1">
              <a:spcBef>
                <a:spcPct val="20000"/>
              </a:spcBef>
              <a:buFont typeface="Arial"/>
              <a:buChar char="•"/>
              <a:defRPr sz="2400" b="0" i="0" kern="1200">
                <a:solidFill>
                  <a:schemeClr val="tx1"/>
                </a:solidFill>
                <a:latin typeface="GalaxiePolaris-Medium"/>
                <a:ea typeface="+mn-ea"/>
                <a:cs typeface="GalaxiePolaris-Medium"/>
              </a:defRPr>
            </a:lvl3pPr>
            <a:lvl4pPr marL="1600200" indent="-228600" algn="l" defTabSz="457200" rtl="0" eaLnBrk="1" latinLnBrk="0" hangingPunct="1">
              <a:spcBef>
                <a:spcPct val="20000"/>
              </a:spcBef>
              <a:buFont typeface="Arial"/>
              <a:buChar char="–"/>
              <a:defRPr sz="2000" b="0" i="0" kern="1200">
                <a:solidFill>
                  <a:schemeClr val="tx1"/>
                </a:solidFill>
                <a:latin typeface="GalaxiePolaris-Medium"/>
                <a:ea typeface="+mn-ea"/>
                <a:cs typeface="GalaxiePolaris-Medium"/>
              </a:defRPr>
            </a:lvl4pPr>
            <a:lvl5pPr marL="2057400" indent="-228600" algn="l" defTabSz="457200" rtl="0" eaLnBrk="1" latinLnBrk="0" hangingPunct="1">
              <a:spcBef>
                <a:spcPct val="20000"/>
              </a:spcBef>
              <a:buFont typeface="Arial"/>
              <a:buChar char="»"/>
              <a:defRPr sz="2000" b="0" i="0" kern="1200">
                <a:solidFill>
                  <a:schemeClr val="tx1"/>
                </a:solidFill>
                <a:latin typeface="GalaxiePolaris-Medium"/>
                <a:ea typeface="+mn-ea"/>
                <a:cs typeface="GalaxiePolaris-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900" dirty="0">
                <a:latin typeface="+mj-lt"/>
              </a:rPr>
              <a:t>Secure-IRS: Defending Against Adversarial Physical-Layer Sensing in ISAC System</a:t>
            </a:r>
          </a:p>
          <a:p>
            <a:pPr marL="0" indent="0" algn="ctr">
              <a:buNone/>
            </a:pPr>
            <a:endParaRPr lang="en-US" sz="2300" dirty="0">
              <a:latin typeface="+mj-lt"/>
            </a:endParaRPr>
          </a:p>
          <a:p>
            <a:pPr marL="0" indent="0" algn="ctr">
              <a:buNone/>
            </a:pPr>
            <a:r>
              <a:rPr lang="en-US" altLang="zh-CN" sz="2400" dirty="0">
                <a:latin typeface="+mj-lt"/>
              </a:rPr>
              <a:t>Ziyu</a:t>
            </a:r>
            <a:r>
              <a:rPr lang="zh-CN" altLang="en-US" sz="2400" dirty="0">
                <a:latin typeface="+mj-lt"/>
              </a:rPr>
              <a:t> </a:t>
            </a:r>
            <a:r>
              <a:rPr lang="en-US" altLang="zh-CN" sz="2400" dirty="0">
                <a:latin typeface="+mj-lt"/>
              </a:rPr>
              <a:t>Chen, Denny </a:t>
            </a:r>
            <a:r>
              <a:rPr lang="en-US" altLang="zh-CN" sz="2400" dirty="0" err="1">
                <a:latin typeface="+mj-lt"/>
              </a:rPr>
              <a:t>Lendika</a:t>
            </a:r>
            <a:r>
              <a:rPr lang="en-US" altLang="zh-CN" sz="2400" dirty="0">
                <a:latin typeface="+mj-lt"/>
              </a:rPr>
              <a:t>, Alvin Yang, </a:t>
            </a:r>
            <a:r>
              <a:rPr lang="en-US" altLang="zh-CN" sz="2400" dirty="0" err="1">
                <a:latin typeface="+mj-lt"/>
              </a:rPr>
              <a:t>Yizhu</a:t>
            </a:r>
            <a:r>
              <a:rPr lang="en-US" altLang="zh-CN" sz="2400" dirty="0">
                <a:latin typeface="+mj-lt"/>
              </a:rPr>
              <a:t> Wen, </a:t>
            </a:r>
            <a:r>
              <a:rPr lang="en-US" altLang="zh-CN" sz="2400" dirty="0" err="1">
                <a:latin typeface="+mj-lt"/>
              </a:rPr>
              <a:t>Haofan</a:t>
            </a:r>
            <a:r>
              <a:rPr lang="en-US" altLang="zh-CN" sz="2400" dirty="0">
                <a:latin typeface="+mj-lt"/>
              </a:rPr>
              <a:t> Cai, Yao Zheng, </a:t>
            </a:r>
            <a:r>
              <a:rPr lang="en-US" altLang="zh-CN" sz="2400" dirty="0" err="1">
                <a:latin typeface="+mj-lt"/>
              </a:rPr>
              <a:t>Hanqing</a:t>
            </a:r>
            <a:r>
              <a:rPr lang="en-US" altLang="zh-CN" sz="2400" dirty="0">
                <a:latin typeface="+mj-lt"/>
              </a:rPr>
              <a:t> Guo</a:t>
            </a:r>
            <a:endParaRPr lang="en-US" sz="2400" dirty="0">
              <a:latin typeface="+mj-lt"/>
            </a:endParaRPr>
          </a:p>
        </p:txBody>
      </p:sp>
      <p:pic>
        <p:nvPicPr>
          <p:cNvPr id="56" name="Picture 49">
            <a:extLst>
              <a:ext uri="{FF2B5EF4-FFF2-40B4-BE49-F238E27FC236}">
                <a16:creationId xmlns:a16="http://schemas.microsoft.com/office/drawing/2014/main" id="{10BB8AD8-0B50-761B-8EDD-F63060434B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31533" y="4378659"/>
            <a:ext cx="1712467" cy="17124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 name="Picture 60" descr="A logo on a black background&#10;&#10;Description automatically generated">
            <a:extLst>
              <a:ext uri="{FF2B5EF4-FFF2-40B4-BE49-F238E27FC236}">
                <a16:creationId xmlns:a16="http://schemas.microsoft.com/office/drawing/2014/main" id="{316B261E-5DA9-5EBE-8828-532DDB5BEA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39" y="4417815"/>
            <a:ext cx="1750807" cy="1750807"/>
          </a:xfrm>
          <a:prstGeom prst="rect">
            <a:avLst/>
          </a:prstGeom>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CF221D7-6DC0-E9AF-A7C2-ABA0639BBC8C}"/>
              </a:ext>
            </a:extLst>
          </p:cNvPr>
          <p:cNvPicPr>
            <a:picLocks noChangeAspect="1"/>
          </p:cNvPicPr>
          <p:nvPr/>
        </p:nvPicPr>
        <p:blipFill>
          <a:blip r:embed="rId5"/>
          <a:stretch>
            <a:fillRect/>
          </a:stretch>
        </p:blipFill>
        <p:spPr>
          <a:xfrm>
            <a:off x="3759200" y="4854060"/>
            <a:ext cx="1846317" cy="692369"/>
          </a:xfrm>
          <a:prstGeom prst="rect">
            <a:avLst/>
          </a:prstGeom>
        </p:spPr>
      </p:pic>
      <p:pic>
        <p:nvPicPr>
          <p:cNvPr id="8" name="Picture 7">
            <a:extLst>
              <a:ext uri="{FF2B5EF4-FFF2-40B4-BE49-F238E27FC236}">
                <a16:creationId xmlns:a16="http://schemas.microsoft.com/office/drawing/2014/main" id="{C7CFBB52-D908-E925-2431-B2299A68B8A8}"/>
              </a:ext>
            </a:extLst>
          </p:cNvPr>
          <p:cNvPicPr>
            <a:picLocks noChangeAspect="1"/>
          </p:cNvPicPr>
          <p:nvPr/>
        </p:nvPicPr>
        <p:blipFill>
          <a:blip r:embed="rId6"/>
          <a:stretch>
            <a:fillRect/>
          </a:stretch>
        </p:blipFill>
        <p:spPr>
          <a:xfrm>
            <a:off x="126384" y="4831943"/>
            <a:ext cx="1536700" cy="736600"/>
          </a:xfrm>
          <a:prstGeom prst="rect">
            <a:avLst/>
          </a:prstGeom>
        </p:spPr>
      </p:pic>
      <p:pic>
        <p:nvPicPr>
          <p:cNvPr id="12" name="Picture 11">
            <a:extLst>
              <a:ext uri="{FF2B5EF4-FFF2-40B4-BE49-F238E27FC236}">
                <a16:creationId xmlns:a16="http://schemas.microsoft.com/office/drawing/2014/main" id="{9A3B568A-5034-AF99-31F1-A920D2D7204C}"/>
              </a:ext>
            </a:extLst>
          </p:cNvPr>
          <p:cNvPicPr>
            <a:picLocks noChangeAspect="1"/>
          </p:cNvPicPr>
          <p:nvPr/>
        </p:nvPicPr>
        <p:blipFill>
          <a:blip r:embed="rId7"/>
          <a:srcRect l="18965" t="28342" r="18836" b="28342"/>
          <a:stretch/>
        </p:blipFill>
        <p:spPr>
          <a:xfrm>
            <a:off x="1787874" y="4760157"/>
            <a:ext cx="1895804" cy="880173"/>
          </a:xfrm>
          <a:prstGeom prst="rect">
            <a:avLst/>
          </a:prstGeom>
        </p:spPr>
      </p:pic>
      <p:pic>
        <p:nvPicPr>
          <p:cNvPr id="14" name="Picture 13">
            <a:extLst>
              <a:ext uri="{FF2B5EF4-FFF2-40B4-BE49-F238E27FC236}">
                <a16:creationId xmlns:a16="http://schemas.microsoft.com/office/drawing/2014/main" id="{E62DE94E-6A6F-07B1-8952-45AAA7281363}"/>
              </a:ext>
            </a:extLst>
          </p:cNvPr>
          <p:cNvPicPr>
            <a:picLocks noChangeAspect="1"/>
          </p:cNvPicPr>
          <p:nvPr/>
        </p:nvPicPr>
        <p:blipFill>
          <a:blip r:embed="rId8"/>
          <a:stretch>
            <a:fillRect/>
          </a:stretch>
        </p:blipFill>
        <p:spPr>
          <a:xfrm>
            <a:off x="3579948" y="3510950"/>
            <a:ext cx="1984102" cy="692369"/>
          </a:xfrm>
          <a:prstGeom prst="rect">
            <a:avLst/>
          </a:prstGeom>
        </p:spPr>
      </p:pic>
    </p:spTree>
    <p:extLst>
      <p:ext uri="{BB962C8B-B14F-4D97-AF65-F5344CB8AC3E}">
        <p14:creationId xmlns:p14="http://schemas.microsoft.com/office/powerpoint/2010/main" val="402498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E92D-BFF9-6BEF-82A2-D6A2F846EDB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7A5A9DE-A5C2-5569-AFC8-566304471245}"/>
              </a:ext>
            </a:extLst>
          </p:cNvPr>
          <p:cNvSpPr>
            <a:spLocks noGrp="1"/>
          </p:cNvSpPr>
          <p:nvPr>
            <p:ph type="title"/>
          </p:nvPr>
        </p:nvSpPr>
        <p:spPr>
          <a:xfrm>
            <a:off x="457200" y="906361"/>
            <a:ext cx="8229600" cy="716000"/>
          </a:xfrm>
        </p:spPr>
        <p:txBody>
          <a:bodyPr/>
          <a:lstStyle/>
          <a:p>
            <a:r>
              <a:rPr lang="en-CN" sz="3200" dirty="0"/>
              <a:t>Experimental setup</a:t>
            </a:r>
          </a:p>
        </p:txBody>
      </p:sp>
      <p:pic>
        <p:nvPicPr>
          <p:cNvPr id="3" name="Picture 2">
            <a:extLst>
              <a:ext uri="{FF2B5EF4-FFF2-40B4-BE49-F238E27FC236}">
                <a16:creationId xmlns:a16="http://schemas.microsoft.com/office/drawing/2014/main" id="{6A2C3B12-E0B2-E222-1B24-850CF4438B7C}"/>
              </a:ext>
            </a:extLst>
          </p:cNvPr>
          <p:cNvPicPr>
            <a:picLocks noChangeAspect="1"/>
          </p:cNvPicPr>
          <p:nvPr/>
        </p:nvPicPr>
        <p:blipFill>
          <a:blip r:embed="rId3"/>
          <a:stretch>
            <a:fillRect/>
          </a:stretch>
        </p:blipFill>
        <p:spPr>
          <a:xfrm>
            <a:off x="457200" y="1622361"/>
            <a:ext cx="4926516" cy="4513324"/>
          </a:xfrm>
          <a:prstGeom prst="rect">
            <a:avLst/>
          </a:prstGeom>
        </p:spPr>
      </p:pic>
      <p:sp>
        <p:nvSpPr>
          <p:cNvPr id="2" name="TextBox 1">
            <a:extLst>
              <a:ext uri="{FF2B5EF4-FFF2-40B4-BE49-F238E27FC236}">
                <a16:creationId xmlns:a16="http://schemas.microsoft.com/office/drawing/2014/main" id="{523123E6-12A3-960F-AD48-A8C358769C98}"/>
              </a:ext>
            </a:extLst>
          </p:cNvPr>
          <p:cNvSpPr txBox="1"/>
          <p:nvPr/>
        </p:nvSpPr>
        <p:spPr>
          <a:xfrm>
            <a:off x="5383716" y="1942430"/>
            <a:ext cx="355956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Tx sends an OFDM signal with 52 pilot subcarriers and 128 data subcarriers at a sample rate of 625 Hz. </a:t>
            </a:r>
          </a:p>
          <a:p>
            <a:pPr marL="285750" indent="-285750">
              <a:buFont typeface="Arial" panose="020B0604020202020204" pitchFamily="34" charset="0"/>
              <a:buChar char="•"/>
            </a:pPr>
            <a:r>
              <a:rPr lang="en-CN" sz="1600" dirty="0"/>
              <a:t>The signal transmitts at 3.5 GHz, then upsampled to 28 GHz.</a:t>
            </a:r>
          </a:p>
          <a:p>
            <a:pPr marL="285750" indent="-285750">
              <a:buFont typeface="Arial" panose="020B0604020202020204" pitchFamily="34" charset="0"/>
              <a:buChar char="•"/>
            </a:pPr>
            <a:r>
              <a:rPr lang="en-CN" sz="1600" dirty="0"/>
              <a:t>The IRS</a:t>
            </a:r>
            <a:r>
              <a:rPr lang="zh-CN" altLang="en-US" sz="1600" dirty="0"/>
              <a:t>‘</a:t>
            </a:r>
            <a:r>
              <a:rPr lang="en-US" altLang="zh-CN" sz="1600" dirty="0"/>
              <a:t>s introduce angle is 0° and reflection angle is 60°.</a:t>
            </a:r>
          </a:p>
          <a:p>
            <a:pPr marL="285750" indent="-285750">
              <a:buFont typeface="Arial" panose="020B0604020202020204" pitchFamily="34" charset="0"/>
              <a:buChar char="•"/>
            </a:pPr>
            <a:r>
              <a:rPr lang="en-US" altLang="zh-CN" sz="1600" dirty="0"/>
              <a:t>The target oscillates at 0.3 Hz to mimic typical breathing rates. </a:t>
            </a:r>
          </a:p>
          <a:p>
            <a:pPr marL="285750" indent="-285750">
              <a:buFont typeface="Arial" panose="020B0604020202020204" pitchFamily="34" charset="0"/>
              <a:buChar char="•"/>
            </a:pPr>
            <a:r>
              <a:rPr lang="en-US" altLang="zh-CN" sz="1600" dirty="0"/>
              <a:t>The CSI of channel 1, 26, 52 is recorded into a text file in each experiment.</a:t>
            </a:r>
          </a:p>
        </p:txBody>
      </p:sp>
    </p:spTree>
    <p:extLst>
      <p:ext uri="{BB962C8B-B14F-4D97-AF65-F5344CB8AC3E}">
        <p14:creationId xmlns:p14="http://schemas.microsoft.com/office/powerpoint/2010/main" val="127564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F1106-268C-7FB8-9D7C-ECB802F3C64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EC32E2C-E50E-690E-9454-76B4AE78B46B}"/>
              </a:ext>
            </a:extLst>
          </p:cNvPr>
          <p:cNvSpPr>
            <a:spLocks noGrp="1"/>
          </p:cNvSpPr>
          <p:nvPr>
            <p:ph type="title"/>
          </p:nvPr>
        </p:nvSpPr>
        <p:spPr>
          <a:xfrm>
            <a:off x="457200" y="906361"/>
            <a:ext cx="8229600" cy="716000"/>
          </a:xfrm>
        </p:spPr>
        <p:txBody>
          <a:bodyPr/>
          <a:lstStyle/>
          <a:p>
            <a:r>
              <a:rPr lang="en-CN" sz="3200" dirty="0"/>
              <a:t>Evaluation metrics</a:t>
            </a:r>
          </a:p>
        </p:txBody>
      </p:sp>
      <p:sp>
        <p:nvSpPr>
          <p:cNvPr id="15" name="TextBox 14">
            <a:extLst>
              <a:ext uri="{FF2B5EF4-FFF2-40B4-BE49-F238E27FC236}">
                <a16:creationId xmlns:a16="http://schemas.microsoft.com/office/drawing/2014/main" id="{793446C6-F858-96A6-A4B6-8EEB8BADEF7C}"/>
              </a:ext>
            </a:extLst>
          </p:cNvPr>
          <p:cNvSpPr txBox="1"/>
          <p:nvPr/>
        </p:nvSpPr>
        <p:spPr>
          <a:xfrm>
            <a:off x="579863" y="1862709"/>
            <a:ext cx="8106937" cy="369332"/>
          </a:xfrm>
          <a:prstGeom prst="rect">
            <a:avLst/>
          </a:prstGeom>
          <a:noFill/>
        </p:spPr>
        <p:txBody>
          <a:bodyPr wrap="square" rtlCol="0">
            <a:spAutoFit/>
          </a:bodyPr>
          <a:lstStyle/>
          <a:p>
            <a:r>
              <a:rPr lang="en-US" sz="1800" dirty="0"/>
              <a:t>Detection Error Rate (DER)</a:t>
            </a:r>
            <a:endParaRPr lang="en-US" sz="2400" dirty="0"/>
          </a:p>
        </p:txBody>
      </p:sp>
      <p:sp>
        <p:nvSpPr>
          <p:cNvPr id="5" name="TextBox 4">
            <a:extLst>
              <a:ext uri="{FF2B5EF4-FFF2-40B4-BE49-F238E27FC236}">
                <a16:creationId xmlns:a16="http://schemas.microsoft.com/office/drawing/2014/main" id="{FC53EF0F-45D2-8489-85A2-F3C7DB478F5B}"/>
              </a:ext>
            </a:extLst>
          </p:cNvPr>
          <p:cNvSpPr txBox="1"/>
          <p:nvPr/>
        </p:nvSpPr>
        <p:spPr>
          <a:xfrm>
            <a:off x="579863" y="3521605"/>
            <a:ext cx="8106937" cy="369332"/>
          </a:xfrm>
          <a:prstGeom prst="rect">
            <a:avLst/>
          </a:prstGeom>
          <a:noFill/>
        </p:spPr>
        <p:txBody>
          <a:bodyPr wrap="square" rtlCol="0">
            <a:spAutoFit/>
          </a:bodyPr>
          <a:lstStyle/>
          <a:p>
            <a:r>
              <a:rPr lang="en-US" sz="1800" b="0" dirty="0">
                <a:effectLst/>
                <a:latin typeface="Arial" panose="020B0604020202020204" pitchFamily="34" charset="0"/>
                <a:cs typeface="Arial" panose="020B0604020202020204" pitchFamily="34" charset="0"/>
              </a:rPr>
              <a:t>Attack Success Rate </a:t>
            </a:r>
            <a:r>
              <a:rPr lang="en-US" sz="1800" dirty="0">
                <a:effectLst/>
                <a:latin typeface="Arial" panose="020B0604020202020204" pitchFamily="34" charset="0"/>
                <a:cs typeface="Arial" panose="020B0604020202020204" pitchFamily="34" charset="0"/>
              </a:rPr>
              <a:t>(ASR) </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48D2617-C89A-CE42-EE5E-AA700EADEB19}"/>
              </a:ext>
            </a:extLst>
          </p:cNvPr>
          <p:cNvPicPr>
            <a:picLocks noChangeAspect="1"/>
          </p:cNvPicPr>
          <p:nvPr/>
        </p:nvPicPr>
        <p:blipFill>
          <a:blip r:embed="rId3"/>
          <a:stretch>
            <a:fillRect/>
          </a:stretch>
        </p:blipFill>
        <p:spPr>
          <a:xfrm>
            <a:off x="2927350" y="2521223"/>
            <a:ext cx="3289300" cy="711200"/>
          </a:xfrm>
          <a:prstGeom prst="rect">
            <a:avLst/>
          </a:prstGeom>
        </p:spPr>
      </p:pic>
      <p:pic>
        <p:nvPicPr>
          <p:cNvPr id="3" name="Picture 2">
            <a:extLst>
              <a:ext uri="{FF2B5EF4-FFF2-40B4-BE49-F238E27FC236}">
                <a16:creationId xmlns:a16="http://schemas.microsoft.com/office/drawing/2014/main" id="{66AF6D31-3523-1440-6182-476E40CEE716}"/>
              </a:ext>
            </a:extLst>
          </p:cNvPr>
          <p:cNvPicPr>
            <a:picLocks noChangeAspect="1"/>
          </p:cNvPicPr>
          <p:nvPr/>
        </p:nvPicPr>
        <p:blipFill>
          <a:blip r:embed="rId4"/>
          <a:stretch>
            <a:fillRect/>
          </a:stretch>
        </p:blipFill>
        <p:spPr>
          <a:xfrm>
            <a:off x="2901950" y="4013612"/>
            <a:ext cx="3340100" cy="927100"/>
          </a:xfrm>
          <a:prstGeom prst="rect">
            <a:avLst/>
          </a:prstGeom>
        </p:spPr>
      </p:pic>
    </p:spTree>
    <p:extLst>
      <p:ext uri="{BB962C8B-B14F-4D97-AF65-F5344CB8AC3E}">
        <p14:creationId xmlns:p14="http://schemas.microsoft.com/office/powerpoint/2010/main" val="364393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67A4C-D1F2-73C9-4E9A-7B4D6074D69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F74E8AB-0A0D-2B18-4307-077831D6AE90}"/>
              </a:ext>
            </a:extLst>
          </p:cNvPr>
          <p:cNvSpPr>
            <a:spLocks noGrp="1"/>
          </p:cNvSpPr>
          <p:nvPr>
            <p:ph type="title"/>
          </p:nvPr>
        </p:nvSpPr>
        <p:spPr>
          <a:xfrm>
            <a:off x="457200" y="906361"/>
            <a:ext cx="8229600" cy="716000"/>
          </a:xfrm>
        </p:spPr>
        <p:txBody>
          <a:bodyPr/>
          <a:lstStyle/>
          <a:p>
            <a:r>
              <a:rPr lang="en-US" altLang="zh-CN" sz="3200" dirty="0"/>
              <a:t>1.</a:t>
            </a:r>
            <a:r>
              <a:rPr lang="zh-CN" altLang="en-US" sz="3200" dirty="0"/>
              <a:t> </a:t>
            </a:r>
            <a:r>
              <a:rPr lang="en-CN" sz="3200" dirty="0"/>
              <a:t>The efficacy of the IRS</a:t>
            </a:r>
          </a:p>
        </p:txBody>
      </p:sp>
      <p:pic>
        <p:nvPicPr>
          <p:cNvPr id="2" name="Picture 1">
            <a:extLst>
              <a:ext uri="{FF2B5EF4-FFF2-40B4-BE49-F238E27FC236}">
                <a16:creationId xmlns:a16="http://schemas.microsoft.com/office/drawing/2014/main" id="{9C494C3F-D782-E249-698A-4E8006A8E79F}"/>
              </a:ext>
            </a:extLst>
          </p:cNvPr>
          <p:cNvPicPr>
            <a:picLocks noChangeAspect="1"/>
          </p:cNvPicPr>
          <p:nvPr/>
        </p:nvPicPr>
        <p:blipFill>
          <a:blip r:embed="rId3"/>
          <a:stretch>
            <a:fillRect/>
          </a:stretch>
        </p:blipFill>
        <p:spPr>
          <a:xfrm>
            <a:off x="2168912" y="1622361"/>
            <a:ext cx="4806175" cy="4603698"/>
          </a:xfrm>
          <a:prstGeom prst="rect">
            <a:avLst/>
          </a:prstGeom>
        </p:spPr>
      </p:pic>
    </p:spTree>
    <p:extLst>
      <p:ext uri="{BB962C8B-B14F-4D97-AF65-F5344CB8AC3E}">
        <p14:creationId xmlns:p14="http://schemas.microsoft.com/office/powerpoint/2010/main" val="97129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D6EB-5287-F4EA-96E8-36C9F3D9987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7ADE37A-0732-D4DC-AB99-2E3538452A5E}"/>
              </a:ext>
            </a:extLst>
          </p:cNvPr>
          <p:cNvSpPr>
            <a:spLocks noGrp="1"/>
          </p:cNvSpPr>
          <p:nvPr>
            <p:ph type="title"/>
          </p:nvPr>
        </p:nvSpPr>
        <p:spPr>
          <a:xfrm>
            <a:off x="457200" y="906361"/>
            <a:ext cx="8229600" cy="716000"/>
          </a:xfrm>
        </p:spPr>
        <p:txBody>
          <a:bodyPr/>
          <a:lstStyle/>
          <a:p>
            <a:r>
              <a:rPr lang="en-US" altLang="zh-CN" sz="3200" dirty="0"/>
              <a:t>2.</a:t>
            </a:r>
            <a:r>
              <a:rPr lang="zh-CN" altLang="en-US" sz="3200" dirty="0"/>
              <a:t> </a:t>
            </a:r>
            <a:r>
              <a:rPr lang="en-CN" sz="3200" dirty="0"/>
              <a:t>Effect</a:t>
            </a:r>
            <a:r>
              <a:rPr lang="zh-CN" altLang="en-US" sz="3200" dirty="0"/>
              <a:t> </a:t>
            </a:r>
            <a:r>
              <a:rPr lang="en-US" altLang="zh-CN" sz="3200" dirty="0"/>
              <a:t>of our countermeasure</a:t>
            </a:r>
            <a:endParaRPr lang="en-CN" sz="3200" dirty="0"/>
          </a:p>
        </p:txBody>
      </p:sp>
      <p:pic>
        <p:nvPicPr>
          <p:cNvPr id="3" name="Picture 2">
            <a:extLst>
              <a:ext uri="{FF2B5EF4-FFF2-40B4-BE49-F238E27FC236}">
                <a16:creationId xmlns:a16="http://schemas.microsoft.com/office/drawing/2014/main" id="{9F8BAA35-E329-0A70-ACCF-F6561F3DE0D7}"/>
              </a:ext>
            </a:extLst>
          </p:cNvPr>
          <p:cNvPicPr>
            <a:picLocks noChangeAspect="1"/>
          </p:cNvPicPr>
          <p:nvPr/>
        </p:nvPicPr>
        <p:blipFill>
          <a:blip r:embed="rId3"/>
          <a:stretch>
            <a:fillRect/>
          </a:stretch>
        </p:blipFill>
        <p:spPr>
          <a:xfrm>
            <a:off x="1746250" y="1943100"/>
            <a:ext cx="5651500" cy="2971800"/>
          </a:xfrm>
          <a:prstGeom prst="rect">
            <a:avLst/>
          </a:prstGeom>
        </p:spPr>
      </p:pic>
      <p:sp>
        <p:nvSpPr>
          <p:cNvPr id="4" name="TextBox 3">
            <a:extLst>
              <a:ext uri="{FF2B5EF4-FFF2-40B4-BE49-F238E27FC236}">
                <a16:creationId xmlns:a16="http://schemas.microsoft.com/office/drawing/2014/main" id="{71CA8446-84D4-3A2B-D7EB-C0CC30BCE21E}"/>
              </a:ext>
            </a:extLst>
          </p:cNvPr>
          <p:cNvSpPr txBox="1"/>
          <p:nvPr/>
        </p:nvSpPr>
        <p:spPr>
          <a:xfrm>
            <a:off x="579863" y="5130016"/>
            <a:ext cx="8106937" cy="369332"/>
          </a:xfrm>
          <a:prstGeom prst="rect">
            <a:avLst/>
          </a:prstGeom>
          <a:noFill/>
        </p:spPr>
        <p:txBody>
          <a:bodyPr wrap="square" rtlCol="0">
            <a:spAutoFit/>
          </a:bodyPr>
          <a:lstStyle/>
          <a:p>
            <a:r>
              <a:rPr lang="en-US" sz="1800" dirty="0"/>
              <a:t>Random movement of the IRS almost cancels the sensing.</a:t>
            </a:r>
            <a:endParaRPr lang="en-US" sz="2400" dirty="0"/>
          </a:p>
        </p:txBody>
      </p:sp>
    </p:spTree>
    <p:extLst>
      <p:ext uri="{BB962C8B-B14F-4D97-AF65-F5344CB8AC3E}">
        <p14:creationId xmlns:p14="http://schemas.microsoft.com/office/powerpoint/2010/main" val="170248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64974-60C3-6976-B378-FBB6F2B47B1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695B904-201E-796B-6BD0-8E87D09200E0}"/>
              </a:ext>
            </a:extLst>
          </p:cNvPr>
          <p:cNvSpPr>
            <a:spLocks noGrp="1"/>
          </p:cNvSpPr>
          <p:nvPr>
            <p:ph type="title"/>
          </p:nvPr>
        </p:nvSpPr>
        <p:spPr>
          <a:xfrm>
            <a:off x="457200" y="906361"/>
            <a:ext cx="8229600" cy="716000"/>
          </a:xfrm>
        </p:spPr>
        <p:txBody>
          <a:bodyPr/>
          <a:lstStyle/>
          <a:p>
            <a:r>
              <a:rPr lang="en-US" altLang="zh-CN" sz="3200" dirty="0"/>
              <a:t>2.</a:t>
            </a:r>
            <a:r>
              <a:rPr lang="zh-CN" altLang="en-US" sz="3200" dirty="0"/>
              <a:t> </a:t>
            </a:r>
            <a:r>
              <a:rPr lang="en-CN" sz="3200" dirty="0"/>
              <a:t>Effect</a:t>
            </a:r>
            <a:r>
              <a:rPr lang="zh-CN" altLang="en-US" sz="3200" dirty="0"/>
              <a:t> </a:t>
            </a:r>
            <a:r>
              <a:rPr lang="en-US" altLang="zh-CN" sz="3200" dirty="0"/>
              <a:t>of our countermeasure</a:t>
            </a:r>
            <a:endParaRPr lang="en-CN" sz="3200" dirty="0"/>
          </a:p>
        </p:txBody>
      </p:sp>
      <p:pic>
        <p:nvPicPr>
          <p:cNvPr id="8" name="Picture 7">
            <a:extLst>
              <a:ext uri="{FF2B5EF4-FFF2-40B4-BE49-F238E27FC236}">
                <a16:creationId xmlns:a16="http://schemas.microsoft.com/office/drawing/2014/main" id="{23DF0DBE-4487-553A-55B1-9B29F8F34C1E}"/>
              </a:ext>
            </a:extLst>
          </p:cNvPr>
          <p:cNvPicPr>
            <a:picLocks noChangeAspect="1"/>
          </p:cNvPicPr>
          <p:nvPr/>
        </p:nvPicPr>
        <p:blipFill>
          <a:blip r:embed="rId3"/>
          <a:stretch>
            <a:fillRect/>
          </a:stretch>
        </p:blipFill>
        <p:spPr>
          <a:xfrm>
            <a:off x="1665636" y="1422091"/>
            <a:ext cx="5812728" cy="4907360"/>
          </a:xfrm>
          <a:prstGeom prst="rect">
            <a:avLst/>
          </a:prstGeom>
        </p:spPr>
      </p:pic>
    </p:spTree>
    <p:extLst>
      <p:ext uri="{BB962C8B-B14F-4D97-AF65-F5344CB8AC3E}">
        <p14:creationId xmlns:p14="http://schemas.microsoft.com/office/powerpoint/2010/main" val="257976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ACAC4-6209-A1CB-CCC9-5AC612CCD1F3}"/>
              </a:ext>
            </a:extLst>
          </p:cNvPr>
          <p:cNvSpPr>
            <a:spLocks noGrp="1"/>
          </p:cNvSpPr>
          <p:nvPr>
            <p:ph type="ctrTitle"/>
          </p:nvPr>
        </p:nvSpPr>
        <p:spPr>
          <a:xfrm>
            <a:off x="685800" y="2694000"/>
            <a:ext cx="7772400" cy="1470000"/>
          </a:xfrm>
        </p:spPr>
        <p:txBody>
          <a:bodyPr/>
          <a:lstStyle/>
          <a:p>
            <a:pPr algn="ctr"/>
            <a:r>
              <a:rPr lang="en-CN" sz="5400" b="1" dirty="0"/>
              <a:t>Thank you!</a:t>
            </a:r>
          </a:p>
        </p:txBody>
      </p:sp>
    </p:spTree>
    <p:extLst>
      <p:ext uri="{BB962C8B-B14F-4D97-AF65-F5344CB8AC3E}">
        <p14:creationId xmlns:p14="http://schemas.microsoft.com/office/powerpoint/2010/main" val="40897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664AC-7BB8-9FDF-EB86-9189FA789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98BD9-F04A-6070-8DBA-FB6A3435DD7F}"/>
              </a:ext>
            </a:extLst>
          </p:cNvPr>
          <p:cNvSpPr>
            <a:spLocks noGrp="1"/>
          </p:cNvSpPr>
          <p:nvPr>
            <p:ph type="title"/>
          </p:nvPr>
        </p:nvSpPr>
        <p:spPr>
          <a:xfrm>
            <a:off x="457200" y="906361"/>
            <a:ext cx="8229600" cy="716000"/>
          </a:xfrm>
        </p:spPr>
        <p:txBody>
          <a:bodyPr/>
          <a:lstStyle/>
          <a:p>
            <a:r>
              <a:rPr lang="en-CN" sz="3200" dirty="0"/>
              <a:t>ISAC systems assisted by the</a:t>
            </a:r>
            <a:r>
              <a:rPr lang="zh-CN" altLang="en-US" sz="3200" dirty="0"/>
              <a:t> </a:t>
            </a:r>
            <a:r>
              <a:rPr lang="en-CN" sz="3200" dirty="0"/>
              <a:t>IRS</a:t>
            </a:r>
          </a:p>
        </p:txBody>
      </p:sp>
      <p:sp>
        <p:nvSpPr>
          <p:cNvPr id="7" name="TextBox 6">
            <a:extLst>
              <a:ext uri="{FF2B5EF4-FFF2-40B4-BE49-F238E27FC236}">
                <a16:creationId xmlns:a16="http://schemas.microsoft.com/office/drawing/2014/main" id="{8221AE06-9ABC-A1A4-3366-009A06EFF6AE}"/>
              </a:ext>
            </a:extLst>
          </p:cNvPr>
          <p:cNvSpPr txBox="1"/>
          <p:nvPr/>
        </p:nvSpPr>
        <p:spPr>
          <a:xfrm>
            <a:off x="457200" y="5235639"/>
            <a:ext cx="8229600" cy="584775"/>
          </a:xfrm>
          <a:prstGeom prst="rect">
            <a:avLst/>
          </a:prstGeom>
          <a:noFill/>
        </p:spPr>
        <p:txBody>
          <a:bodyPr wrap="square">
            <a:spAutoFit/>
          </a:bodyPr>
          <a:lstStyle/>
          <a:p>
            <a:r>
              <a:rPr lang="en-US" sz="1600" dirty="0"/>
              <a:t>ISAC: Integrated sensing and communication </a:t>
            </a:r>
          </a:p>
          <a:p>
            <a:r>
              <a:rPr lang="en-US" sz="1600" dirty="0"/>
              <a:t>IRS: Intelligent Reflective Surface </a:t>
            </a:r>
          </a:p>
        </p:txBody>
      </p:sp>
      <p:pic>
        <p:nvPicPr>
          <p:cNvPr id="4" name="Picture 3">
            <a:extLst>
              <a:ext uri="{FF2B5EF4-FFF2-40B4-BE49-F238E27FC236}">
                <a16:creationId xmlns:a16="http://schemas.microsoft.com/office/drawing/2014/main" id="{3AED21BD-17CB-469D-D15F-BE7D14ED8E4F}"/>
              </a:ext>
            </a:extLst>
          </p:cNvPr>
          <p:cNvPicPr>
            <a:picLocks noChangeAspect="1"/>
          </p:cNvPicPr>
          <p:nvPr/>
        </p:nvPicPr>
        <p:blipFill>
          <a:blip r:embed="rId3"/>
          <a:stretch>
            <a:fillRect/>
          </a:stretch>
        </p:blipFill>
        <p:spPr>
          <a:xfrm>
            <a:off x="457200" y="1755980"/>
            <a:ext cx="4881716" cy="3301742"/>
          </a:xfrm>
          <a:prstGeom prst="rect">
            <a:avLst/>
          </a:prstGeom>
        </p:spPr>
      </p:pic>
      <p:pic>
        <p:nvPicPr>
          <p:cNvPr id="9" name="Picture 8">
            <a:extLst>
              <a:ext uri="{FF2B5EF4-FFF2-40B4-BE49-F238E27FC236}">
                <a16:creationId xmlns:a16="http://schemas.microsoft.com/office/drawing/2014/main" id="{5EE55065-1B55-C862-6DA6-40EA263E2676}"/>
              </a:ext>
            </a:extLst>
          </p:cNvPr>
          <p:cNvPicPr>
            <a:picLocks noChangeAspect="1"/>
          </p:cNvPicPr>
          <p:nvPr/>
        </p:nvPicPr>
        <p:blipFill>
          <a:blip r:embed="rId4"/>
          <a:srcRect l="19491" t="17305" r="22748" b="14238"/>
          <a:stretch/>
        </p:blipFill>
        <p:spPr>
          <a:xfrm>
            <a:off x="5422490" y="1978195"/>
            <a:ext cx="3264310" cy="2901609"/>
          </a:xfrm>
          <a:prstGeom prst="rect">
            <a:avLst/>
          </a:prstGeom>
        </p:spPr>
      </p:pic>
    </p:spTree>
    <p:extLst>
      <p:ext uri="{BB962C8B-B14F-4D97-AF65-F5344CB8AC3E}">
        <p14:creationId xmlns:p14="http://schemas.microsoft.com/office/powerpoint/2010/main" val="4920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4A6F-1160-18A0-99DA-34EC0332109A}"/>
              </a:ext>
            </a:extLst>
          </p:cNvPr>
          <p:cNvSpPr>
            <a:spLocks noGrp="1"/>
          </p:cNvSpPr>
          <p:nvPr>
            <p:ph type="title"/>
          </p:nvPr>
        </p:nvSpPr>
        <p:spPr>
          <a:xfrm>
            <a:off x="457200" y="906361"/>
            <a:ext cx="8229600" cy="716000"/>
          </a:xfrm>
        </p:spPr>
        <p:txBody>
          <a:bodyPr/>
          <a:lstStyle/>
          <a:p>
            <a:r>
              <a:rPr lang="en-CN" sz="3200" dirty="0"/>
              <a:t>ISAC systems with an IRS are prone to attacks</a:t>
            </a:r>
          </a:p>
        </p:txBody>
      </p:sp>
      <p:pic>
        <p:nvPicPr>
          <p:cNvPr id="5" name="Picture 4">
            <a:extLst>
              <a:ext uri="{FF2B5EF4-FFF2-40B4-BE49-F238E27FC236}">
                <a16:creationId xmlns:a16="http://schemas.microsoft.com/office/drawing/2014/main" id="{45416E4E-8746-59FC-A9FC-42EEBD4C0C14}"/>
              </a:ext>
            </a:extLst>
          </p:cNvPr>
          <p:cNvPicPr>
            <a:picLocks noChangeAspect="1"/>
          </p:cNvPicPr>
          <p:nvPr/>
        </p:nvPicPr>
        <p:blipFill>
          <a:blip r:embed="rId2"/>
          <a:srcRect t="6014" b="8034"/>
          <a:stretch/>
        </p:blipFill>
        <p:spPr>
          <a:xfrm>
            <a:off x="1645812" y="1773205"/>
            <a:ext cx="5852376" cy="3311589"/>
          </a:xfrm>
          <a:prstGeom prst="rect">
            <a:avLst/>
          </a:prstGeom>
        </p:spPr>
      </p:pic>
      <p:sp>
        <p:nvSpPr>
          <p:cNvPr id="7" name="TextBox 6">
            <a:extLst>
              <a:ext uri="{FF2B5EF4-FFF2-40B4-BE49-F238E27FC236}">
                <a16:creationId xmlns:a16="http://schemas.microsoft.com/office/drawing/2014/main" id="{0D819424-43AB-16C8-811F-F6B04FBA3149}"/>
              </a:ext>
            </a:extLst>
          </p:cNvPr>
          <p:cNvSpPr txBox="1"/>
          <p:nvPr/>
        </p:nvSpPr>
        <p:spPr>
          <a:xfrm>
            <a:off x="457200" y="5235639"/>
            <a:ext cx="8229600"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a:t>
            </a:r>
            <a:r>
              <a:rPr lang="en-US" sz="1600" dirty="0">
                <a:effectLst/>
                <a:latin typeface="Arial" panose="020B0604020202020204" pitchFamily="34" charset="0"/>
                <a:cs typeface="Arial" panose="020B0604020202020204" pitchFamily="34" charset="0"/>
              </a:rPr>
              <a:t>n adversary could potentially use IRS-enhanced sensing to track the occupancy of a home by detecting signals reflected from human bodies, such as breathing patterns, even through walls.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65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BBCC12-3EB6-8798-A5E6-195A37BDFDAE}"/>
              </a:ext>
            </a:extLst>
          </p:cNvPr>
          <p:cNvSpPr txBox="1"/>
          <p:nvPr/>
        </p:nvSpPr>
        <p:spPr>
          <a:xfrm>
            <a:off x="457200" y="4660868"/>
            <a:ext cx="8229600"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Pros: effective, does not require complex signal processing </a:t>
            </a:r>
          </a:p>
          <a:p>
            <a:r>
              <a:rPr lang="en-US" sz="1600" dirty="0">
                <a:latin typeface="Arial" panose="020B0604020202020204" pitchFamily="34" charset="0"/>
                <a:cs typeface="Arial" panose="020B0604020202020204" pitchFamily="34" charset="0"/>
              </a:rPr>
              <a:t>Cons: requires additional crafted hardware </a:t>
            </a:r>
          </a:p>
        </p:txBody>
      </p:sp>
      <p:pic>
        <p:nvPicPr>
          <p:cNvPr id="5" name="Picture 4">
            <a:extLst>
              <a:ext uri="{FF2B5EF4-FFF2-40B4-BE49-F238E27FC236}">
                <a16:creationId xmlns:a16="http://schemas.microsoft.com/office/drawing/2014/main" id="{85E439F2-DA52-3E13-2F44-266189289C6E}"/>
              </a:ext>
            </a:extLst>
          </p:cNvPr>
          <p:cNvPicPr>
            <a:picLocks noChangeAspect="1"/>
          </p:cNvPicPr>
          <p:nvPr/>
        </p:nvPicPr>
        <p:blipFill>
          <a:blip r:embed="rId3"/>
          <a:stretch>
            <a:fillRect/>
          </a:stretch>
        </p:blipFill>
        <p:spPr>
          <a:xfrm>
            <a:off x="2683759" y="1731818"/>
            <a:ext cx="3776481" cy="2795577"/>
          </a:xfrm>
          <a:prstGeom prst="rect">
            <a:avLst/>
          </a:prstGeom>
        </p:spPr>
      </p:pic>
      <p:sp>
        <p:nvSpPr>
          <p:cNvPr id="6" name="TextBox 5">
            <a:extLst>
              <a:ext uri="{FF2B5EF4-FFF2-40B4-BE49-F238E27FC236}">
                <a16:creationId xmlns:a16="http://schemas.microsoft.com/office/drawing/2014/main" id="{FF97B434-0A38-55B6-27DA-14AEECEC77F4}"/>
              </a:ext>
            </a:extLst>
          </p:cNvPr>
          <p:cNvSpPr txBox="1"/>
          <p:nvPr/>
        </p:nvSpPr>
        <p:spPr>
          <a:xfrm>
            <a:off x="457201" y="5625338"/>
            <a:ext cx="8229600" cy="307777"/>
          </a:xfrm>
          <a:prstGeom prst="rect">
            <a:avLst/>
          </a:prstGeom>
          <a:noFill/>
        </p:spPr>
        <p:txBody>
          <a:bodyPr wrap="square" rtlCol="0">
            <a:spAutoFit/>
          </a:bodyPr>
          <a:lstStyle/>
          <a:p>
            <a:r>
              <a:rPr lang="en-US" dirty="0">
                <a:solidFill>
                  <a:srgbClr val="1A0DAB"/>
                </a:solidFill>
                <a:latin typeface="Arial" panose="020B0604020202020204" pitchFamily="34" charset="0"/>
              </a:rPr>
              <a:t>RF-Protect: Privacy against Device-Free Human Tracking</a:t>
            </a:r>
            <a:r>
              <a:rPr lang="en-US" dirty="0">
                <a:solidFill>
                  <a:srgbClr val="222222"/>
                </a:solidFill>
                <a:latin typeface="Arial" panose="020B0604020202020204" pitchFamily="34" charset="0"/>
              </a:rPr>
              <a:t> </a:t>
            </a:r>
            <a:r>
              <a:rPr lang="en-US" b="0" i="0" u="none" strike="noStrike" dirty="0">
                <a:solidFill>
                  <a:srgbClr val="1A0DAB"/>
                </a:solidFill>
                <a:effectLst/>
                <a:latin typeface="Arial" panose="020B0604020202020204" pitchFamily="34" charset="0"/>
              </a:rPr>
              <a:t>[</a:t>
            </a:r>
            <a:r>
              <a:rPr lang="en-US" b="0" i="0" u="none" strike="noStrike" dirty="0" err="1">
                <a:solidFill>
                  <a:srgbClr val="1A0DAB"/>
                </a:solidFill>
                <a:effectLst/>
                <a:latin typeface="Arial" panose="020B0604020202020204" pitchFamily="34" charset="0"/>
              </a:rPr>
              <a:t>Sigcomm</a:t>
            </a:r>
            <a:r>
              <a:rPr lang="en-US" b="0" i="0" u="none" strike="noStrike" dirty="0">
                <a:solidFill>
                  <a:srgbClr val="1A0DAB"/>
                </a:solidFill>
                <a:effectLst/>
                <a:latin typeface="Arial" panose="020B0604020202020204" pitchFamily="34" charset="0"/>
              </a:rPr>
              <a:t> 202</a:t>
            </a:r>
            <a:r>
              <a:rPr lang="en-US" altLang="zh-CN" b="0" i="0" u="none" strike="noStrike" dirty="0">
                <a:solidFill>
                  <a:srgbClr val="1A0DAB"/>
                </a:solidFill>
                <a:effectLst/>
                <a:latin typeface="Arial" panose="020B0604020202020204" pitchFamily="34" charset="0"/>
              </a:rPr>
              <a:t>2</a:t>
            </a:r>
            <a:r>
              <a:rPr lang="en-US" b="0" i="0" u="none" strike="noStrike" dirty="0">
                <a:solidFill>
                  <a:srgbClr val="1A0DAB"/>
                </a:solidFill>
                <a:effectLst/>
                <a:latin typeface="Arial" panose="020B0604020202020204" pitchFamily="34" charset="0"/>
              </a:rPr>
              <a:t>]</a:t>
            </a:r>
            <a:endParaRPr lang="en-US" b="0" i="0" dirty="0">
              <a:solidFill>
                <a:srgbClr val="222222"/>
              </a:solidFill>
              <a:effectLst/>
              <a:latin typeface="Arial" panose="020B0604020202020204" pitchFamily="34" charset="0"/>
            </a:endParaRPr>
          </a:p>
        </p:txBody>
      </p:sp>
      <p:sp>
        <p:nvSpPr>
          <p:cNvPr id="7" name="Title 1">
            <a:extLst>
              <a:ext uri="{FF2B5EF4-FFF2-40B4-BE49-F238E27FC236}">
                <a16:creationId xmlns:a16="http://schemas.microsoft.com/office/drawing/2014/main" id="{D1AE724D-3DE8-15FD-290C-794ABA315A07}"/>
              </a:ext>
            </a:extLst>
          </p:cNvPr>
          <p:cNvSpPr>
            <a:spLocks noGrp="1"/>
          </p:cNvSpPr>
          <p:nvPr>
            <p:ph type="title"/>
          </p:nvPr>
        </p:nvSpPr>
        <p:spPr>
          <a:xfrm>
            <a:off x="457200" y="906361"/>
            <a:ext cx="8229600" cy="716000"/>
          </a:xfrm>
        </p:spPr>
        <p:txBody>
          <a:bodyPr/>
          <a:lstStyle/>
          <a:p>
            <a:r>
              <a:rPr lang="en-CN" sz="3200" dirty="0"/>
              <a:t>Existing countermeasures</a:t>
            </a:r>
          </a:p>
        </p:txBody>
      </p:sp>
    </p:spTree>
    <p:extLst>
      <p:ext uri="{BB962C8B-B14F-4D97-AF65-F5344CB8AC3E}">
        <p14:creationId xmlns:p14="http://schemas.microsoft.com/office/powerpoint/2010/main" val="305010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33167-D953-6470-E424-0318EBA971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FCAD24-E161-056D-206E-4DA073DA2BEF}"/>
              </a:ext>
            </a:extLst>
          </p:cNvPr>
          <p:cNvSpPr txBox="1"/>
          <p:nvPr/>
        </p:nvSpPr>
        <p:spPr>
          <a:xfrm>
            <a:off x="457200" y="4788582"/>
            <a:ext cx="8229600"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Pros: effective, does not affect the wireless communication performance </a:t>
            </a:r>
          </a:p>
          <a:p>
            <a:r>
              <a:rPr lang="en-US" sz="1600" dirty="0">
                <a:latin typeface="Arial" panose="020B0604020202020204" pitchFamily="34" charset="0"/>
                <a:cs typeface="Arial" panose="020B0604020202020204" pitchFamily="34" charset="0"/>
              </a:rPr>
              <a:t>Cons: require expensive devices (programmable IRS), complex to implement in practical scenarios </a:t>
            </a:r>
          </a:p>
        </p:txBody>
      </p:sp>
      <p:sp>
        <p:nvSpPr>
          <p:cNvPr id="6" name="TextBox 5">
            <a:extLst>
              <a:ext uri="{FF2B5EF4-FFF2-40B4-BE49-F238E27FC236}">
                <a16:creationId xmlns:a16="http://schemas.microsoft.com/office/drawing/2014/main" id="{D1E33D0F-2ADD-118E-BB9D-79C09F9EF220}"/>
              </a:ext>
            </a:extLst>
          </p:cNvPr>
          <p:cNvSpPr txBox="1"/>
          <p:nvPr/>
        </p:nvSpPr>
        <p:spPr>
          <a:xfrm>
            <a:off x="457201" y="5625338"/>
            <a:ext cx="8419170" cy="307777"/>
          </a:xfrm>
          <a:prstGeom prst="rect">
            <a:avLst/>
          </a:prstGeom>
          <a:noFill/>
        </p:spPr>
        <p:txBody>
          <a:bodyPr wrap="square" rtlCol="0">
            <a:spAutoFit/>
          </a:bodyPr>
          <a:lstStyle/>
          <a:p>
            <a:r>
              <a:rPr lang="en-US" dirty="0" err="1">
                <a:solidFill>
                  <a:srgbClr val="1A0DAB"/>
                </a:solidFill>
                <a:latin typeface="Arial" panose="020B0604020202020204" pitchFamily="34" charset="0"/>
              </a:rPr>
              <a:t>IRShield</a:t>
            </a:r>
            <a:r>
              <a:rPr lang="en-US" dirty="0">
                <a:solidFill>
                  <a:srgbClr val="1A0DAB"/>
                </a:solidFill>
                <a:latin typeface="Arial" panose="020B0604020202020204" pitchFamily="34" charset="0"/>
              </a:rPr>
              <a:t>: A Countermeasure Against Adversarial Physical-Layer Wireless Sensing </a:t>
            </a:r>
            <a:r>
              <a:rPr lang="en-US" b="0" i="0" u="none" strike="noStrike" dirty="0">
                <a:solidFill>
                  <a:srgbClr val="1A0DAB"/>
                </a:solidFill>
                <a:effectLst/>
                <a:latin typeface="Arial" panose="020B0604020202020204" pitchFamily="34" charset="0"/>
              </a:rPr>
              <a:t>[IEEE S&amp;P 202</a:t>
            </a:r>
            <a:r>
              <a:rPr lang="en-US" altLang="zh-CN" b="0" i="0" u="none" strike="noStrike" dirty="0">
                <a:solidFill>
                  <a:srgbClr val="1A0DAB"/>
                </a:solidFill>
                <a:effectLst/>
                <a:latin typeface="Arial" panose="020B0604020202020204" pitchFamily="34" charset="0"/>
              </a:rPr>
              <a:t>2</a:t>
            </a:r>
            <a:r>
              <a:rPr lang="en-US" b="0" i="0" u="none" strike="noStrike" dirty="0">
                <a:solidFill>
                  <a:srgbClr val="1A0DAB"/>
                </a:solidFill>
                <a:effectLst/>
                <a:latin typeface="Arial" panose="020B0604020202020204" pitchFamily="34" charset="0"/>
              </a:rPr>
              <a:t>]</a:t>
            </a:r>
            <a:endParaRPr lang="en-US" b="0" i="0" dirty="0">
              <a:solidFill>
                <a:srgbClr val="222222"/>
              </a:solidFill>
              <a:effectLst/>
              <a:latin typeface="Arial" panose="020B0604020202020204" pitchFamily="34" charset="0"/>
            </a:endParaRPr>
          </a:p>
        </p:txBody>
      </p:sp>
      <p:sp>
        <p:nvSpPr>
          <p:cNvPr id="7" name="Title 1">
            <a:extLst>
              <a:ext uri="{FF2B5EF4-FFF2-40B4-BE49-F238E27FC236}">
                <a16:creationId xmlns:a16="http://schemas.microsoft.com/office/drawing/2014/main" id="{A2275C68-3A1D-5851-F208-36F9F31576D9}"/>
              </a:ext>
            </a:extLst>
          </p:cNvPr>
          <p:cNvSpPr>
            <a:spLocks noGrp="1"/>
          </p:cNvSpPr>
          <p:nvPr>
            <p:ph type="title"/>
          </p:nvPr>
        </p:nvSpPr>
        <p:spPr>
          <a:xfrm>
            <a:off x="457200" y="906361"/>
            <a:ext cx="8229600" cy="716000"/>
          </a:xfrm>
        </p:spPr>
        <p:txBody>
          <a:bodyPr/>
          <a:lstStyle/>
          <a:p>
            <a:r>
              <a:rPr lang="en-CN" sz="3200" dirty="0"/>
              <a:t>Existing countermeasures</a:t>
            </a:r>
          </a:p>
        </p:txBody>
      </p:sp>
      <p:pic>
        <p:nvPicPr>
          <p:cNvPr id="2" name="Picture 1">
            <a:extLst>
              <a:ext uri="{FF2B5EF4-FFF2-40B4-BE49-F238E27FC236}">
                <a16:creationId xmlns:a16="http://schemas.microsoft.com/office/drawing/2014/main" id="{664A5729-66A6-B6F4-9C1F-AE683D78D886}"/>
              </a:ext>
            </a:extLst>
          </p:cNvPr>
          <p:cNvPicPr>
            <a:picLocks noChangeAspect="1"/>
          </p:cNvPicPr>
          <p:nvPr/>
        </p:nvPicPr>
        <p:blipFill>
          <a:blip r:embed="rId3"/>
          <a:stretch>
            <a:fillRect/>
          </a:stretch>
        </p:blipFill>
        <p:spPr>
          <a:xfrm>
            <a:off x="2162935" y="1746628"/>
            <a:ext cx="4818129" cy="3041954"/>
          </a:xfrm>
          <a:prstGeom prst="rect">
            <a:avLst/>
          </a:prstGeom>
        </p:spPr>
      </p:pic>
    </p:spTree>
    <p:extLst>
      <p:ext uri="{BB962C8B-B14F-4D97-AF65-F5344CB8AC3E}">
        <p14:creationId xmlns:p14="http://schemas.microsoft.com/office/powerpoint/2010/main" val="275259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EFC29-B436-A11F-E1A8-B3AADEA6CC8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E10F650-65CD-0CB3-0401-DE9073D376AE}"/>
              </a:ext>
            </a:extLst>
          </p:cNvPr>
          <p:cNvSpPr>
            <a:spLocks noGrp="1"/>
          </p:cNvSpPr>
          <p:nvPr>
            <p:ph type="title"/>
          </p:nvPr>
        </p:nvSpPr>
        <p:spPr>
          <a:xfrm>
            <a:off x="457200" y="906361"/>
            <a:ext cx="8229600" cy="716000"/>
          </a:xfrm>
        </p:spPr>
        <p:txBody>
          <a:bodyPr/>
          <a:lstStyle/>
          <a:p>
            <a:r>
              <a:rPr lang="en-CN" sz="3200" dirty="0"/>
              <a:t>System design</a:t>
            </a:r>
          </a:p>
        </p:txBody>
      </p:sp>
      <p:pic>
        <p:nvPicPr>
          <p:cNvPr id="8" name="Picture 7">
            <a:extLst>
              <a:ext uri="{FF2B5EF4-FFF2-40B4-BE49-F238E27FC236}">
                <a16:creationId xmlns:a16="http://schemas.microsoft.com/office/drawing/2014/main" id="{06BF42F3-6BA9-EAE5-C3EB-FAAD181B932C}"/>
              </a:ext>
            </a:extLst>
          </p:cNvPr>
          <p:cNvPicPr>
            <a:picLocks noChangeAspect="1"/>
          </p:cNvPicPr>
          <p:nvPr/>
        </p:nvPicPr>
        <p:blipFill>
          <a:blip r:embed="rId3"/>
          <a:stretch>
            <a:fillRect/>
          </a:stretch>
        </p:blipFill>
        <p:spPr>
          <a:xfrm>
            <a:off x="3192036" y="3087339"/>
            <a:ext cx="2514600" cy="571500"/>
          </a:xfrm>
          <a:prstGeom prst="rect">
            <a:avLst/>
          </a:prstGeom>
        </p:spPr>
      </p:pic>
      <p:pic>
        <p:nvPicPr>
          <p:cNvPr id="10" name="Picture 9">
            <a:extLst>
              <a:ext uri="{FF2B5EF4-FFF2-40B4-BE49-F238E27FC236}">
                <a16:creationId xmlns:a16="http://schemas.microsoft.com/office/drawing/2014/main" id="{304BCF68-CFAB-1FEC-CA42-644AA0CF1DE1}"/>
              </a:ext>
            </a:extLst>
          </p:cNvPr>
          <p:cNvPicPr>
            <a:picLocks noChangeAspect="1"/>
          </p:cNvPicPr>
          <p:nvPr/>
        </p:nvPicPr>
        <p:blipFill>
          <a:blip r:embed="rId4"/>
          <a:stretch>
            <a:fillRect/>
          </a:stretch>
        </p:blipFill>
        <p:spPr>
          <a:xfrm>
            <a:off x="3338086" y="4810040"/>
            <a:ext cx="2222500" cy="584200"/>
          </a:xfrm>
          <a:prstGeom prst="rect">
            <a:avLst/>
          </a:prstGeom>
        </p:spPr>
      </p:pic>
      <p:pic>
        <p:nvPicPr>
          <p:cNvPr id="11" name="Picture 10">
            <a:extLst>
              <a:ext uri="{FF2B5EF4-FFF2-40B4-BE49-F238E27FC236}">
                <a16:creationId xmlns:a16="http://schemas.microsoft.com/office/drawing/2014/main" id="{FD47DB74-133E-A47D-D7A9-AF869DFF11ED}"/>
              </a:ext>
            </a:extLst>
          </p:cNvPr>
          <p:cNvPicPr>
            <a:picLocks noChangeAspect="1"/>
          </p:cNvPicPr>
          <p:nvPr/>
        </p:nvPicPr>
        <p:blipFill>
          <a:blip r:embed="rId5"/>
          <a:stretch>
            <a:fillRect/>
          </a:stretch>
        </p:blipFill>
        <p:spPr>
          <a:xfrm>
            <a:off x="3192036" y="4218096"/>
            <a:ext cx="2514600" cy="647700"/>
          </a:xfrm>
          <a:prstGeom prst="rect">
            <a:avLst/>
          </a:prstGeom>
        </p:spPr>
      </p:pic>
      <p:sp>
        <p:nvSpPr>
          <p:cNvPr id="15" name="TextBox 14">
            <a:extLst>
              <a:ext uri="{FF2B5EF4-FFF2-40B4-BE49-F238E27FC236}">
                <a16:creationId xmlns:a16="http://schemas.microsoft.com/office/drawing/2014/main" id="{61A5697A-28B3-1389-9299-131CE5F9362A}"/>
              </a:ext>
            </a:extLst>
          </p:cNvPr>
          <p:cNvSpPr txBox="1"/>
          <p:nvPr/>
        </p:nvSpPr>
        <p:spPr>
          <a:xfrm>
            <a:off x="457199" y="2730655"/>
            <a:ext cx="6133171" cy="369332"/>
          </a:xfrm>
          <a:prstGeom prst="rect">
            <a:avLst/>
          </a:prstGeom>
          <a:noFill/>
        </p:spPr>
        <p:txBody>
          <a:bodyPr wrap="square" rtlCol="0">
            <a:spAutoFit/>
          </a:bodyPr>
          <a:lstStyle/>
          <a:p>
            <a:r>
              <a:rPr lang="en-CN" sz="1800" dirty="0"/>
              <a:t>The</a:t>
            </a:r>
            <a:r>
              <a:rPr lang="zh-CN" altLang="en-US" sz="1800" dirty="0"/>
              <a:t> </a:t>
            </a:r>
            <a:r>
              <a:rPr lang="en-US" altLang="zh-CN" sz="1800" dirty="0"/>
              <a:t>CSI is formulated as: </a:t>
            </a:r>
            <a:endParaRPr lang="en-CN" sz="1800" dirty="0"/>
          </a:p>
        </p:txBody>
      </p:sp>
      <p:sp>
        <p:nvSpPr>
          <p:cNvPr id="16" name="TextBox 15">
            <a:extLst>
              <a:ext uri="{FF2B5EF4-FFF2-40B4-BE49-F238E27FC236}">
                <a16:creationId xmlns:a16="http://schemas.microsoft.com/office/drawing/2014/main" id="{C307BF44-A450-2E05-1534-F0BCA0DCA155}"/>
              </a:ext>
            </a:extLst>
          </p:cNvPr>
          <p:cNvSpPr txBox="1"/>
          <p:nvPr/>
        </p:nvSpPr>
        <p:spPr>
          <a:xfrm>
            <a:off x="457199" y="3861962"/>
            <a:ext cx="6133171" cy="369332"/>
          </a:xfrm>
          <a:prstGeom prst="rect">
            <a:avLst/>
          </a:prstGeom>
          <a:noFill/>
        </p:spPr>
        <p:txBody>
          <a:bodyPr wrap="square" rtlCol="0">
            <a:spAutoFit/>
          </a:bodyPr>
          <a:lstStyle/>
          <a:p>
            <a:r>
              <a:rPr lang="en-US" sz="1800" dirty="0">
                <a:effectLst/>
                <a:latin typeface="Arial" panose="020B0604020202020204" pitchFamily="34" charset="0"/>
                <a:cs typeface="Arial" panose="020B0604020202020204" pitchFamily="34" charset="0"/>
              </a:rPr>
              <a:t>The dominant frequency</a:t>
            </a:r>
            <a:r>
              <a:rPr lang="zh-CN" altLang="en-US" sz="1800" dirty="0">
                <a:effectLst/>
                <a:latin typeface="Arial" panose="020B0604020202020204" pitchFamily="34" charset="0"/>
                <a:cs typeface="Arial" panose="020B0604020202020204" pitchFamily="34" charset="0"/>
              </a:rPr>
              <a:t> </a:t>
            </a:r>
            <a:r>
              <a:rPr lang="en-US" altLang="zh-CN" sz="1800" dirty="0">
                <a:effectLst/>
                <a:latin typeface="Arial" panose="020B0604020202020204" pitchFamily="34" charset="0"/>
                <a:cs typeface="Arial" panose="020B0604020202020204" pitchFamily="34" charset="0"/>
              </a:rPr>
              <a:t>and phase </a:t>
            </a:r>
            <a:r>
              <a:rPr lang="en-US" altLang="zh-CN" sz="1800" dirty="0">
                <a:latin typeface="Arial" panose="020B0604020202020204" pitchFamily="34" charset="0"/>
                <a:cs typeface="Arial" panose="020B0604020202020204" pitchFamily="34" charset="0"/>
              </a:rPr>
              <a:t>are</a:t>
            </a:r>
            <a:r>
              <a:rPr lang="en-US" sz="1800" dirty="0">
                <a:effectLst/>
                <a:latin typeface="Arial" panose="020B0604020202020204" pitchFamily="34" charset="0"/>
                <a:cs typeface="Arial" panose="020B0604020202020204" pitchFamily="34" charset="0"/>
              </a:rPr>
              <a:t> determined by</a:t>
            </a:r>
          </a:p>
        </p:txBody>
      </p:sp>
      <p:sp>
        <p:nvSpPr>
          <p:cNvPr id="20" name="TextBox 19">
            <a:extLst>
              <a:ext uri="{FF2B5EF4-FFF2-40B4-BE49-F238E27FC236}">
                <a16:creationId xmlns:a16="http://schemas.microsoft.com/office/drawing/2014/main" id="{C11CD8D4-0BE0-E2CB-DF6B-077EFE004EAF}"/>
              </a:ext>
            </a:extLst>
          </p:cNvPr>
          <p:cNvSpPr txBox="1"/>
          <p:nvPr/>
        </p:nvSpPr>
        <p:spPr>
          <a:xfrm>
            <a:off x="457199" y="1703785"/>
            <a:ext cx="8229599" cy="646331"/>
          </a:xfrm>
          <a:prstGeom prst="rect">
            <a:avLst/>
          </a:prstGeom>
          <a:noFill/>
        </p:spPr>
        <p:txBody>
          <a:bodyPr wrap="square">
            <a:spAutoFit/>
          </a:bodyPr>
          <a:lstStyle/>
          <a:p>
            <a:r>
              <a:rPr lang="en-CN" sz="1800" dirty="0"/>
              <a:t>We use the </a:t>
            </a:r>
            <a:r>
              <a:rPr lang="en-US" altLang="zh-CN" sz="1800" dirty="0"/>
              <a:t>channel state</a:t>
            </a:r>
            <a:r>
              <a:rPr lang="zh-CN" altLang="en-US" sz="1800" dirty="0"/>
              <a:t> </a:t>
            </a:r>
            <a:r>
              <a:rPr lang="en-US" altLang="zh-CN" sz="1800" dirty="0"/>
              <a:t>information (CSI)</a:t>
            </a:r>
            <a:r>
              <a:rPr lang="en-CN" sz="1800" dirty="0"/>
              <a:t> between the transmitter and the receiver to perform motion detection</a:t>
            </a:r>
          </a:p>
        </p:txBody>
      </p:sp>
    </p:spTree>
    <p:extLst>
      <p:ext uri="{BB962C8B-B14F-4D97-AF65-F5344CB8AC3E}">
        <p14:creationId xmlns:p14="http://schemas.microsoft.com/office/powerpoint/2010/main" val="136185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44CE-064F-B45A-1D1C-28B1E358DB3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40E082-F270-4E3D-C178-E21081108D07}"/>
              </a:ext>
            </a:extLst>
          </p:cNvPr>
          <p:cNvSpPr>
            <a:spLocks noGrp="1"/>
          </p:cNvSpPr>
          <p:nvPr>
            <p:ph type="title"/>
          </p:nvPr>
        </p:nvSpPr>
        <p:spPr>
          <a:xfrm>
            <a:off x="457200" y="906361"/>
            <a:ext cx="8229600" cy="716000"/>
          </a:xfrm>
        </p:spPr>
        <p:txBody>
          <a:bodyPr/>
          <a:lstStyle/>
          <a:p>
            <a:r>
              <a:rPr lang="en-CN" sz="3200" dirty="0"/>
              <a:t>System design</a:t>
            </a:r>
          </a:p>
        </p:txBody>
      </p:sp>
      <p:pic>
        <p:nvPicPr>
          <p:cNvPr id="12" name="Picture 11">
            <a:extLst>
              <a:ext uri="{FF2B5EF4-FFF2-40B4-BE49-F238E27FC236}">
                <a16:creationId xmlns:a16="http://schemas.microsoft.com/office/drawing/2014/main" id="{BF92E47D-4346-2AC8-1B70-7437FB0E7413}"/>
              </a:ext>
            </a:extLst>
          </p:cNvPr>
          <p:cNvPicPr>
            <a:picLocks noChangeAspect="1"/>
          </p:cNvPicPr>
          <p:nvPr/>
        </p:nvPicPr>
        <p:blipFill>
          <a:blip r:embed="rId3"/>
          <a:stretch>
            <a:fillRect/>
          </a:stretch>
        </p:blipFill>
        <p:spPr>
          <a:xfrm>
            <a:off x="3638550" y="2219427"/>
            <a:ext cx="1866900" cy="406400"/>
          </a:xfrm>
          <a:prstGeom prst="rect">
            <a:avLst/>
          </a:prstGeom>
        </p:spPr>
      </p:pic>
      <p:pic>
        <p:nvPicPr>
          <p:cNvPr id="13" name="Picture 12">
            <a:extLst>
              <a:ext uri="{FF2B5EF4-FFF2-40B4-BE49-F238E27FC236}">
                <a16:creationId xmlns:a16="http://schemas.microsoft.com/office/drawing/2014/main" id="{83470D1A-D2CD-FC44-EC1B-3399D3B37EB3}"/>
              </a:ext>
            </a:extLst>
          </p:cNvPr>
          <p:cNvPicPr>
            <a:picLocks noChangeAspect="1"/>
          </p:cNvPicPr>
          <p:nvPr/>
        </p:nvPicPr>
        <p:blipFill>
          <a:blip r:embed="rId4"/>
          <a:stretch>
            <a:fillRect/>
          </a:stretch>
        </p:blipFill>
        <p:spPr>
          <a:xfrm>
            <a:off x="3232150" y="3008597"/>
            <a:ext cx="2679700" cy="584200"/>
          </a:xfrm>
          <a:prstGeom prst="rect">
            <a:avLst/>
          </a:prstGeom>
        </p:spPr>
      </p:pic>
      <p:pic>
        <p:nvPicPr>
          <p:cNvPr id="14" name="Picture 13">
            <a:extLst>
              <a:ext uri="{FF2B5EF4-FFF2-40B4-BE49-F238E27FC236}">
                <a16:creationId xmlns:a16="http://schemas.microsoft.com/office/drawing/2014/main" id="{D99FE995-6452-B9B7-6DA9-6E13075A2035}"/>
              </a:ext>
            </a:extLst>
          </p:cNvPr>
          <p:cNvPicPr>
            <a:picLocks noChangeAspect="1"/>
          </p:cNvPicPr>
          <p:nvPr/>
        </p:nvPicPr>
        <p:blipFill>
          <a:blip r:embed="rId5"/>
          <a:stretch>
            <a:fillRect/>
          </a:stretch>
        </p:blipFill>
        <p:spPr>
          <a:xfrm>
            <a:off x="2667000" y="3909114"/>
            <a:ext cx="3810000" cy="927100"/>
          </a:xfrm>
          <a:prstGeom prst="rect">
            <a:avLst/>
          </a:prstGeom>
        </p:spPr>
      </p:pic>
      <p:sp>
        <p:nvSpPr>
          <p:cNvPr id="15" name="TextBox 14">
            <a:extLst>
              <a:ext uri="{FF2B5EF4-FFF2-40B4-BE49-F238E27FC236}">
                <a16:creationId xmlns:a16="http://schemas.microsoft.com/office/drawing/2014/main" id="{AB650257-F80B-87C1-2642-7F7B1EF898A0}"/>
              </a:ext>
            </a:extLst>
          </p:cNvPr>
          <p:cNvSpPr txBox="1"/>
          <p:nvPr/>
        </p:nvSpPr>
        <p:spPr>
          <a:xfrm>
            <a:off x="579863" y="1860860"/>
            <a:ext cx="6133171" cy="369332"/>
          </a:xfrm>
          <a:prstGeom prst="rect">
            <a:avLst/>
          </a:prstGeom>
          <a:noFill/>
        </p:spPr>
        <p:txBody>
          <a:bodyPr wrap="square" rtlCol="0">
            <a:spAutoFit/>
          </a:bodyPr>
          <a:lstStyle/>
          <a:p>
            <a:r>
              <a:rPr lang="en-US" sz="1800" dirty="0"/>
              <a:t>With an IRS, the phase of each IRS element is</a:t>
            </a:r>
            <a:endParaRPr lang="en-CN" sz="1800" dirty="0"/>
          </a:p>
        </p:txBody>
      </p:sp>
      <p:sp>
        <p:nvSpPr>
          <p:cNvPr id="16" name="TextBox 15">
            <a:extLst>
              <a:ext uri="{FF2B5EF4-FFF2-40B4-BE49-F238E27FC236}">
                <a16:creationId xmlns:a16="http://schemas.microsoft.com/office/drawing/2014/main" id="{B89DEDF7-A632-2491-8A1F-85B8F0F36EBC}"/>
              </a:ext>
            </a:extLst>
          </p:cNvPr>
          <p:cNvSpPr txBox="1"/>
          <p:nvPr/>
        </p:nvSpPr>
        <p:spPr>
          <a:xfrm>
            <a:off x="579863" y="2625827"/>
            <a:ext cx="6133171" cy="369332"/>
          </a:xfrm>
          <a:prstGeom prst="rect">
            <a:avLst/>
          </a:prstGeom>
          <a:noFill/>
        </p:spPr>
        <p:txBody>
          <a:bodyPr wrap="square" rtlCol="0">
            <a:spAutoFit/>
          </a:bodyPr>
          <a:lstStyle/>
          <a:p>
            <a:r>
              <a:rPr lang="en-US" sz="1800" dirty="0">
                <a:effectLst/>
                <a:latin typeface="Arial" panose="020B0604020202020204" pitchFamily="34" charset="0"/>
                <a:cs typeface="Arial" panose="020B0604020202020204" pitchFamily="34" charset="0"/>
              </a:rPr>
              <a:t>This way the CSI between Tx and Rx</a:t>
            </a:r>
            <a:r>
              <a:rPr lang="zh-CN" altLang="en-US" sz="1800" dirty="0">
                <a:effectLst/>
                <a:latin typeface="Arial" panose="020B0604020202020204" pitchFamily="34" charset="0"/>
                <a:cs typeface="Arial" panose="020B0604020202020204" pitchFamily="34" charset="0"/>
              </a:rPr>
              <a:t> </a:t>
            </a:r>
            <a:r>
              <a:rPr lang="en-US" altLang="zh-CN" sz="1800" dirty="0">
                <a:effectLst/>
                <a:latin typeface="Arial" panose="020B0604020202020204" pitchFamily="34" charset="0"/>
                <a:cs typeface="Arial" panose="020B0604020202020204" pitchFamily="34" charset="0"/>
              </a:rPr>
              <a:t>is</a:t>
            </a:r>
            <a:endParaRPr lang="en-US" sz="1800" dirty="0">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DD249EB-E59B-3177-D83E-6872CD9EC923}"/>
                  </a:ext>
                </a:extLst>
              </p:cNvPr>
              <p:cNvSpPr txBox="1"/>
              <p:nvPr/>
            </p:nvSpPr>
            <p:spPr>
              <a:xfrm>
                <a:off x="579863" y="3539782"/>
                <a:ext cx="6133171" cy="381515"/>
              </a:xfrm>
              <a:prstGeom prst="rect">
                <a:avLst/>
              </a:prstGeom>
              <a:noFill/>
            </p:spPr>
            <p:txBody>
              <a:bodyPr wrap="square" rtlCol="0">
                <a:spAutoFit/>
              </a:bodyPr>
              <a:lstStyle/>
              <a:p>
                <a:r>
                  <a:rPr lang="en-US" sz="1800" dirty="0">
                    <a:effectLst/>
                    <a:latin typeface="Arial" panose="020B0604020202020204" pitchFamily="34" charset="0"/>
                    <a:cs typeface="Arial" panose="020B0604020202020204" pitchFamily="34" charset="0"/>
                  </a:rPr>
                  <a:t>where </a:t>
                </a:r>
                <a14:m>
                  <m:oMath xmlns:m="http://schemas.openxmlformats.org/officeDocument/2006/math">
                    <m:sSub>
                      <m:sSubPr>
                        <m:ctrlPr>
                          <a:rPr lang="en-US" sz="1800" b="0" i="1" smtClean="0">
                            <a:effectLst/>
                            <a:latin typeface="Cambria Math" panose="02040503050406030204" pitchFamily="18" charset="0"/>
                            <a:cs typeface="Arial" panose="020B0604020202020204" pitchFamily="34" charset="0"/>
                          </a:rPr>
                        </m:ctrlPr>
                      </m:sSubPr>
                      <m:e>
                        <m:r>
                          <a:rPr lang="en-US" sz="1800" b="0" i="1" smtClean="0">
                            <a:effectLst/>
                            <a:latin typeface="Cambria Math" panose="02040503050406030204" pitchFamily="18" charset="0"/>
                            <a:cs typeface="Arial" panose="020B0604020202020204" pitchFamily="34" charset="0"/>
                          </a:rPr>
                          <m:t>h</m:t>
                        </m:r>
                      </m:e>
                      <m:sub>
                        <m:r>
                          <a:rPr lang="en-US" sz="1800" b="0" i="1" smtClean="0">
                            <a:effectLst/>
                            <a:latin typeface="Cambria Math" panose="02040503050406030204" pitchFamily="18" charset="0"/>
                            <a:cs typeface="Arial" panose="020B0604020202020204" pitchFamily="34" charset="0"/>
                          </a:rPr>
                          <m:t>𝑖</m:t>
                        </m:r>
                        <m:r>
                          <a:rPr lang="en-US" sz="1800" b="0" i="1" smtClean="0">
                            <a:effectLst/>
                            <a:latin typeface="Cambria Math" panose="02040503050406030204" pitchFamily="18" charset="0"/>
                            <a:cs typeface="Arial" panose="020B0604020202020204" pitchFamily="34" charset="0"/>
                          </a:rPr>
                          <m:t>,</m:t>
                        </m:r>
                        <m:r>
                          <a:rPr lang="en-US" sz="1800" b="0" i="1" smtClean="0">
                            <a:effectLst/>
                            <a:latin typeface="Cambria Math" panose="02040503050406030204" pitchFamily="18" charset="0"/>
                            <a:cs typeface="Arial" panose="020B0604020202020204" pitchFamily="34" charset="0"/>
                          </a:rPr>
                          <m:t>𝐼𝑅𝑆</m:t>
                        </m:r>
                      </m:sub>
                    </m:sSub>
                    <m:r>
                      <a:rPr lang="en-US" sz="1800" b="0" i="1" smtClean="0">
                        <a:effectLst/>
                        <a:latin typeface="Cambria Math" panose="02040503050406030204" pitchFamily="18" charset="0"/>
                        <a:cs typeface="Arial" panose="020B0604020202020204" pitchFamily="34" charset="0"/>
                      </a:rPr>
                      <m:t>(</m:t>
                    </m:r>
                    <m:r>
                      <a:rPr lang="en-US" sz="1800" b="0" i="1" smtClean="0">
                        <a:effectLst/>
                        <a:latin typeface="Cambria Math" panose="02040503050406030204" pitchFamily="18" charset="0"/>
                        <a:cs typeface="Arial" panose="020B0604020202020204" pitchFamily="34" charset="0"/>
                      </a:rPr>
                      <m:t>𝑡</m:t>
                    </m:r>
                    <m:r>
                      <a:rPr lang="en-US" sz="1800" b="0" i="1" smtClean="0">
                        <a:effectLst/>
                        <a:latin typeface="Cambria Math" panose="02040503050406030204" pitchFamily="18" charset="0"/>
                        <a:cs typeface="Arial" panose="020B0604020202020204" pitchFamily="34" charset="0"/>
                      </a:rPr>
                      <m:t>)</m:t>
                    </m:r>
                  </m:oMath>
                </a14:m>
                <a:r>
                  <a:rPr lang="en-US" sz="1800" b="0" dirty="0">
                    <a:latin typeface="Arial" panose="020B0604020202020204" pitchFamily="34" charset="0"/>
                    <a:cs typeface="Arial" panose="020B0604020202020204" pitchFamily="34" charset="0"/>
                  </a:rPr>
                  <a:t> is formulated as</a:t>
                </a:r>
                <a:endParaRPr lang="en-US" sz="1800" b="0" dirty="0">
                  <a:effectLst/>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3DD249EB-E59B-3177-D83E-6872CD9EC923}"/>
                  </a:ext>
                </a:extLst>
              </p:cNvPr>
              <p:cNvSpPr txBox="1">
                <a:spLocks noRot="1" noChangeAspect="1" noMove="1" noResize="1" noEditPoints="1" noAdjustHandles="1" noChangeArrowheads="1" noChangeShapeType="1" noTextEdit="1"/>
              </p:cNvSpPr>
              <p:nvPr/>
            </p:nvSpPr>
            <p:spPr>
              <a:xfrm>
                <a:off x="579863" y="3539782"/>
                <a:ext cx="6133171" cy="381515"/>
              </a:xfrm>
              <a:prstGeom prst="rect">
                <a:avLst/>
              </a:prstGeom>
              <a:blipFill>
                <a:blip r:embed="rId6"/>
                <a:stretch>
                  <a:fillRect l="-826" t="-9677" b="-1935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4465D1-3336-745B-ACCA-9018098C99F3}"/>
                  </a:ext>
                </a:extLst>
              </p:cNvPr>
              <p:cNvSpPr txBox="1"/>
              <p:nvPr/>
            </p:nvSpPr>
            <p:spPr>
              <a:xfrm>
                <a:off x="579863" y="4836214"/>
                <a:ext cx="8106937" cy="681982"/>
              </a:xfrm>
              <a:prstGeom prst="rect">
                <a:avLst/>
              </a:prstGeom>
              <a:noFill/>
            </p:spPr>
            <p:txBody>
              <a:bodyPr wrap="square" rtlCol="0">
                <a:spAutoFit/>
              </a:bodyPr>
              <a:lstStyle/>
              <a:p>
                <a:r>
                  <a:rPr lang="en-US" sz="1800" dirty="0">
                    <a:effectLst/>
                    <a:latin typeface="Arial" panose="020B0604020202020204" pitchFamily="34" charset="0"/>
                    <a:cs typeface="Arial" panose="020B0604020202020204" pitchFamily="34" charset="0"/>
                  </a:rPr>
                  <a:t>Under this scenario, where the signal is</a:t>
                </a:r>
                <a:r>
                  <a:rPr lang="zh-CN" altLang="en-US" sz="1800" dirty="0">
                    <a:effectLst/>
                    <a:latin typeface="Arial" panose="020B0604020202020204" pitchFamily="34" charset="0"/>
                    <a:cs typeface="Arial" panose="020B0604020202020204" pitchFamily="34" charset="0"/>
                  </a:rPr>
                  <a:t> </a:t>
                </a:r>
                <a:r>
                  <a:rPr lang="en-US" altLang="zh-CN" sz="1800" dirty="0">
                    <a:effectLst/>
                    <a:latin typeface="Arial" panose="020B0604020202020204" pitchFamily="34" charset="0"/>
                    <a:cs typeface="Arial" panose="020B0604020202020204" pitchFamily="34" charset="0"/>
                  </a:rPr>
                  <a:t>almost</a:t>
                </a:r>
                <a:r>
                  <a:rPr lang="en-US" sz="1800" dirty="0">
                    <a:effectLst/>
                    <a:latin typeface="Arial" panose="020B0604020202020204" pitchFamily="34" charset="0"/>
                    <a:cs typeface="Arial" panose="020B0604020202020204" pitchFamily="34" charset="0"/>
                  </a:rPr>
                  <a:t> unable to transmitted directly from Tx to Rx</a:t>
                </a:r>
                <a:r>
                  <a:rPr lang="en-US" sz="180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1800" b="0" i="1" smtClean="0">
                            <a:latin typeface="Cambria Math" panose="02040503050406030204" pitchFamily="18" charset="0"/>
                            <a:cs typeface="Arial" panose="020B0604020202020204" pitchFamily="34" charset="0"/>
                          </a:rPr>
                        </m:ctrlPr>
                      </m:dPr>
                      <m:e>
                        <m:sSub>
                          <m:sSubPr>
                            <m:ctrlPr>
                              <a:rPr lang="en-US" sz="1800" b="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h</m:t>
                            </m:r>
                          </m:e>
                          <m:sub>
                            <m:r>
                              <a:rPr lang="en-US" sz="1800" b="0" i="1" smtClean="0">
                                <a:latin typeface="Cambria Math" panose="02040503050406030204" pitchFamily="18" charset="0"/>
                                <a:cs typeface="Arial" panose="020B0604020202020204" pitchFamily="34" charset="0"/>
                              </a:rPr>
                              <m:t>𝑖</m:t>
                            </m:r>
                            <m:r>
                              <a:rPr lang="en-US" sz="1800" b="0" i="1" smtClean="0">
                                <a:latin typeface="Cambria Math" panose="02040503050406030204" pitchFamily="18"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𝐼𝑅𝑆</m:t>
                            </m:r>
                          </m:sub>
                        </m:sSub>
                        <m:d>
                          <m:dPr>
                            <m:ctrlPr>
                              <a:rPr lang="en-US" sz="1800" b="0" i="1" smtClean="0">
                                <a:latin typeface="Cambria Math" panose="02040503050406030204" pitchFamily="18" charset="0"/>
                                <a:cs typeface="Arial" panose="020B0604020202020204" pitchFamily="34" charset="0"/>
                              </a:rPr>
                            </m:ctrlPr>
                          </m:dPr>
                          <m:e>
                            <m:r>
                              <a:rPr lang="en-US" sz="1800" b="0" i="1" smtClean="0">
                                <a:latin typeface="Cambria Math" panose="02040503050406030204" pitchFamily="18" charset="0"/>
                                <a:cs typeface="Arial" panose="020B0604020202020204" pitchFamily="34" charset="0"/>
                              </a:rPr>
                              <m:t>𝑡</m:t>
                            </m:r>
                          </m:e>
                        </m:d>
                      </m:e>
                    </m:d>
                    <m:r>
                      <a:rPr lang="en-US" sz="1800" b="0" i="1" smtClean="0">
                        <a:latin typeface="Cambria Math" panose="02040503050406030204" pitchFamily="18" charset="0"/>
                        <a:cs typeface="Arial" panose="020B0604020202020204" pitchFamily="34" charset="0"/>
                      </a:rPr>
                      <m:t>≫|</m:t>
                    </m:r>
                    <m:sSub>
                      <m:sSubPr>
                        <m:ctrlPr>
                          <a:rPr lang="en-US" sz="1800" b="0" i="1" smtClean="0">
                            <a:latin typeface="Cambria Math" panose="02040503050406030204" pitchFamily="18" charset="0"/>
                            <a:cs typeface="Arial" panose="020B0604020202020204" pitchFamily="34" charset="0"/>
                          </a:rPr>
                        </m:ctrlPr>
                      </m:sSubPr>
                      <m:e>
                        <m:r>
                          <a:rPr lang="en-US" sz="1800" b="0" i="1" smtClean="0">
                            <a:latin typeface="Cambria Math" panose="02040503050406030204" pitchFamily="18" charset="0"/>
                            <a:cs typeface="Arial" panose="020B0604020202020204" pitchFamily="34" charset="0"/>
                          </a:rPr>
                          <m:t>h</m:t>
                        </m:r>
                      </m:e>
                      <m:sub>
                        <m:r>
                          <a:rPr lang="en-US" sz="1800" b="0" i="1" smtClean="0">
                            <a:latin typeface="Cambria Math" panose="02040503050406030204" pitchFamily="18" charset="0"/>
                            <a:cs typeface="Arial" panose="020B0604020202020204" pitchFamily="34" charset="0"/>
                          </a:rPr>
                          <m:t>𝑖</m:t>
                        </m:r>
                        <m:r>
                          <a:rPr lang="en-US" sz="1800" b="0" i="1" smtClean="0">
                            <a:latin typeface="Cambria Math" panose="02040503050406030204" pitchFamily="18"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𝑑</m:t>
                        </m:r>
                      </m:sub>
                    </m:sSub>
                    <m:d>
                      <m:dPr>
                        <m:ctrlPr>
                          <a:rPr lang="en-US" sz="1800" b="0" i="1" smtClean="0">
                            <a:latin typeface="Cambria Math" panose="02040503050406030204" pitchFamily="18" charset="0"/>
                            <a:cs typeface="Arial" panose="020B0604020202020204" pitchFamily="34" charset="0"/>
                          </a:rPr>
                        </m:ctrlPr>
                      </m:dPr>
                      <m:e>
                        <m:r>
                          <a:rPr lang="en-US" sz="1800" b="0" i="1" smtClean="0">
                            <a:latin typeface="Cambria Math" panose="02040503050406030204" pitchFamily="18" charset="0"/>
                            <a:cs typeface="Arial" panose="020B0604020202020204" pitchFamily="34" charset="0"/>
                          </a:rPr>
                          <m:t>𝑡</m:t>
                        </m:r>
                      </m:e>
                    </m:d>
                    <m:r>
                      <a:rPr lang="en-US" sz="1800" b="0" i="1" smtClean="0">
                        <a:latin typeface="Cambria Math" panose="02040503050406030204" pitchFamily="18" charset="0"/>
                        <a:cs typeface="Arial" panose="020B0604020202020204" pitchFamily="34" charset="0"/>
                      </a:rPr>
                      <m:t>|</m:t>
                    </m:r>
                  </m:oMath>
                </a14:m>
                <a:r>
                  <a:rPr lang="en-US" sz="1800" b="0" dirty="0">
                    <a:effectLst/>
                    <a:latin typeface="Arial" panose="020B0604020202020204" pitchFamily="34" charset="0"/>
                    <a:cs typeface="Arial" panose="020B0604020202020204" pitchFamily="34" charset="0"/>
                  </a:rPr>
                  <a:t>, so that</a:t>
                </a:r>
              </a:p>
            </p:txBody>
          </p:sp>
        </mc:Choice>
        <mc:Fallback xmlns="">
          <p:sp>
            <p:nvSpPr>
              <p:cNvPr id="3" name="TextBox 2">
                <a:extLst>
                  <a:ext uri="{FF2B5EF4-FFF2-40B4-BE49-F238E27FC236}">
                    <a16:creationId xmlns:a16="http://schemas.microsoft.com/office/drawing/2014/main" id="{6B4465D1-3336-745B-ACCA-9018098C99F3}"/>
                  </a:ext>
                </a:extLst>
              </p:cNvPr>
              <p:cNvSpPr txBox="1">
                <a:spLocks noRot="1" noChangeAspect="1" noMove="1" noResize="1" noEditPoints="1" noAdjustHandles="1" noChangeArrowheads="1" noChangeShapeType="1" noTextEdit="1"/>
              </p:cNvSpPr>
              <p:nvPr/>
            </p:nvSpPr>
            <p:spPr>
              <a:xfrm>
                <a:off x="579863" y="4836214"/>
                <a:ext cx="8106937" cy="681982"/>
              </a:xfrm>
              <a:prstGeom prst="rect">
                <a:avLst/>
              </a:prstGeom>
              <a:blipFill>
                <a:blip r:embed="rId7"/>
                <a:stretch>
                  <a:fillRect l="-626" t="-3636" b="-9091"/>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9F7819-45B1-3882-FF9A-D68BD82800B6}"/>
                  </a:ext>
                </a:extLst>
              </p:cNvPr>
              <p:cNvSpPr txBox="1"/>
              <p:nvPr/>
            </p:nvSpPr>
            <p:spPr>
              <a:xfrm>
                <a:off x="3407472" y="5601181"/>
                <a:ext cx="2329056"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h</m:t>
                          </m:r>
                        </m:e>
                        <m:sub>
                          <m:r>
                            <a:rPr lang="en-US" sz="1800" b="0" i="1" smtClean="0">
                              <a:latin typeface="Cambria Math" panose="02040503050406030204" pitchFamily="18" charset="0"/>
                            </a:rPr>
                            <m:t>𝑖</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i="1">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h</m:t>
                          </m:r>
                        </m:e>
                        <m:sub>
                          <m: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𝐼𝑅𝑆</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𝑡</m:t>
                      </m:r>
                      <m:r>
                        <a:rPr lang="en-US" sz="1800" b="0" i="1" smtClean="0">
                          <a:latin typeface="Cambria Math" panose="02040503050406030204" pitchFamily="18" charset="0"/>
                          <a:ea typeface="Cambria Math" panose="02040503050406030204" pitchFamily="18" charset="0"/>
                        </a:rPr>
                        <m:t>)</m:t>
                      </m:r>
                    </m:oMath>
                  </m:oMathPara>
                </a14:m>
                <a:endParaRPr lang="en-CN" sz="1800" dirty="0"/>
              </a:p>
            </p:txBody>
          </p:sp>
        </mc:Choice>
        <mc:Fallback xmlns="">
          <p:sp>
            <p:nvSpPr>
              <p:cNvPr id="4" name="TextBox 3">
                <a:extLst>
                  <a:ext uri="{FF2B5EF4-FFF2-40B4-BE49-F238E27FC236}">
                    <a16:creationId xmlns:a16="http://schemas.microsoft.com/office/drawing/2014/main" id="{2B9F7819-45B1-3882-FF9A-D68BD82800B6}"/>
                  </a:ext>
                </a:extLst>
              </p:cNvPr>
              <p:cNvSpPr txBox="1">
                <a:spLocks noRot="1" noChangeAspect="1" noMove="1" noResize="1" noEditPoints="1" noAdjustHandles="1" noChangeArrowheads="1" noChangeShapeType="1" noTextEdit="1"/>
              </p:cNvSpPr>
              <p:nvPr/>
            </p:nvSpPr>
            <p:spPr>
              <a:xfrm>
                <a:off x="3407472" y="5601181"/>
                <a:ext cx="2329056" cy="289182"/>
              </a:xfrm>
              <a:prstGeom prst="rect">
                <a:avLst/>
              </a:prstGeom>
              <a:blipFill>
                <a:blip r:embed="rId8"/>
                <a:stretch>
                  <a:fillRect t="-4348" b="-30435"/>
                </a:stretch>
              </a:blipFill>
            </p:spPr>
            <p:txBody>
              <a:bodyPr/>
              <a:lstStyle/>
              <a:p>
                <a:r>
                  <a:rPr lang="en-CN">
                    <a:noFill/>
                  </a:rPr>
                  <a:t> </a:t>
                </a:r>
              </a:p>
            </p:txBody>
          </p:sp>
        </mc:Fallback>
      </mc:AlternateContent>
    </p:spTree>
    <p:extLst>
      <p:ext uri="{BB962C8B-B14F-4D97-AF65-F5344CB8AC3E}">
        <p14:creationId xmlns:p14="http://schemas.microsoft.com/office/powerpoint/2010/main" val="129674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4307-E852-1382-F4E6-A03EA546D9C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8F12A0E-B2FA-82FD-66FC-8E4B6F6E155C}"/>
              </a:ext>
            </a:extLst>
          </p:cNvPr>
          <p:cNvSpPr>
            <a:spLocks noGrp="1"/>
          </p:cNvSpPr>
          <p:nvPr>
            <p:ph type="title"/>
          </p:nvPr>
        </p:nvSpPr>
        <p:spPr>
          <a:xfrm>
            <a:off x="457200" y="906361"/>
            <a:ext cx="8229600" cy="716000"/>
          </a:xfrm>
        </p:spPr>
        <p:txBody>
          <a:bodyPr/>
          <a:lstStyle/>
          <a:p>
            <a:r>
              <a:rPr lang="en-CN" sz="3200" dirty="0"/>
              <a:t>System design</a:t>
            </a:r>
          </a:p>
        </p:txBody>
      </p:sp>
      <p:pic>
        <p:nvPicPr>
          <p:cNvPr id="14" name="Picture 13">
            <a:extLst>
              <a:ext uri="{FF2B5EF4-FFF2-40B4-BE49-F238E27FC236}">
                <a16:creationId xmlns:a16="http://schemas.microsoft.com/office/drawing/2014/main" id="{492800A5-3D7C-786D-0852-9ADB08FDC162}"/>
              </a:ext>
            </a:extLst>
          </p:cNvPr>
          <p:cNvPicPr>
            <a:picLocks noChangeAspect="1"/>
          </p:cNvPicPr>
          <p:nvPr/>
        </p:nvPicPr>
        <p:blipFill>
          <a:blip r:embed="rId3"/>
          <a:stretch>
            <a:fillRect/>
          </a:stretch>
        </p:blipFill>
        <p:spPr>
          <a:xfrm>
            <a:off x="2667000" y="1848291"/>
            <a:ext cx="3810000" cy="92710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50D609-5C65-5F71-176F-CE49E3D6998B}"/>
                  </a:ext>
                </a:extLst>
              </p:cNvPr>
              <p:cNvSpPr txBox="1"/>
              <p:nvPr/>
            </p:nvSpPr>
            <p:spPr>
              <a:xfrm>
                <a:off x="579863" y="2770538"/>
                <a:ext cx="8106937" cy="658514"/>
              </a:xfrm>
              <a:prstGeom prst="rect">
                <a:avLst/>
              </a:prstGeom>
              <a:noFill/>
            </p:spPr>
            <p:txBody>
              <a:bodyPr wrap="square" rtlCol="0">
                <a:spAutoFit/>
              </a:bodyPr>
              <a:lstStyle/>
              <a:p>
                <a:r>
                  <a:rPr lang="en-US" sz="1800" dirty="0"/>
                  <a:t>When the IRS moves,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𝑘</m:t>
                        </m:r>
                      </m:sub>
                    </m:sSub>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oMath>
                </a14:m>
                <a:r>
                  <a:rPr lang="en-CN" sz="1800" dirty="0"/>
                  <a:t> changes, making both the amplitude and the phase of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h</m:t>
                        </m:r>
                      </m:e>
                      <m:sub>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𝐼𝑅𝑆</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𝑡</m:t>
                    </m:r>
                    <m:r>
                      <a:rPr lang="en-US" sz="1800" i="1">
                        <a:latin typeface="Cambria Math" panose="02040503050406030204" pitchFamily="18" charset="0"/>
                        <a:ea typeface="Cambria Math" panose="02040503050406030204" pitchFamily="18" charset="0"/>
                      </a:rPr>
                      <m:t>)</m:t>
                    </m:r>
                  </m:oMath>
                </a14:m>
                <a:r>
                  <a:rPr lang="en-CN" sz="1800" dirty="0"/>
                  <a:t> change. </a:t>
                </a:r>
              </a:p>
            </p:txBody>
          </p:sp>
        </mc:Choice>
        <mc:Fallback xmlns="">
          <p:sp>
            <p:nvSpPr>
              <p:cNvPr id="15" name="TextBox 14">
                <a:extLst>
                  <a:ext uri="{FF2B5EF4-FFF2-40B4-BE49-F238E27FC236}">
                    <a16:creationId xmlns:a16="http://schemas.microsoft.com/office/drawing/2014/main" id="{2250D609-5C65-5F71-176F-CE49E3D6998B}"/>
                  </a:ext>
                </a:extLst>
              </p:cNvPr>
              <p:cNvSpPr txBox="1">
                <a:spLocks noRot="1" noChangeAspect="1" noMove="1" noResize="1" noEditPoints="1" noAdjustHandles="1" noChangeArrowheads="1" noChangeShapeType="1" noTextEdit="1"/>
              </p:cNvSpPr>
              <p:nvPr/>
            </p:nvSpPr>
            <p:spPr>
              <a:xfrm>
                <a:off x="579863" y="2770538"/>
                <a:ext cx="8106937" cy="658514"/>
              </a:xfrm>
              <a:prstGeom prst="rect">
                <a:avLst/>
              </a:prstGeom>
              <a:blipFill>
                <a:blip r:embed="rId4"/>
                <a:stretch>
                  <a:fillRect l="-626" t="-1852" b="-9259"/>
                </a:stretch>
              </a:blipFill>
            </p:spPr>
            <p:txBody>
              <a:bodyPr/>
              <a:lstStyle/>
              <a:p>
                <a:r>
                  <a:rPr lang="en-CN">
                    <a:noFill/>
                  </a:rPr>
                  <a:t> </a:t>
                </a:r>
              </a:p>
            </p:txBody>
          </p:sp>
        </mc:Fallback>
      </mc:AlternateContent>
      <p:sp>
        <p:nvSpPr>
          <p:cNvPr id="5" name="TextBox 4">
            <a:extLst>
              <a:ext uri="{FF2B5EF4-FFF2-40B4-BE49-F238E27FC236}">
                <a16:creationId xmlns:a16="http://schemas.microsoft.com/office/drawing/2014/main" id="{6DB58D04-7285-918C-D7CC-B7F794B4C6EC}"/>
              </a:ext>
            </a:extLst>
          </p:cNvPr>
          <p:cNvSpPr txBox="1"/>
          <p:nvPr/>
        </p:nvSpPr>
        <p:spPr>
          <a:xfrm>
            <a:off x="579863" y="4039488"/>
            <a:ext cx="8106937" cy="646331"/>
          </a:xfrm>
          <a:prstGeom prst="rect">
            <a:avLst/>
          </a:prstGeom>
          <a:noFill/>
        </p:spPr>
        <p:txBody>
          <a:bodyPr wrap="square" rtlCol="0">
            <a:spAutoFit/>
          </a:bodyPr>
          <a:lstStyle/>
          <a:p>
            <a:r>
              <a:rPr lang="en-US" sz="1800" dirty="0"/>
              <a:t>Thus, the CSI is not only determined by the target, but also by the movement of the IRS. This leads to inaccurate sensing</a:t>
            </a:r>
            <a:endParaRPr lang="en-CN" sz="1800" dirty="0"/>
          </a:p>
        </p:txBody>
      </p:sp>
    </p:spTree>
    <p:extLst>
      <p:ext uri="{BB962C8B-B14F-4D97-AF65-F5344CB8AC3E}">
        <p14:creationId xmlns:p14="http://schemas.microsoft.com/office/powerpoint/2010/main" val="86767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F61B23-BDF6-EB8A-8AE1-168C76FB8F3F}"/>
              </a:ext>
            </a:extLst>
          </p:cNvPr>
          <p:cNvPicPr>
            <a:picLocks noChangeAspect="1"/>
          </p:cNvPicPr>
          <p:nvPr/>
        </p:nvPicPr>
        <p:blipFill>
          <a:blip r:embed="rId3"/>
          <a:stretch>
            <a:fillRect/>
          </a:stretch>
        </p:blipFill>
        <p:spPr>
          <a:xfrm>
            <a:off x="934689" y="1149826"/>
            <a:ext cx="7274622" cy="4558347"/>
          </a:xfrm>
          <a:prstGeom prst="rect">
            <a:avLst/>
          </a:prstGeom>
        </p:spPr>
      </p:pic>
    </p:spTree>
    <p:extLst>
      <p:ext uri="{BB962C8B-B14F-4D97-AF65-F5344CB8AC3E}">
        <p14:creationId xmlns:p14="http://schemas.microsoft.com/office/powerpoint/2010/main" val="1450224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9808</TotalTime>
  <Words>816</Words>
  <Application>Microsoft Office PowerPoint</Application>
  <PresentationFormat>On-screen Show (4:3)</PresentationFormat>
  <Paragraphs>71</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CMR10</vt:lpstr>
      <vt:lpstr>CMMI10</vt:lpstr>
      <vt:lpstr>NimbusRomNo9L</vt:lpstr>
      <vt:lpstr>CMMI7</vt:lpstr>
      <vt:lpstr>Cambria Math</vt:lpstr>
      <vt:lpstr>Quattrocento Sans</vt:lpstr>
      <vt:lpstr>Courier New</vt:lpstr>
      <vt:lpstr>Office Theme</vt:lpstr>
      <vt:lpstr>PowerPoint Presentation</vt:lpstr>
      <vt:lpstr>ISAC systems assisted by the IRS</vt:lpstr>
      <vt:lpstr>ISAC systems with an IRS are prone to attacks</vt:lpstr>
      <vt:lpstr>Existing countermeasures</vt:lpstr>
      <vt:lpstr>Existing countermeasures</vt:lpstr>
      <vt:lpstr>System design</vt:lpstr>
      <vt:lpstr>System design</vt:lpstr>
      <vt:lpstr>System design</vt:lpstr>
      <vt:lpstr>PowerPoint Presentation</vt:lpstr>
      <vt:lpstr>Experimental setup</vt:lpstr>
      <vt:lpstr>Evaluation metrics</vt:lpstr>
      <vt:lpstr>1. The efficacy of the IRS</vt:lpstr>
      <vt:lpstr>2. Effect of our countermeasure</vt:lpstr>
      <vt:lpstr>2. Effect of our countermeasure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FutureG Wireless Systems with Programmable Metasurfaces Fabricated via Advanced Materials </dc:title>
  <dc:creator>Matthew Moorefield</dc:creator>
  <cp:lastModifiedBy>Guo, Hanqing</cp:lastModifiedBy>
  <cp:revision>186</cp:revision>
  <dcterms:created xsi:type="dcterms:W3CDTF">2013-09-17T16:40:03Z</dcterms:created>
  <dcterms:modified xsi:type="dcterms:W3CDTF">2024-12-05T20:39:49Z</dcterms:modified>
</cp:coreProperties>
</file>