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2"/>
  </p:notesMasterIdLst>
  <p:sldIdLst>
    <p:sldId id="257" r:id="rId5"/>
    <p:sldId id="267" r:id="rId6"/>
    <p:sldId id="269" r:id="rId7"/>
    <p:sldId id="308" r:id="rId8"/>
    <p:sldId id="270" r:id="rId9"/>
    <p:sldId id="274" r:id="rId10"/>
    <p:sldId id="300" r:id="rId11"/>
    <p:sldId id="273" r:id="rId12"/>
    <p:sldId id="276" r:id="rId13"/>
    <p:sldId id="310" r:id="rId14"/>
    <p:sldId id="282" r:id="rId15"/>
    <p:sldId id="280" r:id="rId16"/>
    <p:sldId id="277" r:id="rId17"/>
    <p:sldId id="281" r:id="rId18"/>
    <p:sldId id="304" r:id="rId19"/>
    <p:sldId id="284" r:id="rId20"/>
    <p:sldId id="295" r:id="rId21"/>
    <p:sldId id="306" r:id="rId22"/>
    <p:sldId id="307" r:id="rId23"/>
    <p:sldId id="290" r:id="rId24"/>
    <p:sldId id="288" r:id="rId25"/>
    <p:sldId id="289" r:id="rId26"/>
    <p:sldId id="291" r:id="rId27"/>
    <p:sldId id="292" r:id="rId28"/>
    <p:sldId id="293" r:id="rId29"/>
    <p:sldId id="294" r:id="rId30"/>
    <p:sldId id="30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E1B"/>
    <a:srgbClr val="184534"/>
    <a:srgbClr val="7FA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4" autoAdjust="0"/>
    <p:restoredTop sz="73532" autoAdjust="0"/>
  </p:normalViewPr>
  <p:slideViewPr>
    <p:cSldViewPr snapToGrid="0">
      <p:cViewPr varScale="1">
        <p:scale>
          <a:sx n="95" d="100"/>
          <a:sy n="95" d="100"/>
        </p:scale>
        <p:origin x="94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475-49D3-ADA3-EDD9DDF002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F475-49D3-ADA3-EDD9DDF002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475-49D3-ADA3-EDD9DDF002B0}"/>
              </c:ext>
            </c:extLst>
          </c:dPt>
          <c:dLbls>
            <c:dLbl>
              <c:idx val="0"/>
              <c:spPr>
                <a:solidFill>
                  <a:prstClr val="white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527539287221054"/>
                      <c:h val="0.1910811303828354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475-49D3-ADA3-EDD9DDF002B0}"/>
                </c:ext>
              </c:extLst>
            </c:dLbl>
            <c:dLbl>
              <c:idx val="1"/>
              <c:layout>
                <c:manualLayout>
                  <c:x val="3.0101897522256785E-2"/>
                  <c:y val="0.11824596673553864"/>
                </c:manualLayout>
              </c:layout>
              <c:spPr>
                <a:solidFill>
                  <a:prstClr val="white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719097335525248"/>
                      <c:h val="0.191081090201146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F475-49D3-ADA3-EDD9DDF002B0}"/>
                </c:ext>
              </c:extLst>
            </c:dLbl>
            <c:dLbl>
              <c:idx val="2"/>
              <c:layout>
                <c:manualLayout>
                  <c:x val="-9.130434966478744E-2"/>
                  <c:y val="9.459678946110657E-2"/>
                </c:manualLayout>
              </c:layout>
              <c:spPr>
                <a:solidFill>
                  <a:prstClr val="white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F475-49D3-ADA3-EDD9DDF002B0}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4472C4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Indistinguishable</c:v>
                </c:pt>
                <c:pt idx="1">
                  <c:v>Correct answer</c:v>
                </c:pt>
                <c:pt idx="2">
                  <c:v>Wrong answer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150</c:v>
                </c:pt>
                <c:pt idx="1">
                  <c:v>30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75-49D3-ADA3-EDD9DDF002B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Liveness Detection Model Error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Replay attack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ASVSpoof</c:v>
                </c:pt>
                <c:pt idx="1">
                  <c:v>STC</c:v>
                </c:pt>
                <c:pt idx="2">
                  <c:v>VOID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0.2477</c:v>
                </c:pt>
                <c:pt idx="1">
                  <c:v>6.7299999999999999E-2</c:v>
                </c:pt>
                <c:pt idx="2">
                  <c:v>8.6999999999999994E-2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67-46CB-A8C5-394CA6BF80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GhostTalk-48 kHz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58004261383994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E5-4C1C-B202-FAA962143C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ASVSpoof</c:v>
                </c:pt>
                <c:pt idx="1">
                  <c:v>STC</c:v>
                </c:pt>
                <c:pt idx="2">
                  <c:v>VOID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67-46CB-A8C5-394CA6BF801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GhostTalk-16 kHz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3280681821438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67-46CB-A8C5-394CA6BF80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ASVSpoof</c:v>
                </c:pt>
                <c:pt idx="1">
                  <c:v>STC</c:v>
                </c:pt>
                <c:pt idx="2">
                  <c:v>VOID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1</c:v>
                </c:pt>
                <c:pt idx="1">
                  <c:v>0.63</c:v>
                </c:pt>
                <c:pt idx="2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67-46CB-A8C5-394CA6BF80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50421088"/>
        <c:axId val="550409856"/>
      </c:barChart>
      <c:catAx>
        <c:axId val="55042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409856"/>
        <c:crosses val="autoZero"/>
        <c:auto val="1"/>
        <c:lblAlgn val="ctr"/>
        <c:lblOffset val="100"/>
        <c:noMultiLvlLbl val="0"/>
      </c:catAx>
      <c:valAx>
        <c:axId val="55040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421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DE958-CE65-4A38-A664-FA0FF9BBD862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77E91-04F3-41F6-99D4-77B399E1E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55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7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84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7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sometimes the users do not use shared power bank.</a:t>
            </a:r>
          </a:p>
          <a:p>
            <a:r>
              <a:rPr lang="en-US" dirty="0"/>
              <a:t>Here comes another question, what if attacker cannot modify the charging cable? Can we launch attack through standard cables?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81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 in hotels and airports, the users charge their smartphones through public USB charging ports. Is it possible to launch any attack through these USB ports?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79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70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58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06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95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67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52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9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10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we evaluate GhostTalk-SC attack performance. </a:t>
            </a:r>
          </a:p>
          <a:p>
            <a:r>
              <a:rPr lang="en-US" dirty="0"/>
              <a:t>We launch the attack on the same smartphones as GhostTalk. For most of smartphones, the recognition accuracy is high. </a:t>
            </a:r>
          </a:p>
          <a:p>
            <a:r>
              <a:rPr lang="en-US" dirty="0"/>
              <a:t>The only exception is Pocophone. One possible reason is that its power consumption from other firmware is too high. And We cannot extract clear audio signal from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30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95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54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604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conclusion:&lt;&gt;&lt;&gt;&lt;&gt;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89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listening. &lt;&gt;And I am ready to answer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07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for listening. &lt;&gt;And I am ready to answer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35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89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comes the first question: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64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1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71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31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67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77E91-04F3-41F6-99D4-77B399E1EA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22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5BEB4CE-1036-0349-9E38-28F4DE30C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813789" y="-1273037"/>
            <a:ext cx="7949972" cy="9232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29EE10-63FD-CE43-8C15-5593F89482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D8CB9-736F-3641-BE74-5F9EEADE9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0" indent="0" algn="ctr">
              <a:buNone/>
              <a:defRPr sz="2000"/>
            </a:lvl2pPr>
            <a:lvl3pPr marL="914320" indent="0" algn="ctr">
              <a:buNone/>
              <a:defRPr sz="1800"/>
            </a:lvl3pPr>
            <a:lvl4pPr marL="1371481" indent="0" algn="ctr">
              <a:buNone/>
              <a:defRPr sz="1600"/>
            </a:lvl4pPr>
            <a:lvl5pPr marL="1828640" indent="0" algn="ctr">
              <a:buNone/>
              <a:defRPr sz="1600"/>
            </a:lvl5pPr>
            <a:lvl6pPr marL="2285801" indent="0" algn="ctr">
              <a:buNone/>
              <a:defRPr sz="1600"/>
            </a:lvl6pPr>
            <a:lvl7pPr marL="2742960" indent="0" algn="ctr">
              <a:buNone/>
              <a:defRPr sz="1600"/>
            </a:lvl7pPr>
            <a:lvl8pPr marL="3200121" indent="0" algn="ctr">
              <a:buNone/>
              <a:defRPr sz="1600"/>
            </a:lvl8pPr>
            <a:lvl9pPr marL="365728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A5858-0C5A-7445-9779-17FE8EAE2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1643" y="6580554"/>
            <a:ext cx="6135716" cy="3330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GhostTalk: Interactive Attack on Smartphone Voice System Through Power 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29EFC-5CA4-8B4C-89C1-871211C7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430CF7-C2C5-7F41-8A25-89F8A8D4AA14}"/>
              </a:ext>
            </a:extLst>
          </p:cNvPr>
          <p:cNvSpPr/>
          <p:nvPr userDrawn="1"/>
        </p:nvSpPr>
        <p:spPr>
          <a:xfrm>
            <a:off x="0" y="6474658"/>
            <a:ext cx="12192000" cy="383342"/>
          </a:xfrm>
          <a:prstGeom prst="rect">
            <a:avLst/>
          </a:prstGeom>
          <a:solidFill>
            <a:srgbClr val="1845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FCC538-75F8-1A4C-8888-93EB0CE66A98}"/>
              </a:ext>
            </a:extLst>
          </p:cNvPr>
          <p:cNvSpPr txBox="1"/>
          <p:nvPr userDrawn="1"/>
        </p:nvSpPr>
        <p:spPr>
          <a:xfrm>
            <a:off x="5278348" y="6511022"/>
            <a:ext cx="300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College of Arts &amp; Letters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EF38C79-879A-5141-AA91-3760D5E451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67060" y="6543043"/>
            <a:ext cx="211288" cy="24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7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ED013-C113-B241-9DCA-D4B431AA4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291BE0-1225-6B4F-B732-EC26E84FD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1" indent="0">
              <a:buNone/>
              <a:defRPr sz="2000"/>
            </a:lvl4pPr>
            <a:lvl5pPr marL="1828640" indent="0">
              <a:buNone/>
              <a:defRPr sz="2000"/>
            </a:lvl5pPr>
            <a:lvl6pPr marL="2285801" indent="0">
              <a:buNone/>
              <a:defRPr sz="2000"/>
            </a:lvl6pPr>
            <a:lvl7pPr marL="2742960" indent="0">
              <a:buNone/>
              <a:defRPr sz="2000"/>
            </a:lvl7pPr>
            <a:lvl8pPr marL="3200121" indent="0">
              <a:buNone/>
              <a:defRPr sz="2000"/>
            </a:lvl8pPr>
            <a:lvl9pPr marL="365728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B0CCC-AB3F-6143-83CA-4476DBEB6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0" indent="0">
              <a:buNone/>
              <a:defRPr sz="1400"/>
            </a:lvl2pPr>
            <a:lvl3pPr marL="914320" indent="0">
              <a:buNone/>
              <a:defRPr sz="1200"/>
            </a:lvl3pPr>
            <a:lvl4pPr marL="1371481" indent="0">
              <a:buNone/>
              <a:defRPr sz="1000"/>
            </a:lvl4pPr>
            <a:lvl5pPr marL="1828640" indent="0">
              <a:buNone/>
              <a:defRPr sz="1000"/>
            </a:lvl5pPr>
            <a:lvl6pPr marL="2285801" indent="0">
              <a:buNone/>
              <a:defRPr sz="1000"/>
            </a:lvl6pPr>
            <a:lvl7pPr marL="2742960" indent="0">
              <a:buNone/>
              <a:defRPr sz="1000"/>
            </a:lvl7pPr>
            <a:lvl8pPr marL="3200121" indent="0">
              <a:buNone/>
              <a:defRPr sz="1000"/>
            </a:lvl8pPr>
            <a:lvl9pPr marL="365728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87565-65B3-A84A-9BAD-88B292467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42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46024E1-8131-3540-BD5D-CDE5635B6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7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F7386-20F5-F74D-96FF-AC6600AE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1A2FA9-E892-8D42-BE3B-8F0218CF2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EE0986E-75E2-134C-A299-31DA3BE92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42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FE6B65-6123-DD47-9E93-DE0D876FE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42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E459C7-87D3-0944-8B2B-D730858256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C59D98-4804-FC4E-A91B-0FF62640D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C4E3C3E-AF12-4D48-9847-368FC5EF8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42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BFD188-00E7-E142-8F49-04EEEE326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720490-B5AA-E744-B48A-AC63F24AD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813789" y="-1273037"/>
            <a:ext cx="7949972" cy="923222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E488A-2AF0-6746-A484-352A89825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1643" y="6580554"/>
            <a:ext cx="6135716" cy="333058"/>
          </a:xfrm>
          <a:prstGeom prst="rect">
            <a:avLst/>
          </a:prstGeom>
        </p:spPr>
        <p:txBody>
          <a:bodyPr/>
          <a:lstStyle/>
          <a:p>
            <a:r>
              <a:rPr lang="en-US"/>
              <a:t>GhostTalk: Interactive Attack on Smartphone Voice System Through Power 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04AB8-6A4B-5B45-B35E-EC39F68CCD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03180" y="2579986"/>
            <a:ext cx="6362047" cy="1351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83A9B-2938-A545-8381-B534CF3C8E1C}"/>
              </a:ext>
            </a:extLst>
          </p:cNvPr>
          <p:cNvSpPr txBox="1"/>
          <p:nvPr userDrawn="1"/>
        </p:nvSpPr>
        <p:spPr>
          <a:xfrm>
            <a:off x="4267200" y="4673602"/>
            <a:ext cx="364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err="1">
                <a:latin typeface="Gotham Bold" pitchFamily="2" charset="0"/>
                <a:cs typeface="Gotham Bold" pitchFamily="2" charset="0"/>
              </a:rPr>
              <a:t>cal.msu.edu</a:t>
            </a:r>
            <a:endParaRPr lang="en-US" sz="2400" b="1" i="0">
              <a:latin typeface="Gotham Bold" pitchFamily="2" charset="0"/>
              <a:cs typeface="Gotham Bold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2C03AA-1F9E-6D48-9588-E11D8E9DB85B}"/>
              </a:ext>
            </a:extLst>
          </p:cNvPr>
          <p:cNvSpPr/>
          <p:nvPr userDrawn="1"/>
        </p:nvSpPr>
        <p:spPr>
          <a:xfrm>
            <a:off x="0" y="6471921"/>
            <a:ext cx="12192000" cy="386080"/>
          </a:xfrm>
          <a:prstGeom prst="rect">
            <a:avLst/>
          </a:prstGeom>
          <a:solidFill>
            <a:srgbClr val="1845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5033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86AA2FB-56BA-E741-9F70-A66D91E6FD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813789" y="-1273037"/>
            <a:ext cx="7949972" cy="9232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29EE10-63FD-CE43-8C15-5593F89482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D8CB9-736F-3641-BE74-5F9EEADE9D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0" indent="0" algn="ctr">
              <a:buNone/>
              <a:defRPr sz="2000"/>
            </a:lvl2pPr>
            <a:lvl3pPr marL="914320" indent="0" algn="ctr">
              <a:buNone/>
              <a:defRPr sz="1800"/>
            </a:lvl3pPr>
            <a:lvl4pPr marL="1371481" indent="0" algn="ctr">
              <a:buNone/>
              <a:defRPr sz="1600"/>
            </a:lvl4pPr>
            <a:lvl5pPr marL="1828640" indent="0" algn="ctr">
              <a:buNone/>
              <a:defRPr sz="1600"/>
            </a:lvl5pPr>
            <a:lvl6pPr marL="2285801" indent="0" algn="ctr">
              <a:buNone/>
              <a:defRPr sz="1600"/>
            </a:lvl6pPr>
            <a:lvl7pPr marL="2742960" indent="0" algn="ctr">
              <a:buNone/>
              <a:defRPr sz="1600"/>
            </a:lvl7pPr>
            <a:lvl8pPr marL="3200121" indent="0" algn="ctr">
              <a:buNone/>
              <a:defRPr sz="1600"/>
            </a:lvl8pPr>
            <a:lvl9pPr marL="3657281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3488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03D18-CEC2-0641-A36B-7F520E066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68" y="2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49E11-B27A-7249-8BF8-2AD3D987A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21"/>
            <a:ext cx="10515600" cy="48331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6EFC05-8B55-C643-B136-C0606D9D7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42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A5757DA-A98A-844C-8925-69573E6FD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492241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26A5490-D3EB-458A-92FF-683F818B7A1B}"/>
              </a:ext>
            </a:extLst>
          </p:cNvPr>
          <p:cNvCxnSpPr>
            <a:cxnSpLocks/>
          </p:cNvCxnSpPr>
          <p:nvPr userDrawn="1"/>
        </p:nvCxnSpPr>
        <p:spPr>
          <a:xfrm>
            <a:off x="555569" y="886167"/>
            <a:ext cx="11098876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40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67E6F-827A-5A4D-AD40-476E8D533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4F243-8E88-DE49-85C9-46C1608EF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CB5300-A420-1441-A269-A03598949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42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C3925E3-CE30-2A45-9F4E-152EFC783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8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44280-3036-F248-AFC7-2B33DAA2B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2492B-1543-F141-92C5-2422FC8CFA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A676A-B3DB-164D-BCC7-6D05DA868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7867F-4225-DA44-B950-DFAFACC4B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42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E81EB0F-7149-B645-A1A2-828CC2427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3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D183-7BFC-B44B-ABB5-09C8173B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D09D9-4395-D941-99EC-79053B726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20" indent="0">
              <a:buNone/>
              <a:defRPr sz="1800" b="1"/>
            </a:lvl3pPr>
            <a:lvl4pPr marL="1371481" indent="0">
              <a:buNone/>
              <a:defRPr sz="1600" b="1"/>
            </a:lvl4pPr>
            <a:lvl5pPr marL="1828640" indent="0">
              <a:buNone/>
              <a:defRPr sz="1600" b="1"/>
            </a:lvl5pPr>
            <a:lvl6pPr marL="2285801" indent="0">
              <a:buNone/>
              <a:defRPr sz="1600" b="1"/>
            </a:lvl6pPr>
            <a:lvl7pPr marL="2742960" indent="0">
              <a:buNone/>
              <a:defRPr sz="1600" b="1"/>
            </a:lvl7pPr>
            <a:lvl8pPr marL="3200121" indent="0">
              <a:buNone/>
              <a:defRPr sz="1600" b="1"/>
            </a:lvl8pPr>
            <a:lvl9pPr marL="365728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82D61-4B4C-3D4D-AEE3-4E561753C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FDB6A-D76A-A44C-98E0-BE91C3005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20" indent="0">
              <a:buNone/>
              <a:defRPr sz="1800" b="1"/>
            </a:lvl3pPr>
            <a:lvl4pPr marL="1371481" indent="0">
              <a:buNone/>
              <a:defRPr sz="1600" b="1"/>
            </a:lvl4pPr>
            <a:lvl5pPr marL="1828640" indent="0">
              <a:buNone/>
              <a:defRPr sz="1600" b="1"/>
            </a:lvl5pPr>
            <a:lvl6pPr marL="2285801" indent="0">
              <a:buNone/>
              <a:defRPr sz="1600" b="1"/>
            </a:lvl6pPr>
            <a:lvl7pPr marL="2742960" indent="0">
              <a:buNone/>
              <a:defRPr sz="1600" b="1"/>
            </a:lvl7pPr>
            <a:lvl8pPr marL="3200121" indent="0">
              <a:buNone/>
              <a:defRPr sz="1600" b="1"/>
            </a:lvl8pPr>
            <a:lvl9pPr marL="365728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3E3E73-4143-A047-9E70-89DCE11A5F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DFA793-2FEC-6347-AC63-314B2C188B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482242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E63D078-0991-C64E-9330-E942D69256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28143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2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9A963-0D45-A040-9514-EA3014AD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2B344F-FC1C-1849-BCA5-881D1E268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42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2AA7A-C66D-E84E-B691-17794A37B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7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82A446E-6C4B-E44E-8A42-2566180F3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42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EF10AEE-4330-644A-BDCB-D356F2524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0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85C8-A558-FA4E-A704-7B12E589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1DDD0-7150-4D41-826C-CA70B296F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42D61D-D374-5B41-B1D1-5954D55D7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0" indent="0">
              <a:buNone/>
              <a:defRPr sz="1400"/>
            </a:lvl2pPr>
            <a:lvl3pPr marL="914320" indent="0">
              <a:buNone/>
              <a:defRPr sz="1200"/>
            </a:lvl3pPr>
            <a:lvl4pPr marL="1371481" indent="0">
              <a:buNone/>
              <a:defRPr sz="1000"/>
            </a:lvl4pPr>
            <a:lvl5pPr marL="1828640" indent="0">
              <a:buNone/>
              <a:defRPr sz="1000"/>
            </a:lvl5pPr>
            <a:lvl6pPr marL="2285801" indent="0">
              <a:buNone/>
              <a:defRPr sz="1000"/>
            </a:lvl6pPr>
            <a:lvl7pPr marL="2742960" indent="0">
              <a:buNone/>
              <a:defRPr sz="1000"/>
            </a:lvl7pPr>
            <a:lvl8pPr marL="3200121" indent="0">
              <a:buNone/>
              <a:defRPr sz="1000"/>
            </a:lvl8pPr>
            <a:lvl9pPr marL="365728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27802-E7F7-2F47-82FE-8B187EF25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42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B1CADA5-3AE0-9545-9663-0594F08EB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4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FAA551-DBFC-6D49-886B-115AF0CA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764DA-FF52-5D4F-B5AE-2401949D3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DA18D6-1C63-164D-9ABF-7FC810E8477A}"/>
              </a:ext>
            </a:extLst>
          </p:cNvPr>
          <p:cNvSpPr/>
          <p:nvPr userDrawn="1"/>
        </p:nvSpPr>
        <p:spPr>
          <a:xfrm>
            <a:off x="0" y="6474658"/>
            <a:ext cx="12192000" cy="383342"/>
          </a:xfrm>
          <a:prstGeom prst="rect">
            <a:avLst/>
          </a:prstGeom>
          <a:solidFill>
            <a:srgbClr val="1845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6475FF-ED3D-A64E-919A-9C13ADB7A56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877040" y="6542120"/>
            <a:ext cx="211288" cy="2453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71A41-B843-424D-994E-A81EF2E2D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82242"/>
            <a:ext cx="441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fld id="{D45A4278-EC91-9541-A4D9-B81444052E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5FADB8D-8AB6-9547-83DF-E9CFEA8B0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577428"/>
            <a:ext cx="6135716" cy="333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0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hdr="0"/>
  <p:txStyles>
    <p:titleStyle>
      <a:lvl1pPr algn="l" defTabSz="91432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84534"/>
          </a:solidFill>
          <a:latin typeface="Gotham Bold" pitchFamily="2" charset="0"/>
          <a:ea typeface="+mj-ea"/>
          <a:cs typeface="Gotham Bold" pitchFamily="2" charset="0"/>
        </a:defRPr>
      </a:lvl1pPr>
    </p:titleStyle>
    <p:bodyStyle>
      <a:lvl1pPr marL="228580" indent="-228580" algn="l" defTabSz="9143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1pPr>
      <a:lvl2pPr marL="685740" indent="-228580" algn="l" defTabSz="9143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2pPr>
      <a:lvl3pPr marL="1142900" indent="-228580" algn="l" defTabSz="9143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3pPr>
      <a:lvl4pPr marL="1600060" indent="-228580" algn="l" defTabSz="9143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4pPr>
      <a:lvl5pPr marL="2057221" indent="-228580" algn="l" defTabSz="9143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Book" pitchFamily="2" charset="0"/>
          <a:ea typeface="+mn-ea"/>
          <a:cs typeface="Gotham Book" pitchFamily="2" charset="0"/>
        </a:defRPr>
      </a:lvl5pPr>
      <a:lvl6pPr marL="2514380" indent="-228580" algn="l" defTabSz="9143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41" indent="-228580" algn="l" defTabSz="9143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00" indent="-228580" algn="l" defTabSz="9143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61" indent="-228580" algn="l" defTabSz="9143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1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1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21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81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4CA68-7ECD-A742-BA26-C4AF87658E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dirty="0"/>
              <a:t>GhostTalk: Interactive Attack on Smartphone Voice System Through Power 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7F82A-426E-CB41-A7B3-EACD11A2EC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  <a:p>
            <a:r>
              <a:rPr lang="en-US" b="1" u="sng"/>
              <a:t>Yuanda Wang</a:t>
            </a:r>
            <a:r>
              <a:rPr lang="en-US"/>
              <a:t>, Hanqing Guo, Qiben Yan</a:t>
            </a:r>
          </a:p>
          <a:p>
            <a:endParaRPr lang="en-US"/>
          </a:p>
          <a:p>
            <a:r>
              <a:rPr lang="en-US" i="1"/>
              <a:t>Michigan State University</a:t>
            </a:r>
          </a:p>
        </p:txBody>
      </p:sp>
      <p:pic>
        <p:nvPicPr>
          <p:cNvPr id="4" name="图片 3" descr="图片包含 游戏机, 乐高&#10;&#10;描述已自动生成">
            <a:extLst>
              <a:ext uri="{FF2B5EF4-FFF2-40B4-BE49-F238E27FC236}">
                <a16:creationId xmlns:a16="http://schemas.microsoft.com/office/drawing/2014/main" id="{1F0E0753-02F2-4BE4-8C3E-1AA151E42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084" y="5229452"/>
            <a:ext cx="1354143" cy="129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72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FDC3EB-C277-47DB-A483-024192B27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GhostTalk System Design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BA91AA-06B3-42FF-B767-62D87D51D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944C78-924A-4EA9-B495-A82FEB62EF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73F7E8-C7E5-4BD8-8C8C-AE1E4AB0DE36}"/>
              </a:ext>
            </a:extLst>
          </p:cNvPr>
          <p:cNvGrpSpPr/>
          <p:nvPr/>
        </p:nvGrpSpPr>
        <p:grpSpPr>
          <a:xfrm>
            <a:off x="893309" y="296358"/>
            <a:ext cx="9406251" cy="6195883"/>
            <a:chOff x="3053705" y="1198462"/>
            <a:chExt cx="7652614" cy="4963941"/>
          </a:xfrm>
        </p:grpSpPr>
        <p:sp>
          <p:nvSpPr>
            <p:cNvPr id="127" name="Speech Bubble: Rectangle 126">
              <a:extLst>
                <a:ext uri="{FF2B5EF4-FFF2-40B4-BE49-F238E27FC236}">
                  <a16:creationId xmlns:a16="http://schemas.microsoft.com/office/drawing/2014/main" id="{01AD912F-3295-4A49-BDE4-B85BC781AFA1}"/>
                </a:ext>
              </a:extLst>
            </p:cNvPr>
            <p:cNvSpPr/>
            <p:nvPr/>
          </p:nvSpPr>
          <p:spPr>
            <a:xfrm rot="5400000">
              <a:off x="3621894" y="4265565"/>
              <a:ext cx="1213152" cy="2284922"/>
            </a:xfrm>
            <a:prstGeom prst="wedgeRectCallout">
              <a:avLst>
                <a:gd name="adj1" fmla="val -15498"/>
                <a:gd name="adj2" fmla="val -124088"/>
              </a:avLst>
            </a:prstGeom>
            <a:solidFill>
              <a:srgbClr val="C80E1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5FDD916-9004-48DD-BC20-6AA869E17BE9}"/>
                </a:ext>
              </a:extLst>
            </p:cNvPr>
            <p:cNvSpPr txBox="1"/>
            <p:nvPr/>
          </p:nvSpPr>
          <p:spPr>
            <a:xfrm>
              <a:off x="3053705" y="4781551"/>
              <a:ext cx="2368648" cy="1380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Bypass speaker recognition: 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GhostTalk adds a MOSFET between the microphone and ground, to emulate a fake “press button” on the headphone and activate the voice assistant.</a:t>
              </a:r>
            </a:p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06D0711-AEFB-4240-86A2-088BC9A4DDDF}"/>
                </a:ext>
              </a:extLst>
            </p:cNvPr>
            <p:cNvGrpSpPr/>
            <p:nvPr/>
          </p:nvGrpSpPr>
          <p:grpSpPr>
            <a:xfrm>
              <a:off x="5605796" y="3667144"/>
              <a:ext cx="1197368" cy="2174297"/>
              <a:chOff x="3677319" y="3780938"/>
              <a:chExt cx="1197366" cy="2174297"/>
            </a:xfrm>
          </p:grpSpPr>
          <p:sp>
            <p:nvSpPr>
              <p:cNvPr id="32" name="矩形 186">
                <a:extLst>
                  <a:ext uri="{FF2B5EF4-FFF2-40B4-BE49-F238E27FC236}">
                    <a16:creationId xmlns:a16="http://schemas.microsoft.com/office/drawing/2014/main" id="{A984699D-23C1-4753-B604-53ED87DEB6AA}"/>
                  </a:ext>
                </a:extLst>
              </p:cNvPr>
              <p:cNvSpPr/>
              <p:nvPr/>
            </p:nvSpPr>
            <p:spPr>
              <a:xfrm>
                <a:off x="3754512" y="4842916"/>
                <a:ext cx="1054585" cy="2878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矩形 186">
                <a:extLst>
                  <a:ext uri="{FF2B5EF4-FFF2-40B4-BE49-F238E27FC236}">
                    <a16:creationId xmlns:a16="http://schemas.microsoft.com/office/drawing/2014/main" id="{92DEED17-8B80-4CCA-A2A6-449BF26BE20C}"/>
                  </a:ext>
                </a:extLst>
              </p:cNvPr>
              <p:cNvSpPr/>
              <p:nvPr/>
            </p:nvSpPr>
            <p:spPr>
              <a:xfrm>
                <a:off x="3756526" y="4049670"/>
                <a:ext cx="1054585" cy="42368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文本框 37">
                <a:extLst>
                  <a:ext uri="{FF2B5EF4-FFF2-40B4-BE49-F238E27FC236}">
                    <a16:creationId xmlns:a16="http://schemas.microsoft.com/office/drawing/2014/main" id="{34A55F79-144B-4173-9561-444AB4D06486}"/>
                  </a:ext>
                </a:extLst>
              </p:cNvPr>
              <p:cNvSpPr txBox="1"/>
              <p:nvPr/>
            </p:nvSpPr>
            <p:spPr>
              <a:xfrm>
                <a:off x="3759086" y="4811139"/>
                <a:ext cx="1077155" cy="22192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Modulation</a:t>
                </a:r>
                <a:endParaRPr lang="en-US" sz="16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文本框 37">
                <a:extLst>
                  <a:ext uri="{FF2B5EF4-FFF2-40B4-BE49-F238E27FC236}">
                    <a16:creationId xmlns:a16="http://schemas.microsoft.com/office/drawing/2014/main" id="{F2029BBB-FF81-43E4-855B-53C1233ABF41}"/>
                  </a:ext>
                </a:extLst>
              </p:cNvPr>
              <p:cNvSpPr txBox="1"/>
              <p:nvPr/>
            </p:nvSpPr>
            <p:spPr>
              <a:xfrm>
                <a:off x="3677319" y="4016977"/>
                <a:ext cx="1197366" cy="36987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DC voltage</a:t>
                </a:r>
              </a:p>
              <a:p>
                <a:pPr algn="ctr"/>
                <a:r>
                  <a:rPr lang="en-US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offset</a:t>
                </a:r>
              </a:p>
            </p:txBody>
          </p:sp>
          <p:sp>
            <p:nvSpPr>
              <p:cNvPr id="97" name="矩形 186">
                <a:extLst>
                  <a:ext uri="{FF2B5EF4-FFF2-40B4-BE49-F238E27FC236}">
                    <a16:creationId xmlns:a16="http://schemas.microsoft.com/office/drawing/2014/main" id="{5A5C5749-B0CC-4E21-A9BD-BF3E6E60E04D}"/>
                  </a:ext>
                </a:extLst>
              </p:cNvPr>
              <p:cNvSpPr/>
              <p:nvPr/>
            </p:nvSpPr>
            <p:spPr>
              <a:xfrm>
                <a:off x="3775986" y="5485107"/>
                <a:ext cx="1054585" cy="47012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文本框 37">
                <a:extLst>
                  <a:ext uri="{FF2B5EF4-FFF2-40B4-BE49-F238E27FC236}">
                    <a16:creationId xmlns:a16="http://schemas.microsoft.com/office/drawing/2014/main" id="{C2027136-5811-4FC6-85DD-2D6AC8FE6D00}"/>
                  </a:ext>
                </a:extLst>
              </p:cNvPr>
              <p:cNvSpPr txBox="1"/>
              <p:nvPr/>
            </p:nvSpPr>
            <p:spPr>
              <a:xfrm>
                <a:off x="3769174" y="5480018"/>
                <a:ext cx="1022379" cy="221923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Injected audio</a:t>
                </a:r>
              </a:p>
            </p:txBody>
          </p:sp>
          <p:sp>
            <p:nvSpPr>
              <p:cNvPr id="99" name="Arrow: Right 98">
                <a:extLst>
                  <a:ext uri="{FF2B5EF4-FFF2-40B4-BE49-F238E27FC236}">
                    <a16:creationId xmlns:a16="http://schemas.microsoft.com/office/drawing/2014/main" id="{F1E7052B-90E8-4C1A-9D33-83B122901598}"/>
                  </a:ext>
                </a:extLst>
              </p:cNvPr>
              <p:cNvSpPr/>
              <p:nvPr/>
            </p:nvSpPr>
            <p:spPr>
              <a:xfrm rot="16200000">
                <a:off x="4172435" y="3823580"/>
                <a:ext cx="229311" cy="144027"/>
              </a:xfrm>
              <a:prstGeom prst="rightArrow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0" name="Arrow: Right 99">
                <a:extLst>
                  <a:ext uri="{FF2B5EF4-FFF2-40B4-BE49-F238E27FC236}">
                    <a16:creationId xmlns:a16="http://schemas.microsoft.com/office/drawing/2014/main" id="{38D82C8F-7D62-469A-9438-C9464FE9E194}"/>
                  </a:ext>
                </a:extLst>
              </p:cNvPr>
              <p:cNvSpPr/>
              <p:nvPr/>
            </p:nvSpPr>
            <p:spPr>
              <a:xfrm rot="16200000">
                <a:off x="4148261" y="4569209"/>
                <a:ext cx="277660" cy="144027"/>
              </a:xfrm>
              <a:prstGeom prst="rightArrow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1" name="Arrow: Right 100">
                <a:extLst>
                  <a:ext uri="{FF2B5EF4-FFF2-40B4-BE49-F238E27FC236}">
                    <a16:creationId xmlns:a16="http://schemas.microsoft.com/office/drawing/2014/main" id="{D6FDD57B-2510-4A10-B7FE-6F8256A0EA83}"/>
                  </a:ext>
                </a:extLst>
              </p:cNvPr>
              <p:cNvSpPr/>
              <p:nvPr/>
            </p:nvSpPr>
            <p:spPr>
              <a:xfrm rot="16200000">
                <a:off x="4142974" y="5237601"/>
                <a:ext cx="277660" cy="144027"/>
              </a:xfrm>
              <a:prstGeom prst="rightArrow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F0BC70B-252B-4DD7-A387-0C4A1BB5B480}"/>
                </a:ext>
              </a:extLst>
            </p:cNvPr>
            <p:cNvGrpSpPr/>
            <p:nvPr/>
          </p:nvGrpSpPr>
          <p:grpSpPr>
            <a:xfrm>
              <a:off x="6826401" y="3697425"/>
              <a:ext cx="665725" cy="2133996"/>
              <a:chOff x="4896796" y="3816150"/>
              <a:chExt cx="665725" cy="2133996"/>
            </a:xfrm>
          </p:grpSpPr>
          <p:sp>
            <p:nvSpPr>
              <p:cNvPr id="31" name="矩形 186">
                <a:extLst>
                  <a:ext uri="{FF2B5EF4-FFF2-40B4-BE49-F238E27FC236}">
                    <a16:creationId xmlns:a16="http://schemas.microsoft.com/office/drawing/2014/main" id="{33363839-6652-4701-B4A5-86F27E415185}"/>
                  </a:ext>
                </a:extLst>
              </p:cNvPr>
              <p:cNvSpPr/>
              <p:nvPr/>
            </p:nvSpPr>
            <p:spPr>
              <a:xfrm>
                <a:off x="4896796" y="5480018"/>
                <a:ext cx="665725" cy="47012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文本框 37">
                <a:extLst>
                  <a:ext uri="{FF2B5EF4-FFF2-40B4-BE49-F238E27FC236}">
                    <a16:creationId xmlns:a16="http://schemas.microsoft.com/office/drawing/2014/main" id="{1FFADC0B-66E4-484E-82C1-262B127E1DF5}"/>
                  </a:ext>
                </a:extLst>
              </p:cNvPr>
              <p:cNvSpPr txBox="1"/>
              <p:nvPr/>
            </p:nvSpPr>
            <p:spPr>
              <a:xfrm>
                <a:off x="4896796" y="5485107"/>
                <a:ext cx="665724" cy="35343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Switch</a:t>
                </a:r>
                <a:r>
                  <a:rPr lang="en-US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control</a:t>
                </a:r>
              </a:p>
            </p:txBody>
          </p:sp>
          <p:sp>
            <p:nvSpPr>
              <p:cNvPr id="102" name="Arrow: Right 101">
                <a:extLst>
                  <a:ext uri="{FF2B5EF4-FFF2-40B4-BE49-F238E27FC236}">
                    <a16:creationId xmlns:a16="http://schemas.microsoft.com/office/drawing/2014/main" id="{318D9898-61DB-4AFA-97B4-B79423ED475B}"/>
                  </a:ext>
                </a:extLst>
              </p:cNvPr>
              <p:cNvSpPr/>
              <p:nvPr/>
            </p:nvSpPr>
            <p:spPr>
              <a:xfrm rot="16200000">
                <a:off x="4388145" y="4559346"/>
                <a:ext cx="1630420" cy="144027"/>
              </a:xfrm>
              <a:prstGeom prst="rightArrow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E0209EF-5B3A-4ADA-824F-D59E2555A631}"/>
                </a:ext>
              </a:extLst>
            </p:cNvPr>
            <p:cNvGrpSpPr/>
            <p:nvPr/>
          </p:nvGrpSpPr>
          <p:grpSpPr>
            <a:xfrm>
              <a:off x="7616416" y="3661979"/>
              <a:ext cx="1369144" cy="2166726"/>
              <a:chOff x="5684175" y="3785143"/>
              <a:chExt cx="1369144" cy="2166725"/>
            </a:xfrm>
          </p:grpSpPr>
          <p:sp>
            <p:nvSpPr>
              <p:cNvPr id="22" name="矩形 186">
                <a:extLst>
                  <a:ext uri="{FF2B5EF4-FFF2-40B4-BE49-F238E27FC236}">
                    <a16:creationId xmlns:a16="http://schemas.microsoft.com/office/drawing/2014/main" id="{72BB42AA-E9E3-40B8-828F-E8562E9729F7}"/>
                  </a:ext>
                </a:extLst>
              </p:cNvPr>
              <p:cNvSpPr/>
              <p:nvPr/>
            </p:nvSpPr>
            <p:spPr>
              <a:xfrm>
                <a:off x="5684175" y="4842918"/>
                <a:ext cx="1369144" cy="28779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矩形 186">
                <a:extLst>
                  <a:ext uri="{FF2B5EF4-FFF2-40B4-BE49-F238E27FC236}">
                    <a16:creationId xmlns:a16="http://schemas.microsoft.com/office/drawing/2014/main" id="{1F40B0BE-A4D7-49D9-BA22-AE2BC0645D33}"/>
                  </a:ext>
                </a:extLst>
              </p:cNvPr>
              <p:cNvSpPr/>
              <p:nvPr/>
            </p:nvSpPr>
            <p:spPr>
              <a:xfrm>
                <a:off x="5684175" y="5485107"/>
                <a:ext cx="1369144" cy="46676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矩形 186">
                <a:extLst>
                  <a:ext uri="{FF2B5EF4-FFF2-40B4-BE49-F238E27FC236}">
                    <a16:creationId xmlns:a16="http://schemas.microsoft.com/office/drawing/2014/main" id="{8DD2C678-DE08-45AD-B542-E481690E56CA}"/>
                  </a:ext>
                </a:extLst>
              </p:cNvPr>
              <p:cNvSpPr/>
              <p:nvPr/>
            </p:nvSpPr>
            <p:spPr>
              <a:xfrm>
                <a:off x="5684175" y="4045636"/>
                <a:ext cx="1369144" cy="42368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文本框 37">
                <a:extLst>
                  <a:ext uri="{FF2B5EF4-FFF2-40B4-BE49-F238E27FC236}">
                    <a16:creationId xmlns:a16="http://schemas.microsoft.com/office/drawing/2014/main" id="{9E854CC2-79B4-4DAB-9334-61A62B232CD5}"/>
                  </a:ext>
                </a:extLst>
              </p:cNvPr>
              <p:cNvSpPr txBox="1"/>
              <p:nvPr/>
            </p:nvSpPr>
            <p:spPr>
              <a:xfrm>
                <a:off x="5684175" y="5491136"/>
                <a:ext cx="1340839" cy="22192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Eavesdropped audio</a:t>
                </a:r>
              </a:p>
            </p:txBody>
          </p:sp>
          <p:sp>
            <p:nvSpPr>
              <p:cNvPr id="94" name="文本框 37">
                <a:extLst>
                  <a:ext uri="{FF2B5EF4-FFF2-40B4-BE49-F238E27FC236}">
                    <a16:creationId xmlns:a16="http://schemas.microsoft.com/office/drawing/2014/main" id="{2E30207F-1BB4-41C3-ADC0-499AA214C8BB}"/>
                  </a:ext>
                </a:extLst>
              </p:cNvPr>
              <p:cNvSpPr txBox="1"/>
              <p:nvPr/>
            </p:nvSpPr>
            <p:spPr>
              <a:xfrm>
                <a:off x="5752306" y="4815395"/>
                <a:ext cx="1206227" cy="22192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Demodulation</a:t>
                </a:r>
              </a:p>
            </p:txBody>
          </p:sp>
          <p:sp>
            <p:nvSpPr>
              <p:cNvPr id="95" name="文本框 37">
                <a:extLst>
                  <a:ext uri="{FF2B5EF4-FFF2-40B4-BE49-F238E27FC236}">
                    <a16:creationId xmlns:a16="http://schemas.microsoft.com/office/drawing/2014/main" id="{0A219AEE-3D49-4A1E-A183-4B3CD72B1F3A}"/>
                  </a:ext>
                </a:extLst>
              </p:cNvPr>
              <p:cNvSpPr txBox="1"/>
              <p:nvPr/>
            </p:nvSpPr>
            <p:spPr>
              <a:xfrm>
                <a:off x="5797747" y="4007062"/>
                <a:ext cx="1178259" cy="36987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DC voltage</a:t>
                </a:r>
              </a:p>
              <a:p>
                <a:pPr algn="ctr"/>
                <a:r>
                  <a:rPr lang="en-US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offset</a:t>
                </a:r>
              </a:p>
            </p:txBody>
          </p:sp>
          <p:sp>
            <p:nvSpPr>
              <p:cNvPr id="103" name="Arrow: Right 102">
                <a:extLst>
                  <a:ext uri="{FF2B5EF4-FFF2-40B4-BE49-F238E27FC236}">
                    <a16:creationId xmlns:a16="http://schemas.microsoft.com/office/drawing/2014/main" id="{5AFACAEB-C3D3-4AD4-82F0-87D31D62467E}"/>
                  </a:ext>
                </a:extLst>
              </p:cNvPr>
              <p:cNvSpPr/>
              <p:nvPr/>
            </p:nvSpPr>
            <p:spPr>
              <a:xfrm rot="5400000">
                <a:off x="6288972" y="3827785"/>
                <a:ext cx="229311" cy="144027"/>
              </a:xfrm>
              <a:prstGeom prst="right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4" name="Arrow: Right 103">
                <a:extLst>
                  <a:ext uri="{FF2B5EF4-FFF2-40B4-BE49-F238E27FC236}">
                    <a16:creationId xmlns:a16="http://schemas.microsoft.com/office/drawing/2014/main" id="{3F13D71F-7326-44A0-9B59-5D804FC817CF}"/>
                  </a:ext>
                </a:extLst>
              </p:cNvPr>
              <p:cNvSpPr/>
              <p:nvPr/>
            </p:nvSpPr>
            <p:spPr>
              <a:xfrm rot="5400000">
                <a:off x="6254130" y="4597081"/>
                <a:ext cx="278886" cy="144027"/>
              </a:xfrm>
              <a:prstGeom prst="right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5" name="Arrow: Right 104">
                <a:extLst>
                  <a:ext uri="{FF2B5EF4-FFF2-40B4-BE49-F238E27FC236}">
                    <a16:creationId xmlns:a16="http://schemas.microsoft.com/office/drawing/2014/main" id="{EC394D3E-B06C-4AAB-9120-22FFB6CCBDCA}"/>
                  </a:ext>
                </a:extLst>
              </p:cNvPr>
              <p:cNvSpPr/>
              <p:nvPr/>
            </p:nvSpPr>
            <p:spPr>
              <a:xfrm rot="5400000">
                <a:off x="6247623" y="5245062"/>
                <a:ext cx="266783" cy="144027"/>
              </a:xfrm>
              <a:prstGeom prst="rightArrow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512B31A-D63D-43D9-BC4D-ADB3DA1859E2}"/>
                </a:ext>
              </a:extLst>
            </p:cNvPr>
            <p:cNvGrpSpPr/>
            <p:nvPr/>
          </p:nvGrpSpPr>
          <p:grpSpPr>
            <a:xfrm>
              <a:off x="5611444" y="1198462"/>
              <a:ext cx="5094875" cy="4828958"/>
              <a:chOff x="3864980" y="1381438"/>
              <a:chExt cx="5094875" cy="4828958"/>
            </a:xfrm>
          </p:grpSpPr>
          <p:cxnSp>
            <p:nvCxnSpPr>
              <p:cNvPr id="34" name="直接连接符 11">
                <a:extLst>
                  <a:ext uri="{FF2B5EF4-FFF2-40B4-BE49-F238E27FC236}">
                    <a16:creationId xmlns:a16="http://schemas.microsoft.com/office/drawing/2014/main" id="{489E0063-B0E3-4373-B897-E83F99085D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78362" y="2857752"/>
                <a:ext cx="1255" cy="85299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椭圆 12">
                <a:extLst>
                  <a:ext uri="{FF2B5EF4-FFF2-40B4-BE49-F238E27FC236}">
                    <a16:creationId xmlns:a16="http://schemas.microsoft.com/office/drawing/2014/main" id="{C4F7A3B7-BE9F-4DC4-A4EA-E8FF394005A1}"/>
                  </a:ext>
                </a:extLst>
              </p:cNvPr>
              <p:cNvSpPr/>
              <p:nvPr/>
            </p:nvSpPr>
            <p:spPr>
              <a:xfrm>
                <a:off x="4425090" y="3669737"/>
                <a:ext cx="95712" cy="94460"/>
              </a:xfrm>
              <a:prstGeom prst="ellipse">
                <a:avLst/>
              </a:prstGeom>
              <a:solidFill>
                <a:srgbClr val="00B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文本框 28">
                <a:extLst>
                  <a:ext uri="{FF2B5EF4-FFF2-40B4-BE49-F238E27FC236}">
                    <a16:creationId xmlns:a16="http://schemas.microsoft.com/office/drawing/2014/main" id="{DEA4C4DC-6E69-4D1D-83DD-108D4E26EE1E}"/>
                  </a:ext>
                </a:extLst>
              </p:cNvPr>
              <p:cNvSpPr txBox="1"/>
              <p:nvPr/>
            </p:nvSpPr>
            <p:spPr>
              <a:xfrm>
                <a:off x="6567326" y="3419550"/>
                <a:ext cx="913989" cy="24658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Speaker</a:t>
                </a:r>
              </a:p>
            </p:txBody>
          </p:sp>
          <p:sp>
            <p:nvSpPr>
              <p:cNvPr id="37" name="文本框 29">
                <a:extLst>
                  <a:ext uri="{FF2B5EF4-FFF2-40B4-BE49-F238E27FC236}">
                    <a16:creationId xmlns:a16="http://schemas.microsoft.com/office/drawing/2014/main" id="{D2EE2218-1D47-49FC-87FD-A7B4FCEED071}"/>
                  </a:ext>
                </a:extLst>
              </p:cNvPr>
              <p:cNvSpPr txBox="1"/>
              <p:nvPr/>
            </p:nvSpPr>
            <p:spPr>
              <a:xfrm>
                <a:off x="8252836" y="3116386"/>
                <a:ext cx="707019" cy="24658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GND</a:t>
                </a:r>
              </a:p>
            </p:txBody>
          </p:sp>
          <p:sp>
            <p:nvSpPr>
              <p:cNvPr id="38" name="文本框 30">
                <a:extLst>
                  <a:ext uri="{FF2B5EF4-FFF2-40B4-BE49-F238E27FC236}">
                    <a16:creationId xmlns:a16="http://schemas.microsoft.com/office/drawing/2014/main" id="{5D4EB738-82DF-4FAE-A6F3-7079B849F7F5}"/>
                  </a:ext>
                </a:extLst>
              </p:cNvPr>
              <p:cNvSpPr txBox="1"/>
              <p:nvPr/>
            </p:nvSpPr>
            <p:spPr>
              <a:xfrm>
                <a:off x="7398652" y="3053046"/>
                <a:ext cx="707019" cy="27123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1600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cc</a:t>
                </a:r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9" name="直接连接符 63">
                <a:extLst>
                  <a:ext uri="{FF2B5EF4-FFF2-40B4-BE49-F238E27FC236}">
                    <a16:creationId xmlns:a16="http://schemas.microsoft.com/office/drawing/2014/main" id="{88AC5EFE-77CB-4A2C-919E-B0F2338655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21987" y="2988910"/>
                <a:ext cx="1225" cy="72063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椭圆 64">
                <a:extLst>
                  <a:ext uri="{FF2B5EF4-FFF2-40B4-BE49-F238E27FC236}">
                    <a16:creationId xmlns:a16="http://schemas.microsoft.com/office/drawing/2014/main" id="{DF9EE22C-A1A6-48B4-AB65-120EFB1F3444}"/>
                  </a:ext>
                </a:extLst>
              </p:cNvPr>
              <p:cNvSpPr/>
              <p:nvPr/>
            </p:nvSpPr>
            <p:spPr>
              <a:xfrm>
                <a:off x="5690234" y="3698784"/>
                <a:ext cx="68813" cy="71826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4" name="直接连接符 65">
                <a:extLst>
                  <a:ext uri="{FF2B5EF4-FFF2-40B4-BE49-F238E27FC236}">
                    <a16:creationId xmlns:a16="http://schemas.microsoft.com/office/drawing/2014/main" id="{2CC02231-F1BC-40BA-A762-8CB8FFE46C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7518" y="2245348"/>
                <a:ext cx="6991" cy="14542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椭圆 66">
                <a:extLst>
                  <a:ext uri="{FF2B5EF4-FFF2-40B4-BE49-F238E27FC236}">
                    <a16:creationId xmlns:a16="http://schemas.microsoft.com/office/drawing/2014/main" id="{CD302018-FD93-4DA8-B1C8-F4B75E722A8B}"/>
                  </a:ext>
                </a:extLst>
              </p:cNvPr>
              <p:cNvSpPr/>
              <p:nvPr/>
            </p:nvSpPr>
            <p:spPr>
              <a:xfrm>
                <a:off x="6531198" y="3687062"/>
                <a:ext cx="88275" cy="90266"/>
              </a:xfrm>
              <a:prstGeom prst="ellipse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6" name="直接连接符 67">
                <a:extLst>
                  <a:ext uri="{FF2B5EF4-FFF2-40B4-BE49-F238E27FC236}">
                    <a16:creationId xmlns:a16="http://schemas.microsoft.com/office/drawing/2014/main" id="{5FD74401-2A96-4E23-A538-70C1F017E8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46382" y="2864652"/>
                <a:ext cx="2115" cy="53885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椭圆 68">
                <a:extLst>
                  <a:ext uri="{FF2B5EF4-FFF2-40B4-BE49-F238E27FC236}">
                    <a16:creationId xmlns:a16="http://schemas.microsoft.com/office/drawing/2014/main" id="{27491292-60D5-4101-9C43-576BF7E280A5}"/>
                  </a:ext>
                </a:extLst>
              </p:cNvPr>
              <p:cNvSpPr/>
              <p:nvPr/>
            </p:nvSpPr>
            <p:spPr>
              <a:xfrm>
                <a:off x="8301793" y="3398048"/>
                <a:ext cx="89178" cy="9130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8" name="直接连接符 69">
                <a:extLst>
                  <a:ext uri="{FF2B5EF4-FFF2-40B4-BE49-F238E27FC236}">
                    <a16:creationId xmlns:a16="http://schemas.microsoft.com/office/drawing/2014/main" id="{97F04295-80DD-44AC-AD8E-2AF9E222EC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0950" y="2986646"/>
                <a:ext cx="0" cy="42661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70">
                <a:extLst>
                  <a:ext uri="{FF2B5EF4-FFF2-40B4-BE49-F238E27FC236}">
                    <a16:creationId xmlns:a16="http://schemas.microsoft.com/office/drawing/2014/main" id="{BF3C1CCC-0775-4A9B-A6A8-6917F99C1850}"/>
                  </a:ext>
                </a:extLst>
              </p:cNvPr>
              <p:cNvSpPr/>
              <p:nvPr/>
            </p:nvSpPr>
            <p:spPr>
              <a:xfrm>
                <a:off x="7923687" y="3390006"/>
                <a:ext cx="91962" cy="95059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0" name="直接连接符 85">
                <a:extLst>
                  <a:ext uri="{FF2B5EF4-FFF2-40B4-BE49-F238E27FC236}">
                    <a16:creationId xmlns:a16="http://schemas.microsoft.com/office/drawing/2014/main" id="{FD437B35-BD5F-404E-947F-094D3F785A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9617" y="3244095"/>
                <a:ext cx="59510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86">
                <a:extLst>
                  <a:ext uri="{FF2B5EF4-FFF2-40B4-BE49-F238E27FC236}">
                    <a16:creationId xmlns:a16="http://schemas.microsoft.com/office/drawing/2014/main" id="{D89B92CE-6247-4B75-AD39-E7BD5234C3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6156" y="3243082"/>
                <a:ext cx="57314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102">
                <a:extLst>
                  <a:ext uri="{FF2B5EF4-FFF2-40B4-BE49-F238E27FC236}">
                    <a16:creationId xmlns:a16="http://schemas.microsoft.com/office/drawing/2014/main" id="{A3193F7A-877D-4FD0-8B9F-CFC761DB20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7049" y="3135161"/>
                <a:ext cx="0" cy="2180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78">
                <a:extLst>
                  <a:ext uri="{FF2B5EF4-FFF2-40B4-BE49-F238E27FC236}">
                    <a16:creationId xmlns:a16="http://schemas.microsoft.com/office/drawing/2014/main" id="{AB21E68A-764D-4379-B439-40D123EDA5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9013" y="3413260"/>
                <a:ext cx="534667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80">
                <a:extLst>
                  <a:ext uri="{FF2B5EF4-FFF2-40B4-BE49-F238E27FC236}">
                    <a16:creationId xmlns:a16="http://schemas.microsoft.com/office/drawing/2014/main" id="{DBAD7262-4490-47D4-99B8-99EF9C1DD4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78592" y="3407560"/>
                <a:ext cx="538694" cy="195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81">
                <a:extLst>
                  <a:ext uri="{FF2B5EF4-FFF2-40B4-BE49-F238E27FC236}">
                    <a16:creationId xmlns:a16="http://schemas.microsoft.com/office/drawing/2014/main" id="{D576B21A-63B8-4693-ABA6-F8614E085D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33151" y="3405569"/>
                <a:ext cx="0" cy="1581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93">
                <a:extLst>
                  <a:ext uri="{FF2B5EF4-FFF2-40B4-BE49-F238E27FC236}">
                    <a16:creationId xmlns:a16="http://schemas.microsoft.com/office/drawing/2014/main" id="{F31E5A15-E04E-440C-8DB5-2D3DB88FDC6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34471" y="3418725"/>
                <a:ext cx="1586" cy="13764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97">
                <a:extLst>
                  <a:ext uri="{FF2B5EF4-FFF2-40B4-BE49-F238E27FC236}">
                    <a16:creationId xmlns:a16="http://schemas.microsoft.com/office/drawing/2014/main" id="{07163F32-28D5-41FF-AA71-BDE8E574B0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83216" y="3400217"/>
                <a:ext cx="0" cy="175008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矩形 103">
                <a:extLst>
                  <a:ext uri="{FF2B5EF4-FFF2-40B4-BE49-F238E27FC236}">
                    <a16:creationId xmlns:a16="http://schemas.microsoft.com/office/drawing/2014/main" id="{7D29FA9A-91FF-432B-BEA8-AA4FEBB8BD3C}"/>
                  </a:ext>
                </a:extLst>
              </p:cNvPr>
              <p:cNvSpPr/>
              <p:nvPr/>
            </p:nvSpPr>
            <p:spPr>
              <a:xfrm>
                <a:off x="4999702" y="3566921"/>
                <a:ext cx="367028" cy="6264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9" name="直接连接符 104">
                <a:extLst>
                  <a:ext uri="{FF2B5EF4-FFF2-40B4-BE49-F238E27FC236}">
                    <a16:creationId xmlns:a16="http://schemas.microsoft.com/office/drawing/2014/main" id="{C8C6D353-7E47-451A-8857-21495F49F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4696" y="3671347"/>
                <a:ext cx="387791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107">
                <a:extLst>
                  <a:ext uri="{FF2B5EF4-FFF2-40B4-BE49-F238E27FC236}">
                    <a16:creationId xmlns:a16="http://schemas.microsoft.com/office/drawing/2014/main" id="{7BBD5CD3-339E-4117-B364-9D313D1B28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2487" y="3665705"/>
                <a:ext cx="0" cy="944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椭圆 113">
                <a:extLst>
                  <a:ext uri="{FF2B5EF4-FFF2-40B4-BE49-F238E27FC236}">
                    <a16:creationId xmlns:a16="http://schemas.microsoft.com/office/drawing/2014/main" id="{8847D22F-084D-4628-A108-F89CA8069FFB}"/>
                  </a:ext>
                </a:extLst>
              </p:cNvPr>
              <p:cNvSpPr/>
              <p:nvPr/>
            </p:nvSpPr>
            <p:spPr>
              <a:xfrm>
                <a:off x="5348285" y="3737205"/>
                <a:ext cx="68812" cy="6577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Picture 2" descr="Hacker Icons - Download Free Vector Icons | Noun Project">
                <a:extLst>
                  <a:ext uri="{FF2B5EF4-FFF2-40B4-BE49-F238E27FC236}">
                    <a16:creationId xmlns:a16="http://schemas.microsoft.com/office/drawing/2014/main" id="{C17528A6-A052-4A21-8893-4AE48B325C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2041" y="5102243"/>
                <a:ext cx="676673" cy="706313"/>
              </a:xfrm>
              <a:prstGeom prst="rect">
                <a:avLst/>
              </a:prstGeom>
              <a:noFill/>
              <a:ln w="571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04B90FE-945E-45A3-858F-3574185900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90338" y="2864608"/>
                <a:ext cx="1558159" cy="487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3AE1118-2CDA-42BB-92F4-B56D50F9A2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788763" y="2247871"/>
                <a:ext cx="5035" cy="6167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9">
                <a:extLst>
                  <a:ext uri="{FF2B5EF4-FFF2-40B4-BE49-F238E27FC236}">
                    <a16:creationId xmlns:a16="http://schemas.microsoft.com/office/drawing/2014/main" id="{39B31BBA-13E7-4565-86CF-F95E30DC1B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1748" y="2993061"/>
                <a:ext cx="1279202" cy="695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9">
                <a:extLst>
                  <a:ext uri="{FF2B5EF4-FFF2-40B4-BE49-F238E27FC236}">
                    <a16:creationId xmlns:a16="http://schemas.microsoft.com/office/drawing/2014/main" id="{A4A78C4F-454F-4919-B73D-C97787F5EC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9012" y="2238256"/>
                <a:ext cx="1599" cy="77244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77C2A9B2-AF9C-4F8F-AF1B-1C05D7EF82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21761" y="2992793"/>
                <a:ext cx="757238" cy="355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55C3B06-610D-42C6-BDEC-7ED22E4BF2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81815" y="2234645"/>
                <a:ext cx="0" cy="77606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11">
                <a:extLst>
                  <a:ext uri="{FF2B5EF4-FFF2-40B4-BE49-F238E27FC236}">
                    <a16:creationId xmlns:a16="http://schemas.microsoft.com/office/drawing/2014/main" id="{69E5965E-F4C7-449C-9C30-2550C723E1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77785" y="2853776"/>
                <a:ext cx="1902625" cy="361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11">
                <a:extLst>
                  <a:ext uri="{FF2B5EF4-FFF2-40B4-BE49-F238E27FC236}">
                    <a16:creationId xmlns:a16="http://schemas.microsoft.com/office/drawing/2014/main" id="{263CD76D-C7F2-47BF-AA42-0B3B3ABC75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80089" y="2236219"/>
                <a:ext cx="320" cy="62116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文本框 27">
                <a:extLst>
                  <a:ext uri="{FF2B5EF4-FFF2-40B4-BE49-F238E27FC236}">
                    <a16:creationId xmlns:a16="http://schemas.microsoft.com/office/drawing/2014/main" id="{55FC2DC0-1956-47CB-95B4-84317A81A8DA}"/>
                  </a:ext>
                </a:extLst>
              </p:cNvPr>
              <p:cNvSpPr txBox="1"/>
              <p:nvPr/>
            </p:nvSpPr>
            <p:spPr>
              <a:xfrm>
                <a:off x="7925331" y="2109933"/>
                <a:ext cx="915827" cy="41918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Modified Cable</a:t>
                </a:r>
              </a:p>
            </p:txBody>
          </p:sp>
          <p:sp>
            <p:nvSpPr>
              <p:cNvPr id="72" name="文本框 27">
                <a:extLst>
                  <a:ext uri="{FF2B5EF4-FFF2-40B4-BE49-F238E27FC236}">
                    <a16:creationId xmlns:a16="http://schemas.microsoft.com/office/drawing/2014/main" id="{A21D7428-9454-41BB-8874-96D9B6C2C693}"/>
                  </a:ext>
                </a:extLst>
              </p:cNvPr>
              <p:cNvSpPr txBox="1"/>
              <p:nvPr/>
            </p:nvSpPr>
            <p:spPr>
              <a:xfrm>
                <a:off x="7953298" y="4138833"/>
                <a:ext cx="896972" cy="41918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Power bank</a:t>
                </a:r>
              </a:p>
            </p:txBody>
          </p:sp>
          <p:sp>
            <p:nvSpPr>
              <p:cNvPr id="73" name="文本框 27">
                <a:extLst>
                  <a:ext uri="{FF2B5EF4-FFF2-40B4-BE49-F238E27FC236}">
                    <a16:creationId xmlns:a16="http://schemas.microsoft.com/office/drawing/2014/main" id="{79710C70-233E-46BA-93BD-8BE63F00D5B9}"/>
                  </a:ext>
                </a:extLst>
              </p:cNvPr>
              <p:cNvSpPr txBox="1"/>
              <p:nvPr/>
            </p:nvSpPr>
            <p:spPr>
              <a:xfrm>
                <a:off x="7923687" y="5768674"/>
                <a:ext cx="932597" cy="24658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Attacker</a:t>
                </a:r>
              </a:p>
            </p:txBody>
          </p:sp>
          <p:grpSp>
            <p:nvGrpSpPr>
              <p:cNvPr id="74" name="组合 92">
                <a:extLst>
                  <a:ext uri="{FF2B5EF4-FFF2-40B4-BE49-F238E27FC236}">
                    <a16:creationId xmlns:a16="http://schemas.microsoft.com/office/drawing/2014/main" id="{E63718D6-D2D9-4BF7-A05E-A7B5ABA1CAA7}"/>
                  </a:ext>
                </a:extLst>
              </p:cNvPr>
              <p:cNvGrpSpPr/>
              <p:nvPr/>
            </p:nvGrpSpPr>
            <p:grpSpPr>
              <a:xfrm>
                <a:off x="6294078" y="1466542"/>
                <a:ext cx="564680" cy="778168"/>
                <a:chOff x="5744012" y="263196"/>
                <a:chExt cx="869473" cy="951734"/>
              </a:xfrm>
            </p:grpSpPr>
            <p:sp>
              <p:nvSpPr>
                <p:cNvPr id="118" name="矩形 31">
                  <a:extLst>
                    <a:ext uri="{FF2B5EF4-FFF2-40B4-BE49-F238E27FC236}">
                      <a16:creationId xmlns:a16="http://schemas.microsoft.com/office/drawing/2014/main" id="{A7202579-4F18-4C84-925F-2F57DF1A06FB}"/>
                    </a:ext>
                  </a:extLst>
                </p:cNvPr>
                <p:cNvSpPr/>
                <p:nvPr/>
              </p:nvSpPr>
              <p:spPr>
                <a:xfrm>
                  <a:off x="5744012" y="427171"/>
                  <a:ext cx="869473" cy="787759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9" name="矩形 106">
                  <a:extLst>
                    <a:ext uri="{FF2B5EF4-FFF2-40B4-BE49-F238E27FC236}">
                      <a16:creationId xmlns:a16="http://schemas.microsoft.com/office/drawing/2014/main" id="{E564B660-7B12-4AE2-8441-FFEAD8350995}"/>
                    </a:ext>
                  </a:extLst>
                </p:cNvPr>
                <p:cNvSpPr/>
                <p:nvPr/>
              </p:nvSpPr>
              <p:spPr>
                <a:xfrm>
                  <a:off x="5810146" y="263196"/>
                  <a:ext cx="764073" cy="159426"/>
                </a:xfrm>
                <a:prstGeom prst="rect">
                  <a:avLst/>
                </a:prstGeom>
                <a:solidFill>
                  <a:srgbClr val="FBFBFB"/>
                </a:solidFill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" name="矩形 172">
                  <a:extLst>
                    <a:ext uri="{FF2B5EF4-FFF2-40B4-BE49-F238E27FC236}">
                      <a16:creationId xmlns:a16="http://schemas.microsoft.com/office/drawing/2014/main" id="{274FF315-0E98-4B8A-881D-A75BE55C8203}"/>
                    </a:ext>
                  </a:extLst>
                </p:cNvPr>
                <p:cNvSpPr/>
                <p:nvPr/>
              </p:nvSpPr>
              <p:spPr>
                <a:xfrm>
                  <a:off x="5835855" y="296735"/>
                  <a:ext cx="711697" cy="9338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381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5" name="文本框 169">
                <a:extLst>
                  <a:ext uri="{FF2B5EF4-FFF2-40B4-BE49-F238E27FC236}">
                    <a16:creationId xmlns:a16="http://schemas.microsoft.com/office/drawing/2014/main" id="{23BA6E1F-6388-4C98-8CC5-45144BDABDB7}"/>
                  </a:ext>
                </a:extLst>
              </p:cNvPr>
              <p:cNvSpPr txBox="1"/>
              <p:nvPr/>
            </p:nvSpPr>
            <p:spPr>
              <a:xfrm>
                <a:off x="7841687" y="3518140"/>
                <a:ext cx="707019" cy="36987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latin typeface="Arial" panose="020B0604020202020204" pitchFamily="34" charset="0"/>
                    <a:cs typeface="Arial" panose="020B0604020202020204" pitchFamily="34" charset="0"/>
                  </a:rPr>
                  <a:t>5V DC power</a:t>
                </a:r>
              </a:p>
            </p:txBody>
          </p:sp>
          <p:cxnSp>
            <p:nvCxnSpPr>
              <p:cNvPr id="76" name="直接连接符 18">
                <a:extLst>
                  <a:ext uri="{FF2B5EF4-FFF2-40B4-BE49-F238E27FC236}">
                    <a16:creationId xmlns:a16="http://schemas.microsoft.com/office/drawing/2014/main" id="{F3C907F9-7040-473C-BCDA-1D95DF5004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2220" y="3002578"/>
                <a:ext cx="468632" cy="38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145">
                <a:extLst>
                  <a:ext uri="{FF2B5EF4-FFF2-40B4-BE49-F238E27FC236}">
                    <a16:creationId xmlns:a16="http://schemas.microsoft.com/office/drawing/2014/main" id="{69283F72-DAB7-4467-8985-6FD9BB9211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9280" y="2995240"/>
                <a:ext cx="48205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146">
                <a:extLst>
                  <a:ext uri="{FF2B5EF4-FFF2-40B4-BE49-F238E27FC236}">
                    <a16:creationId xmlns:a16="http://schemas.microsoft.com/office/drawing/2014/main" id="{31E0CF01-BFAF-43B2-8076-44C6860E59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1231" y="2943691"/>
                <a:ext cx="62262" cy="11709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147">
                <a:extLst>
                  <a:ext uri="{FF2B5EF4-FFF2-40B4-BE49-F238E27FC236}">
                    <a16:creationId xmlns:a16="http://schemas.microsoft.com/office/drawing/2014/main" id="{D84240B0-87FD-4EC5-9188-0934DC0A19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67049" y="2945466"/>
                <a:ext cx="59120" cy="10778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148">
                <a:extLst>
                  <a:ext uri="{FF2B5EF4-FFF2-40B4-BE49-F238E27FC236}">
                    <a16:creationId xmlns:a16="http://schemas.microsoft.com/office/drawing/2014/main" id="{BC8AFAF0-9EDF-4470-B212-7EB41CCC61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6695" y="2943242"/>
                <a:ext cx="59120" cy="11527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149">
                <a:extLst>
                  <a:ext uri="{FF2B5EF4-FFF2-40B4-BE49-F238E27FC236}">
                    <a16:creationId xmlns:a16="http://schemas.microsoft.com/office/drawing/2014/main" id="{AB5B28B8-07B6-464B-A98E-28A2E4948D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83216" y="2988910"/>
                <a:ext cx="66064" cy="69603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154">
                <a:extLst>
                  <a:ext uri="{FF2B5EF4-FFF2-40B4-BE49-F238E27FC236}">
                    <a16:creationId xmlns:a16="http://schemas.microsoft.com/office/drawing/2014/main" id="{D55E9773-C1A4-4644-9D99-A5F15E6238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60851" y="2943479"/>
                <a:ext cx="62829" cy="67145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3" name="组合 159">
                <a:extLst>
                  <a:ext uri="{FF2B5EF4-FFF2-40B4-BE49-F238E27FC236}">
                    <a16:creationId xmlns:a16="http://schemas.microsoft.com/office/drawing/2014/main" id="{09C0A168-CE28-4E0A-A1AF-86A50CDFB8B6}"/>
                  </a:ext>
                </a:extLst>
              </p:cNvPr>
              <p:cNvGrpSpPr/>
              <p:nvPr/>
            </p:nvGrpSpPr>
            <p:grpSpPr>
              <a:xfrm>
                <a:off x="5723209" y="3253413"/>
                <a:ext cx="859792" cy="117311"/>
                <a:chOff x="4167328" y="3024961"/>
                <a:chExt cx="964749" cy="154726"/>
              </a:xfrm>
            </p:grpSpPr>
            <p:cxnSp>
              <p:nvCxnSpPr>
                <p:cNvPr id="111" name="直接连接符 160">
                  <a:extLst>
                    <a:ext uri="{FF2B5EF4-FFF2-40B4-BE49-F238E27FC236}">
                      <a16:creationId xmlns:a16="http://schemas.microsoft.com/office/drawing/2014/main" id="{464F0282-69CC-41C8-9415-32B2127170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328" y="3103419"/>
                  <a:ext cx="283316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61">
                  <a:extLst>
                    <a:ext uri="{FF2B5EF4-FFF2-40B4-BE49-F238E27FC236}">
                      <a16:creationId xmlns:a16="http://schemas.microsoft.com/office/drawing/2014/main" id="{BD616624-6199-4EB4-927E-05B021D32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38700" y="3103419"/>
                  <a:ext cx="293377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62">
                  <a:extLst>
                    <a:ext uri="{FF2B5EF4-FFF2-40B4-BE49-F238E27FC236}">
                      <a16:creationId xmlns:a16="http://schemas.microsoft.com/office/drawing/2014/main" id="{5D1EB0BC-A6AE-453E-B44F-A8C3C66388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76405" y="3025241"/>
                  <a:ext cx="87644" cy="154446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63">
                  <a:extLst>
                    <a:ext uri="{FF2B5EF4-FFF2-40B4-BE49-F238E27FC236}">
                      <a16:creationId xmlns:a16="http://schemas.microsoft.com/office/drawing/2014/main" id="{94072D43-EBE7-4E1B-BD47-FF5929D5AA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00135" y="3027581"/>
                  <a:ext cx="83222" cy="14216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64">
                  <a:extLst>
                    <a:ext uri="{FF2B5EF4-FFF2-40B4-BE49-F238E27FC236}">
                      <a16:creationId xmlns:a16="http://schemas.microsoft.com/office/drawing/2014/main" id="{A46080EF-5DBF-4A16-9120-6FF0F189C3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31828" y="3027581"/>
                  <a:ext cx="77118" cy="15203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67">
                  <a:extLst>
                    <a:ext uri="{FF2B5EF4-FFF2-40B4-BE49-F238E27FC236}">
                      <a16:creationId xmlns:a16="http://schemas.microsoft.com/office/drawing/2014/main" id="{F0569442-89E6-4B86-B52A-0005703A51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63660" y="3088124"/>
                  <a:ext cx="88442" cy="8856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68">
                  <a:extLst>
                    <a:ext uri="{FF2B5EF4-FFF2-40B4-BE49-F238E27FC236}">
                      <a16:creationId xmlns:a16="http://schemas.microsoft.com/office/drawing/2014/main" id="{49940373-7753-45BB-A50C-BD4FFB19A9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50644" y="3024961"/>
                  <a:ext cx="88442" cy="8856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4" name="矩形 156">
                <a:extLst>
                  <a:ext uri="{FF2B5EF4-FFF2-40B4-BE49-F238E27FC236}">
                    <a16:creationId xmlns:a16="http://schemas.microsoft.com/office/drawing/2014/main" id="{79D04465-20D3-4F57-B943-402D9D4D92C9}"/>
                  </a:ext>
                </a:extLst>
              </p:cNvPr>
              <p:cNvSpPr/>
              <p:nvPr/>
            </p:nvSpPr>
            <p:spPr>
              <a:xfrm>
                <a:off x="7813579" y="3504371"/>
                <a:ext cx="740680" cy="50439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文本框 150">
                <a:extLst>
                  <a:ext uri="{FF2B5EF4-FFF2-40B4-BE49-F238E27FC236}">
                    <a16:creationId xmlns:a16="http://schemas.microsoft.com/office/drawing/2014/main" id="{DA7997A9-00AB-4212-B938-4C2542738257}"/>
                  </a:ext>
                </a:extLst>
              </p:cNvPr>
              <p:cNvSpPr txBox="1"/>
              <p:nvPr/>
            </p:nvSpPr>
            <p:spPr>
              <a:xfrm>
                <a:off x="5605960" y="3419348"/>
                <a:ext cx="820917" cy="24658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GND</a:t>
                </a:r>
                <a:r>
                  <a:rPr lang="en-US" sz="1400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86" name="文本框 151">
                <a:extLst>
                  <a:ext uri="{FF2B5EF4-FFF2-40B4-BE49-F238E27FC236}">
                    <a16:creationId xmlns:a16="http://schemas.microsoft.com/office/drawing/2014/main" id="{CC904361-FFAC-4C61-A218-45D6D10B6D3D}"/>
                  </a:ext>
                </a:extLst>
              </p:cNvPr>
              <p:cNvSpPr txBox="1"/>
              <p:nvPr/>
            </p:nvSpPr>
            <p:spPr>
              <a:xfrm>
                <a:off x="3873709" y="3351865"/>
                <a:ext cx="580976" cy="27123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Mic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7845C9F3-7A0B-44C4-B7C2-A8CBB3822F3B}"/>
                  </a:ext>
                </a:extLst>
              </p:cNvPr>
              <p:cNvSpPr/>
              <p:nvPr/>
            </p:nvSpPr>
            <p:spPr>
              <a:xfrm>
                <a:off x="3864980" y="1381438"/>
                <a:ext cx="5009563" cy="4828958"/>
              </a:xfrm>
              <a:prstGeom prst="rect">
                <a:avLst/>
              </a:prstGeom>
              <a:noFill/>
              <a:ln w="19050"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8" name="直接连接符 22">
                <a:extLst>
                  <a:ext uri="{FF2B5EF4-FFF2-40B4-BE49-F238E27FC236}">
                    <a16:creationId xmlns:a16="http://schemas.microsoft.com/office/drawing/2014/main" id="{674C2533-DB61-491B-B111-918AECE9B1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79518" y="2665946"/>
                <a:ext cx="4966720" cy="13217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102">
                <a:extLst>
                  <a:ext uri="{FF2B5EF4-FFF2-40B4-BE49-F238E27FC236}">
                    <a16:creationId xmlns:a16="http://schemas.microsoft.com/office/drawing/2014/main" id="{16E04382-BD4A-415C-8D76-994F0C5887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2361" y="3134081"/>
                <a:ext cx="0" cy="2180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174">
                <a:extLst>
                  <a:ext uri="{FF2B5EF4-FFF2-40B4-BE49-F238E27FC236}">
                    <a16:creationId xmlns:a16="http://schemas.microsoft.com/office/drawing/2014/main" id="{8029F910-E623-4E0C-A1A5-7D1344E2B5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5352" y="4664289"/>
                <a:ext cx="5009191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文本框 151">
                <a:extLst>
                  <a:ext uri="{FF2B5EF4-FFF2-40B4-BE49-F238E27FC236}">
                    <a16:creationId xmlns:a16="http://schemas.microsoft.com/office/drawing/2014/main" id="{338385E7-819D-4470-871C-AA4F195275FB}"/>
                  </a:ext>
                </a:extLst>
              </p:cNvPr>
              <p:cNvSpPr txBox="1"/>
              <p:nvPr/>
            </p:nvSpPr>
            <p:spPr>
              <a:xfrm>
                <a:off x="4608091" y="3650549"/>
                <a:ext cx="857421" cy="20959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>
                    <a:latin typeface="Arial" panose="020B0604020202020204" pitchFamily="34" charset="0"/>
                    <a:cs typeface="Arial" panose="020B0604020202020204" pitchFamily="34" charset="0"/>
                  </a:rPr>
                  <a:t>MOSFET</a:t>
                </a:r>
              </a:p>
            </p:txBody>
          </p:sp>
          <p:pic>
            <p:nvPicPr>
              <p:cNvPr id="107" name="Graphic 106" descr="Processor outline">
                <a:extLst>
                  <a:ext uri="{FF2B5EF4-FFF2-40B4-BE49-F238E27FC236}">
                    <a16:creationId xmlns:a16="http://schemas.microsoft.com/office/drawing/2014/main" id="{AC5B2BDA-0BA5-455D-BF19-5FE55F6A4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366369" y="1706604"/>
                <a:ext cx="417931" cy="409786"/>
              </a:xfrm>
              <a:prstGeom prst="rect">
                <a:avLst/>
              </a:prstGeom>
            </p:spPr>
          </p:pic>
          <p:sp>
            <p:nvSpPr>
              <p:cNvPr id="108" name="文本框 151">
                <a:extLst>
                  <a:ext uri="{FF2B5EF4-FFF2-40B4-BE49-F238E27FC236}">
                    <a16:creationId xmlns:a16="http://schemas.microsoft.com/office/drawing/2014/main" id="{10C57C00-35EC-4642-A24F-C155BB3A129F}"/>
                  </a:ext>
                </a:extLst>
              </p:cNvPr>
              <p:cNvSpPr txBox="1"/>
              <p:nvPr/>
            </p:nvSpPr>
            <p:spPr>
              <a:xfrm>
                <a:off x="5577780" y="1642199"/>
                <a:ext cx="702145" cy="419187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Audio chip</a:t>
                </a:r>
              </a:p>
            </p:txBody>
          </p:sp>
          <p:sp>
            <p:nvSpPr>
              <p:cNvPr id="109" name="文本框 151">
                <a:extLst>
                  <a:ext uri="{FF2B5EF4-FFF2-40B4-BE49-F238E27FC236}">
                    <a16:creationId xmlns:a16="http://schemas.microsoft.com/office/drawing/2014/main" id="{A70DB4C3-6BDF-4EB9-8794-A33FADE48DC0}"/>
                  </a:ext>
                </a:extLst>
              </p:cNvPr>
              <p:cNvSpPr txBox="1"/>
              <p:nvPr/>
            </p:nvSpPr>
            <p:spPr>
              <a:xfrm>
                <a:off x="4915288" y="2972624"/>
                <a:ext cx="857421" cy="22192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200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endParaRPr lang="en-US" sz="11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文本框 151">
                <a:extLst>
                  <a:ext uri="{FF2B5EF4-FFF2-40B4-BE49-F238E27FC236}">
                    <a16:creationId xmlns:a16="http://schemas.microsoft.com/office/drawing/2014/main" id="{F0298256-DF27-4595-9488-36FF02033353}"/>
                  </a:ext>
                </a:extLst>
              </p:cNvPr>
              <p:cNvSpPr txBox="1"/>
              <p:nvPr/>
            </p:nvSpPr>
            <p:spPr>
              <a:xfrm>
                <a:off x="5946764" y="3053915"/>
                <a:ext cx="857421" cy="22192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200" baseline="-2500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endParaRPr lang="en-US" sz="1100" baseline="-25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DF8502-6882-42B8-91DF-84291BD3B546}"/>
                </a:ext>
              </a:extLst>
            </p:cNvPr>
            <p:cNvSpPr/>
            <p:nvPr/>
          </p:nvSpPr>
          <p:spPr>
            <a:xfrm>
              <a:off x="6450804" y="2707859"/>
              <a:ext cx="816702" cy="48755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804AE76F-B97B-45CB-B144-05D136F25446}"/>
                </a:ext>
              </a:extLst>
            </p:cNvPr>
            <p:cNvSpPr/>
            <p:nvPr/>
          </p:nvSpPr>
          <p:spPr>
            <a:xfrm>
              <a:off x="7569312" y="2894460"/>
              <a:ext cx="703543" cy="3479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2FF67232-D524-441F-9C8F-A4788A1BCCFD}"/>
                </a:ext>
              </a:extLst>
            </p:cNvPr>
            <p:cNvSpPr/>
            <p:nvPr/>
          </p:nvSpPr>
          <p:spPr>
            <a:xfrm>
              <a:off x="6450804" y="3268628"/>
              <a:ext cx="816702" cy="42601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A5B55C4-E04A-46D7-87CD-33C8C594B8B3}"/>
                </a:ext>
              </a:extLst>
            </p:cNvPr>
            <p:cNvGrpSpPr/>
            <p:nvPr/>
          </p:nvGrpSpPr>
          <p:grpSpPr>
            <a:xfrm>
              <a:off x="3067699" y="1233786"/>
              <a:ext cx="2370933" cy="1529155"/>
              <a:chOff x="2311250" y="1203949"/>
              <a:chExt cx="2370933" cy="1529155"/>
            </a:xfrm>
          </p:grpSpPr>
          <p:sp>
            <p:nvSpPr>
              <p:cNvPr id="3" name="Speech Bubble: Rectangle 2">
                <a:extLst>
                  <a:ext uri="{FF2B5EF4-FFF2-40B4-BE49-F238E27FC236}">
                    <a16:creationId xmlns:a16="http://schemas.microsoft.com/office/drawing/2014/main" id="{2FD9F578-CB08-45F5-973E-71C6AD7F8595}"/>
                  </a:ext>
                </a:extLst>
              </p:cNvPr>
              <p:cNvSpPr/>
              <p:nvPr/>
            </p:nvSpPr>
            <p:spPr>
              <a:xfrm rot="5400000">
                <a:off x="2920220" y="594979"/>
                <a:ext cx="1066981" cy="2284922"/>
              </a:xfrm>
              <a:prstGeom prst="wedgeRectCallout">
                <a:avLst>
                  <a:gd name="adj1" fmla="val 68181"/>
                  <a:gd name="adj2" fmla="val -89786"/>
                </a:avLst>
              </a:prstGeom>
              <a:solidFill>
                <a:srgbClr val="C80E1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3D75B9-6F2D-4D99-9ED5-CC7A19825429}"/>
                  </a:ext>
                </a:extLst>
              </p:cNvPr>
              <p:cNvSpPr txBox="1"/>
              <p:nvPr/>
            </p:nvSpPr>
            <p:spPr>
              <a:xfrm>
                <a:off x="2313535" y="1204304"/>
                <a:ext cx="2368648" cy="1528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Noise Robustness: </a:t>
                </a:r>
              </a:p>
              <a:p>
                <a:r>
                  <a:rPr lang="en-US" sz="1600" dirty="0">
                    <a:solidFill>
                      <a:schemeClr val="bg1"/>
                    </a:solidFill>
                  </a:rPr>
                  <a:t>GhostTalk injects voice command through electric signals, so that environmental noise has no impact on the injection.</a:t>
                </a:r>
              </a:p>
              <a:p>
                <a:endParaRPr lang="en-US" dirty="0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CF416A16-3807-4B16-82BD-FF69B2EFCB84}"/>
                </a:ext>
              </a:extLst>
            </p:cNvPr>
            <p:cNvGrpSpPr/>
            <p:nvPr/>
          </p:nvGrpSpPr>
          <p:grpSpPr>
            <a:xfrm>
              <a:off x="3059735" y="2827649"/>
              <a:ext cx="2370933" cy="1553953"/>
              <a:chOff x="2311250" y="1203949"/>
              <a:chExt cx="2370933" cy="1113463"/>
            </a:xfrm>
          </p:grpSpPr>
          <p:sp>
            <p:nvSpPr>
              <p:cNvPr id="130" name="Speech Bubble: Rectangle 129">
                <a:extLst>
                  <a:ext uri="{FF2B5EF4-FFF2-40B4-BE49-F238E27FC236}">
                    <a16:creationId xmlns:a16="http://schemas.microsoft.com/office/drawing/2014/main" id="{BE208AD2-C7FF-4932-8A52-84AA63729495}"/>
                  </a:ext>
                </a:extLst>
              </p:cNvPr>
              <p:cNvSpPr/>
              <p:nvPr/>
            </p:nvSpPr>
            <p:spPr>
              <a:xfrm rot="5400000">
                <a:off x="2920220" y="594979"/>
                <a:ext cx="1066981" cy="2284922"/>
              </a:xfrm>
              <a:prstGeom prst="wedgeRectCallout">
                <a:avLst>
                  <a:gd name="adj1" fmla="val -35776"/>
                  <a:gd name="adj2" fmla="val -94623"/>
                </a:avLst>
              </a:prstGeom>
              <a:solidFill>
                <a:srgbClr val="C80E1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CCA9DA2-A670-498A-BBC2-FF6C0EB83056}"/>
                  </a:ext>
                </a:extLst>
              </p:cNvPr>
              <p:cNvSpPr txBox="1"/>
              <p:nvPr/>
            </p:nvSpPr>
            <p:spPr>
              <a:xfrm>
                <a:off x="2313535" y="1204304"/>
                <a:ext cx="2368648" cy="1113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Interactivity: 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GhostTalk uses resistances to emulate a fake “headphone” and make the smartphone play audio through it. And it can hack the output audio signals by measuring the voltage on the speaker cable.</a:t>
                </a:r>
              </a:p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849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520870-D66A-4CC5-A895-D7E3425A0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GhostTalk Attack Scenarios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061E50-FB8D-4450-9FB8-7BF685301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FFB1E7-1C98-483A-A9B8-06D37F774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910CB0-F77D-4AE5-9420-2CB3B4ABEF72}"/>
              </a:ext>
            </a:extLst>
          </p:cNvPr>
          <p:cNvGrpSpPr/>
          <p:nvPr/>
        </p:nvGrpSpPr>
        <p:grpSpPr>
          <a:xfrm>
            <a:off x="6652929" y="2745478"/>
            <a:ext cx="2799272" cy="307777"/>
            <a:chOff x="6652929" y="2745468"/>
            <a:chExt cx="2799272" cy="30777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9F45B0-5ED0-4583-8A2F-FCD232DFFEE4}"/>
                </a:ext>
              </a:extLst>
            </p:cNvPr>
            <p:cNvSpPr txBox="1"/>
            <p:nvPr/>
          </p:nvSpPr>
          <p:spPr>
            <a:xfrm>
              <a:off x="7133101" y="2745468"/>
              <a:ext cx="183892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“Call my mom.”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ABB5D1D-9F23-408B-A521-EC75DCB13446}"/>
                </a:ext>
              </a:extLst>
            </p:cNvPr>
            <p:cNvCxnSpPr>
              <a:cxnSpLocks/>
            </p:cNvCxnSpPr>
            <p:nvPr/>
          </p:nvCxnSpPr>
          <p:spPr>
            <a:xfrm>
              <a:off x="6652929" y="3045039"/>
              <a:ext cx="2799272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473FF7-BFF2-4E36-B97E-3DC91852F84A}"/>
              </a:ext>
            </a:extLst>
          </p:cNvPr>
          <p:cNvGrpSpPr/>
          <p:nvPr/>
        </p:nvGrpSpPr>
        <p:grpSpPr>
          <a:xfrm>
            <a:off x="6669557" y="3178477"/>
            <a:ext cx="2766019" cy="373648"/>
            <a:chOff x="6669557" y="3178478"/>
            <a:chExt cx="2766018" cy="373648"/>
          </a:xfrm>
        </p:grpSpPr>
        <p:cxnSp>
          <p:nvCxnSpPr>
            <p:cNvPr id="18" name="Straight Connector 10">
              <a:extLst>
                <a:ext uri="{FF2B5EF4-FFF2-40B4-BE49-F238E27FC236}">
                  <a16:creationId xmlns:a16="http://schemas.microsoft.com/office/drawing/2014/main" id="{B62F1D38-12C3-4111-8D6B-EB91B1024417}"/>
                </a:ext>
              </a:extLst>
            </p:cNvPr>
            <p:cNvCxnSpPr>
              <a:cxnSpLocks/>
            </p:cNvCxnSpPr>
            <p:nvPr/>
          </p:nvCxnSpPr>
          <p:spPr>
            <a:xfrm>
              <a:off x="6669557" y="3538752"/>
              <a:ext cx="2766018" cy="13374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BF3E8618-906A-43B7-BF13-FE895FA34909}"/>
                </a:ext>
              </a:extLst>
            </p:cNvPr>
            <p:cNvSpPr txBox="1"/>
            <p:nvPr/>
          </p:nvSpPr>
          <p:spPr>
            <a:xfrm>
              <a:off x="7377746" y="3178478"/>
              <a:ext cx="1786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“C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alling mom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….”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13F0477-526A-4CBA-99FA-C5A1AAB0D9AB}"/>
              </a:ext>
            </a:extLst>
          </p:cNvPr>
          <p:cNvGrpSpPr/>
          <p:nvPr/>
        </p:nvGrpSpPr>
        <p:grpSpPr>
          <a:xfrm>
            <a:off x="6663329" y="3610595"/>
            <a:ext cx="2766019" cy="561624"/>
            <a:chOff x="6669556" y="3559127"/>
            <a:chExt cx="2766018" cy="561624"/>
          </a:xfrm>
        </p:grpSpPr>
        <p:cxnSp>
          <p:nvCxnSpPr>
            <p:cNvPr id="19" name="Straight Connector 11">
              <a:extLst>
                <a:ext uri="{FF2B5EF4-FFF2-40B4-BE49-F238E27FC236}">
                  <a16:creationId xmlns:a16="http://schemas.microsoft.com/office/drawing/2014/main" id="{5756E77A-F027-45D6-A813-08AB47AEA295}"/>
                </a:ext>
              </a:extLst>
            </p:cNvPr>
            <p:cNvCxnSpPr>
              <a:cxnSpLocks/>
            </p:cNvCxnSpPr>
            <p:nvPr/>
          </p:nvCxnSpPr>
          <p:spPr>
            <a:xfrm>
              <a:off x="6669556" y="4120751"/>
              <a:ext cx="276601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4F74A9FA-07A8-45E9-8107-243C84DC501D}"/>
                </a:ext>
              </a:extLst>
            </p:cNvPr>
            <p:cNvSpPr txBox="1"/>
            <p:nvPr/>
          </p:nvSpPr>
          <p:spPr>
            <a:xfrm>
              <a:off x="6711731" y="3559127"/>
              <a:ext cx="26613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“H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i mom, what’s the password of your apartment?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" descr="Hacker Icons - Download Free Vector Icons | Noun Project">
            <a:extLst>
              <a:ext uri="{FF2B5EF4-FFF2-40B4-BE49-F238E27FC236}">
                <a16:creationId xmlns:a16="http://schemas.microsoft.com/office/drawing/2014/main" id="{EAC4B80D-7353-4CB2-BDE1-BD0E0327C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623" y="1355849"/>
            <a:ext cx="1312681" cy="125342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3" descr="Smart Phone with solid fill">
            <a:extLst>
              <a:ext uri="{FF2B5EF4-FFF2-40B4-BE49-F238E27FC236}">
                <a16:creationId xmlns:a16="http://schemas.microsoft.com/office/drawing/2014/main" id="{765AAEB7-EB72-4584-B1D2-259284581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3103" y="1534753"/>
            <a:ext cx="1017893" cy="9631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5FB719-E9DA-4EAD-972E-8310249B37EC}"/>
              </a:ext>
            </a:extLst>
          </p:cNvPr>
          <p:cNvGrpSpPr/>
          <p:nvPr/>
        </p:nvGrpSpPr>
        <p:grpSpPr>
          <a:xfrm>
            <a:off x="6641019" y="1355849"/>
            <a:ext cx="2777639" cy="335886"/>
            <a:chOff x="6641018" y="1355848"/>
            <a:chExt cx="2777638" cy="335885"/>
          </a:xfrm>
        </p:grpSpPr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5A35C699-2EC0-4A3B-911D-8E6EC7B4392A}"/>
                </a:ext>
              </a:extLst>
            </p:cNvPr>
            <p:cNvSpPr txBox="1"/>
            <p:nvPr/>
          </p:nvSpPr>
          <p:spPr>
            <a:xfrm>
              <a:off x="6888646" y="1355848"/>
              <a:ext cx="228532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“What is my name?”</a:t>
              </a:r>
            </a:p>
          </p:txBody>
        </p:sp>
        <p:cxnSp>
          <p:nvCxnSpPr>
            <p:cNvPr id="29" name="Straight Connector 8">
              <a:extLst>
                <a:ext uri="{FF2B5EF4-FFF2-40B4-BE49-F238E27FC236}">
                  <a16:creationId xmlns:a16="http://schemas.microsoft.com/office/drawing/2014/main" id="{B3AA1E9A-2AB5-4777-B62A-EE5901230FA8}"/>
                </a:ext>
              </a:extLst>
            </p:cNvPr>
            <p:cNvCxnSpPr>
              <a:cxnSpLocks/>
            </p:cNvCxnSpPr>
            <p:nvPr/>
          </p:nvCxnSpPr>
          <p:spPr>
            <a:xfrm>
              <a:off x="6641018" y="1691733"/>
              <a:ext cx="2777638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3AF441-67A8-4A75-9716-59A5AA6885D7}"/>
              </a:ext>
            </a:extLst>
          </p:cNvPr>
          <p:cNvGrpSpPr/>
          <p:nvPr/>
        </p:nvGrpSpPr>
        <p:grpSpPr>
          <a:xfrm>
            <a:off x="6663331" y="1896196"/>
            <a:ext cx="2733013" cy="579055"/>
            <a:chOff x="6663330" y="1896194"/>
            <a:chExt cx="2733013" cy="579054"/>
          </a:xfrm>
        </p:grpSpPr>
        <p:cxnSp>
          <p:nvCxnSpPr>
            <p:cNvPr id="30" name="Straight Connector 10">
              <a:extLst>
                <a:ext uri="{FF2B5EF4-FFF2-40B4-BE49-F238E27FC236}">
                  <a16:creationId xmlns:a16="http://schemas.microsoft.com/office/drawing/2014/main" id="{528E6092-D963-4780-B10B-17DF0C57995E}"/>
                </a:ext>
              </a:extLst>
            </p:cNvPr>
            <p:cNvCxnSpPr>
              <a:cxnSpLocks/>
            </p:cNvCxnSpPr>
            <p:nvPr/>
          </p:nvCxnSpPr>
          <p:spPr>
            <a:xfrm>
              <a:off x="6663330" y="2475248"/>
              <a:ext cx="2733013" cy="0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5A8783D9-6A5B-4492-B665-0125DEB87CDC}"/>
                </a:ext>
              </a:extLst>
            </p:cNvPr>
            <p:cNvSpPr txBox="1"/>
            <p:nvPr/>
          </p:nvSpPr>
          <p:spPr>
            <a:xfrm>
              <a:off x="6735867" y="1896194"/>
              <a:ext cx="2637234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“You are Yuanda, that’s what you told me.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7CBA74-5752-42C5-8349-14DF16273852}"/>
              </a:ext>
            </a:extLst>
          </p:cNvPr>
          <p:cNvGrpSpPr/>
          <p:nvPr/>
        </p:nvGrpSpPr>
        <p:grpSpPr>
          <a:xfrm>
            <a:off x="6155506" y="4365475"/>
            <a:ext cx="3372420" cy="1984159"/>
            <a:chOff x="6155505" y="4365472"/>
            <a:chExt cx="3372420" cy="1984159"/>
          </a:xfrm>
        </p:grpSpPr>
        <p:pic>
          <p:nvPicPr>
            <p:cNvPr id="33" name="Picture 2" descr="Hacker Icons - Download Free Vector Icons | Noun Project">
              <a:extLst>
                <a:ext uri="{FF2B5EF4-FFF2-40B4-BE49-F238E27FC236}">
                  <a16:creationId xmlns:a16="http://schemas.microsoft.com/office/drawing/2014/main" id="{07B61574-D3F7-4258-A0A0-685CC711B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505" y="5762220"/>
              <a:ext cx="629876" cy="587411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Graphic 17" descr="Smart Phone with solid fill">
              <a:extLst>
                <a:ext uri="{FF2B5EF4-FFF2-40B4-BE49-F238E27FC236}">
                  <a16:creationId xmlns:a16="http://schemas.microsoft.com/office/drawing/2014/main" id="{3577BAF5-80E5-4669-A068-120F29EF4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71685" y="5755292"/>
              <a:ext cx="556240" cy="518740"/>
            </a:xfrm>
            <a:prstGeom prst="rect">
              <a:avLst/>
            </a:prstGeom>
          </p:spPr>
        </p:pic>
        <p:pic>
          <p:nvPicPr>
            <p:cNvPr id="35" name="Graphic 4" descr="Cloud outline">
              <a:extLst>
                <a:ext uri="{FF2B5EF4-FFF2-40B4-BE49-F238E27FC236}">
                  <a16:creationId xmlns:a16="http://schemas.microsoft.com/office/drawing/2014/main" id="{D9B4A065-E129-4B4D-9B48-82FFD5B6D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54456" y="4365472"/>
              <a:ext cx="736691" cy="687025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89BCFCA-5E33-4A72-BBA7-7A9A4AEB3F90}"/>
              </a:ext>
            </a:extLst>
          </p:cNvPr>
          <p:cNvGrpSpPr/>
          <p:nvPr/>
        </p:nvGrpSpPr>
        <p:grpSpPr>
          <a:xfrm>
            <a:off x="5512523" y="4874986"/>
            <a:ext cx="2146069" cy="1014619"/>
            <a:chOff x="5512521" y="4874984"/>
            <a:chExt cx="2146069" cy="1014618"/>
          </a:xfrm>
        </p:grpSpPr>
        <p:cxnSp>
          <p:nvCxnSpPr>
            <p:cNvPr id="36" name="Straight Connector 26">
              <a:extLst>
                <a:ext uri="{FF2B5EF4-FFF2-40B4-BE49-F238E27FC236}">
                  <a16:creationId xmlns:a16="http://schemas.microsoft.com/office/drawing/2014/main" id="{A1BCD9B4-4B70-43EE-BCAC-5BDA1CF196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131" y="4949768"/>
              <a:ext cx="875459" cy="939834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29">
              <a:extLst>
                <a:ext uri="{FF2B5EF4-FFF2-40B4-BE49-F238E27FC236}">
                  <a16:creationId xmlns:a16="http://schemas.microsoft.com/office/drawing/2014/main" id="{0E6F5882-295F-4500-9D41-05DAB9C74D18}"/>
                </a:ext>
              </a:extLst>
            </p:cNvPr>
            <p:cNvSpPr txBox="1"/>
            <p:nvPr/>
          </p:nvSpPr>
          <p:spPr>
            <a:xfrm>
              <a:off x="5512521" y="4874984"/>
              <a:ext cx="1849264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“Send the verification code by phone call.”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693198F-83FD-4B0E-8188-13B151289FA5}"/>
              </a:ext>
            </a:extLst>
          </p:cNvPr>
          <p:cNvGrpSpPr/>
          <p:nvPr/>
        </p:nvGrpSpPr>
        <p:grpSpPr>
          <a:xfrm>
            <a:off x="7998106" y="4963469"/>
            <a:ext cx="1611895" cy="1006844"/>
            <a:chOff x="7998103" y="4963468"/>
            <a:chExt cx="1611895" cy="1006844"/>
          </a:xfrm>
        </p:grpSpPr>
        <p:cxnSp>
          <p:nvCxnSpPr>
            <p:cNvPr id="38" name="Straight Connector 30">
              <a:extLst>
                <a:ext uri="{FF2B5EF4-FFF2-40B4-BE49-F238E27FC236}">
                  <a16:creationId xmlns:a16="http://schemas.microsoft.com/office/drawing/2014/main" id="{86044B51-0EAD-4056-8485-F2581C97EEFE}"/>
                </a:ext>
              </a:extLst>
            </p:cNvPr>
            <p:cNvCxnSpPr>
              <a:cxnSpLocks/>
            </p:cNvCxnSpPr>
            <p:nvPr/>
          </p:nvCxnSpPr>
          <p:spPr>
            <a:xfrm>
              <a:off x="7998103" y="4982187"/>
              <a:ext cx="968263" cy="988125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2">
              <a:extLst>
                <a:ext uri="{FF2B5EF4-FFF2-40B4-BE49-F238E27FC236}">
                  <a16:creationId xmlns:a16="http://schemas.microsoft.com/office/drawing/2014/main" id="{0820CE3B-4C6F-4C19-B365-EC119BBD24C4}"/>
                </a:ext>
              </a:extLst>
            </p:cNvPr>
            <p:cNvSpPr txBox="1"/>
            <p:nvPr/>
          </p:nvSpPr>
          <p:spPr>
            <a:xfrm>
              <a:off x="8328052" y="4963468"/>
              <a:ext cx="1281946" cy="52322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“The code is 000-000.”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C677D85-67E8-42F6-BB52-2060E2388C3C}"/>
              </a:ext>
            </a:extLst>
          </p:cNvPr>
          <p:cNvGrpSpPr/>
          <p:nvPr/>
        </p:nvGrpSpPr>
        <p:grpSpPr>
          <a:xfrm>
            <a:off x="6742569" y="6090675"/>
            <a:ext cx="2223801" cy="431716"/>
            <a:chOff x="6742566" y="6090646"/>
            <a:chExt cx="2223801" cy="431713"/>
          </a:xfrm>
        </p:grpSpPr>
        <p:cxnSp>
          <p:nvCxnSpPr>
            <p:cNvPr id="40" name="Straight Connector 33">
              <a:extLst>
                <a:ext uri="{FF2B5EF4-FFF2-40B4-BE49-F238E27FC236}">
                  <a16:creationId xmlns:a16="http://schemas.microsoft.com/office/drawing/2014/main" id="{A0964A67-D292-4961-AA79-CB84E8C4BD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42566" y="6090646"/>
              <a:ext cx="2223801" cy="2922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35">
              <a:extLst>
                <a:ext uri="{FF2B5EF4-FFF2-40B4-BE49-F238E27FC236}">
                  <a16:creationId xmlns:a16="http://schemas.microsoft.com/office/drawing/2014/main" id="{8352C32C-8AE4-4AB8-BD7D-C80A618B38CB}"/>
                </a:ext>
              </a:extLst>
            </p:cNvPr>
            <p:cNvSpPr txBox="1"/>
            <p:nvPr/>
          </p:nvSpPr>
          <p:spPr>
            <a:xfrm>
              <a:off x="6790699" y="6214584"/>
              <a:ext cx="2144882" cy="30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“..000-000..”</a:t>
              </a:r>
            </a:p>
          </p:txBody>
        </p:sp>
      </p:grpSp>
      <p:sp>
        <p:nvSpPr>
          <p:cNvPr id="42" name="矩形: 圆角 4">
            <a:extLst>
              <a:ext uri="{FF2B5EF4-FFF2-40B4-BE49-F238E27FC236}">
                <a16:creationId xmlns:a16="http://schemas.microsoft.com/office/drawing/2014/main" id="{A1100E73-70C8-44A5-94DA-A8AF6A5BA8D5}"/>
              </a:ext>
            </a:extLst>
          </p:cNvPr>
          <p:cNvSpPr txBox="1"/>
          <p:nvPr/>
        </p:nvSpPr>
        <p:spPr>
          <a:xfrm>
            <a:off x="838202" y="1589286"/>
            <a:ext cx="2530475" cy="88596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89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Scenario 1: Privacy information query</a:t>
            </a:r>
          </a:p>
        </p:txBody>
      </p:sp>
      <p:sp>
        <p:nvSpPr>
          <p:cNvPr id="43" name="矩形: 圆角 4">
            <a:extLst>
              <a:ext uri="{FF2B5EF4-FFF2-40B4-BE49-F238E27FC236}">
                <a16:creationId xmlns:a16="http://schemas.microsoft.com/office/drawing/2014/main" id="{2517D5A1-86B9-4732-89FD-98EFD4B35FE2}"/>
              </a:ext>
            </a:extLst>
          </p:cNvPr>
          <p:cNvSpPr txBox="1"/>
          <p:nvPr/>
        </p:nvSpPr>
        <p:spPr>
          <a:xfrm>
            <a:off x="838200" y="3102190"/>
            <a:ext cx="2536840" cy="88596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89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Scenario 2: Ghost phone call</a:t>
            </a:r>
          </a:p>
        </p:txBody>
      </p:sp>
      <p:sp>
        <p:nvSpPr>
          <p:cNvPr id="44" name="矩形: 圆角 4">
            <a:extLst>
              <a:ext uri="{FF2B5EF4-FFF2-40B4-BE49-F238E27FC236}">
                <a16:creationId xmlns:a16="http://schemas.microsoft.com/office/drawing/2014/main" id="{26CBD901-EB4C-417A-8222-C2284FB87BBF}"/>
              </a:ext>
            </a:extLst>
          </p:cNvPr>
          <p:cNvSpPr txBox="1"/>
          <p:nvPr/>
        </p:nvSpPr>
        <p:spPr>
          <a:xfrm>
            <a:off x="838202" y="4615095"/>
            <a:ext cx="2530475" cy="885964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algn="ctr" defTabSz="8889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Scenario 3: Hacking verification code</a:t>
            </a:r>
          </a:p>
        </p:txBody>
      </p:sp>
      <p:pic>
        <p:nvPicPr>
          <p:cNvPr id="47" name="Picture 2" descr="Hacker Icons - Download Free Vector Icons | Noun Project">
            <a:extLst>
              <a:ext uri="{FF2B5EF4-FFF2-40B4-BE49-F238E27FC236}">
                <a16:creationId xmlns:a16="http://schemas.microsoft.com/office/drawing/2014/main" id="{D1AFA1C1-6221-44FA-A656-C6B8140C7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623" y="2934685"/>
            <a:ext cx="1312681" cy="125342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raphic 3" descr="Smart Phone with solid fill">
            <a:extLst>
              <a:ext uri="{FF2B5EF4-FFF2-40B4-BE49-F238E27FC236}">
                <a16:creationId xmlns:a16="http://schemas.microsoft.com/office/drawing/2014/main" id="{AC8B5628-FF7B-4BE3-BC71-DC1E2ACAA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3103" y="3113589"/>
            <a:ext cx="1017893" cy="96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4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F84490-57D2-41B8-83BA-07FDAF897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655393-0FF5-411F-A2C6-ACAE81C6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498273"/>
            <a:ext cx="6135716" cy="33305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8956DD7-74AC-408A-B8D4-7CEFA54C3B63}"/>
              </a:ext>
            </a:extLst>
          </p:cNvPr>
          <p:cNvSpPr txBox="1"/>
          <p:nvPr/>
        </p:nvSpPr>
        <p:spPr>
          <a:xfrm>
            <a:off x="-114300" y="2831634"/>
            <a:ext cx="12420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184534"/>
                </a:solidFill>
                <a:latin typeface="Gotham Bold" pitchFamily="2" charset="0"/>
                <a:ea typeface="+mj-ea"/>
              </a:rPr>
              <a:t>What if attackers CANNOT modify the charging cable?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234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700164-5C9D-4F8A-BB84-ABACF7AEC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Eavesdrop from Public Charging Ports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6C98C2-7ECE-4E18-9CFF-0289A2A75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4F03E8-43C0-4987-A0BD-CAFACD45E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034125-9AF4-4ADD-9BEB-CE5319B15E58}"/>
              </a:ext>
            </a:extLst>
          </p:cNvPr>
          <p:cNvGrpSpPr/>
          <p:nvPr/>
        </p:nvGrpSpPr>
        <p:grpSpPr>
          <a:xfrm>
            <a:off x="1914526" y="1343819"/>
            <a:ext cx="8376758" cy="4918997"/>
            <a:chOff x="1914525" y="1343818"/>
            <a:chExt cx="8376757" cy="491899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4BF1184-7AD7-41AB-8FE0-C55F10EC4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257"/>
            <a:stretch/>
          </p:blipFill>
          <p:spPr>
            <a:xfrm>
              <a:off x="7104170" y="1343818"/>
              <a:ext cx="3187112" cy="425868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6FAC42-18A4-42F8-B4B6-193390160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982" r="-4364"/>
            <a:stretch/>
          </p:blipFill>
          <p:spPr>
            <a:xfrm>
              <a:off x="1914525" y="1343818"/>
              <a:ext cx="5257800" cy="425868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C3802D-D54D-4822-AE10-7B66621F751A}"/>
                </a:ext>
              </a:extLst>
            </p:cNvPr>
            <p:cNvSpPr txBox="1"/>
            <p:nvPr/>
          </p:nvSpPr>
          <p:spPr>
            <a:xfrm>
              <a:off x="3515308" y="5862704"/>
              <a:ext cx="6097554" cy="40011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Gotham Bold" pitchFamily="2" charset="0"/>
                  <a:ea typeface="+mj-ea"/>
                </a:rPr>
                <a:t>Public USB charging ports in hotels and airports.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859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33EEEBC-9506-4816-BCE1-995C6E279997}"/>
              </a:ext>
            </a:extLst>
          </p:cNvPr>
          <p:cNvGrpSpPr/>
          <p:nvPr/>
        </p:nvGrpSpPr>
        <p:grpSpPr>
          <a:xfrm>
            <a:off x="3684754" y="1705712"/>
            <a:ext cx="7386417" cy="3928339"/>
            <a:chOff x="3858362" y="1482755"/>
            <a:chExt cx="7386417" cy="3928339"/>
          </a:xfrm>
        </p:grpSpPr>
        <p:pic>
          <p:nvPicPr>
            <p:cNvPr id="22" name="Picture 21" descr="Chart, histogram&#10;&#10;Description automatically generated">
              <a:extLst>
                <a:ext uri="{FF2B5EF4-FFF2-40B4-BE49-F238E27FC236}">
                  <a16:creationId xmlns:a16="http://schemas.microsoft.com/office/drawing/2014/main" id="{0301DE1F-6BFA-4C86-9626-AC0849821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87" t="5499"/>
            <a:stretch/>
          </p:blipFill>
          <p:spPr>
            <a:xfrm>
              <a:off x="4330503" y="1482755"/>
              <a:ext cx="6914276" cy="3928339"/>
            </a:xfrm>
            <a:prstGeom prst="rect">
              <a:avLst/>
            </a:prstGeom>
          </p:spPr>
        </p:pic>
        <p:pic>
          <p:nvPicPr>
            <p:cNvPr id="27" name="图片 1">
              <a:extLst>
                <a:ext uri="{FF2B5EF4-FFF2-40B4-BE49-F238E27FC236}">
                  <a16:creationId xmlns:a16="http://schemas.microsoft.com/office/drawing/2014/main" id="{DE8F2AF6-3890-41A4-93A8-09F8BF299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000"/>
            <a:stretch/>
          </p:blipFill>
          <p:spPr>
            <a:xfrm>
              <a:off x="3858362" y="1873272"/>
              <a:ext cx="357975" cy="3278296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02C0D73A-FAC1-42A1-B85C-BBB2484F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Audio Signal in Power Side-channel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DEFF0C-6C70-43CD-B62A-C4FF5196E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16E426-1ED4-47A2-AA01-A0C7EABA7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A3664C8-60D8-46EF-A29D-05F4F8B08B47}"/>
              </a:ext>
            </a:extLst>
          </p:cNvPr>
          <p:cNvSpPr txBox="1"/>
          <p:nvPr/>
        </p:nvSpPr>
        <p:spPr>
          <a:xfrm>
            <a:off x="2548306" y="5653997"/>
            <a:ext cx="7095393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The audio signal patterns in the charging current is leaked due to the high-power profile of the loudspeaker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17A724-1670-4E79-BBC0-1C8DC8D4113F}"/>
              </a:ext>
            </a:extLst>
          </p:cNvPr>
          <p:cNvSpPr txBox="1"/>
          <p:nvPr/>
        </p:nvSpPr>
        <p:spPr>
          <a:xfrm>
            <a:off x="13116291" y="1628042"/>
            <a:ext cx="4591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</a:rPr>
              <a:t>①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BFE048-D649-4F9F-9320-A0EB8DBD7418}"/>
              </a:ext>
            </a:extLst>
          </p:cNvPr>
          <p:cNvSpPr txBox="1"/>
          <p:nvPr/>
        </p:nvSpPr>
        <p:spPr>
          <a:xfrm>
            <a:off x="13150958" y="2223355"/>
            <a:ext cx="3898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</a:rPr>
              <a:t>②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8918F2-9532-4960-B55F-8902F1F3537E}"/>
              </a:ext>
            </a:extLst>
          </p:cNvPr>
          <p:cNvSpPr txBox="1"/>
          <p:nvPr/>
        </p:nvSpPr>
        <p:spPr>
          <a:xfrm>
            <a:off x="13021757" y="3247290"/>
            <a:ext cx="4179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</a:rPr>
              <a:t>③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0E1A14-C2C2-4903-89EA-A1DF4AB3051F}"/>
              </a:ext>
            </a:extLst>
          </p:cNvPr>
          <p:cNvSpPr txBox="1"/>
          <p:nvPr/>
        </p:nvSpPr>
        <p:spPr>
          <a:xfrm>
            <a:off x="12967460" y="4009615"/>
            <a:ext cx="36699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</a:rPr>
              <a:t>④</a:t>
            </a:r>
            <a:endParaRPr lang="en-US" sz="2800" b="1">
              <a:solidFill>
                <a:srgbClr val="FF0000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E4D1FD-DDE6-4863-BC88-2EEAF7E45D6D}"/>
              </a:ext>
            </a:extLst>
          </p:cNvPr>
          <p:cNvGrpSpPr/>
          <p:nvPr/>
        </p:nvGrpSpPr>
        <p:grpSpPr>
          <a:xfrm>
            <a:off x="199615" y="1345510"/>
            <a:ext cx="2948473" cy="4179845"/>
            <a:chOff x="373224" y="1122552"/>
            <a:chExt cx="2948473" cy="41798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827613-E3B9-4480-9BAA-A7807F125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000"/>
            <a:stretch/>
          </p:blipFill>
          <p:spPr>
            <a:xfrm>
              <a:off x="1041756" y="1491884"/>
              <a:ext cx="1693664" cy="3359332"/>
            </a:xfrm>
            <a:prstGeom prst="rect">
              <a:avLst/>
            </a:prstGeom>
          </p:spPr>
        </p:pic>
        <p:sp>
          <p:nvSpPr>
            <p:cNvPr id="17" name="文本框 2">
              <a:extLst>
                <a:ext uri="{FF2B5EF4-FFF2-40B4-BE49-F238E27FC236}">
                  <a16:creationId xmlns:a16="http://schemas.microsoft.com/office/drawing/2014/main" id="{F89FEDFB-C4C6-45E8-9F13-AFDA05789650}"/>
                </a:ext>
              </a:extLst>
            </p:cNvPr>
            <p:cNvSpPr txBox="1"/>
            <p:nvPr/>
          </p:nvSpPr>
          <p:spPr>
            <a:xfrm>
              <a:off x="373224" y="4933066"/>
              <a:ext cx="2948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Bottom loudspeaker</a:t>
              </a:r>
            </a:p>
          </p:txBody>
        </p:sp>
        <p:sp>
          <p:nvSpPr>
            <p:cNvPr id="18" name="文本框 2">
              <a:extLst>
                <a:ext uri="{FF2B5EF4-FFF2-40B4-BE49-F238E27FC236}">
                  <a16:creationId xmlns:a16="http://schemas.microsoft.com/office/drawing/2014/main" id="{F483DA24-DEB6-425C-BFBA-0A63467E8425}"/>
                </a:ext>
              </a:extLst>
            </p:cNvPr>
            <p:cNvSpPr txBox="1"/>
            <p:nvPr/>
          </p:nvSpPr>
          <p:spPr>
            <a:xfrm>
              <a:off x="947222" y="1122552"/>
              <a:ext cx="1815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Top loudspeaker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285C6AF-83B4-473C-A491-B724BFA30262}"/>
              </a:ext>
            </a:extLst>
          </p:cNvPr>
          <p:cNvSpPr/>
          <p:nvPr/>
        </p:nvSpPr>
        <p:spPr>
          <a:xfrm>
            <a:off x="4640192" y="1451356"/>
            <a:ext cx="1418299" cy="3551243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7137667-CDF5-4E95-A353-F9A20EF54C70}"/>
              </a:ext>
            </a:extLst>
          </p:cNvPr>
          <p:cNvSpPr/>
          <p:nvPr/>
        </p:nvSpPr>
        <p:spPr>
          <a:xfrm>
            <a:off x="7562438" y="1451358"/>
            <a:ext cx="938071" cy="3531507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72FE7B-15BE-4408-85DE-6276E92BFAB3}"/>
              </a:ext>
            </a:extLst>
          </p:cNvPr>
          <p:cNvSpPr/>
          <p:nvPr/>
        </p:nvSpPr>
        <p:spPr>
          <a:xfrm>
            <a:off x="6098472" y="1451358"/>
            <a:ext cx="1384005" cy="3531507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556C551-950A-4597-BF46-92782769C9DF}"/>
              </a:ext>
            </a:extLst>
          </p:cNvPr>
          <p:cNvSpPr/>
          <p:nvPr/>
        </p:nvSpPr>
        <p:spPr>
          <a:xfrm>
            <a:off x="8580467" y="1451358"/>
            <a:ext cx="1344771" cy="3531507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4FB2C0-D2AD-4813-BFCC-195B6EC302FF}"/>
              </a:ext>
            </a:extLst>
          </p:cNvPr>
          <p:cNvSpPr/>
          <p:nvPr/>
        </p:nvSpPr>
        <p:spPr>
          <a:xfrm>
            <a:off x="4754358" y="1487603"/>
            <a:ext cx="15043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Bottom Speaker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1B1C52-AEEE-4EE4-A142-54027A6FCA16}"/>
              </a:ext>
            </a:extLst>
          </p:cNvPr>
          <p:cNvSpPr/>
          <p:nvPr/>
        </p:nvSpPr>
        <p:spPr>
          <a:xfrm>
            <a:off x="6195534" y="1486421"/>
            <a:ext cx="11398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Top Speaker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969FF6-BC0D-474B-A46D-1D8E65868069}"/>
              </a:ext>
            </a:extLst>
          </p:cNvPr>
          <p:cNvSpPr/>
          <p:nvPr/>
        </p:nvSpPr>
        <p:spPr>
          <a:xfrm>
            <a:off x="7598500" y="1496480"/>
            <a:ext cx="8963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No Signal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EAA29FD-70DB-478C-8EEF-7CFEB4615CBD}"/>
              </a:ext>
            </a:extLst>
          </p:cNvPr>
          <p:cNvSpPr/>
          <p:nvPr/>
        </p:nvSpPr>
        <p:spPr>
          <a:xfrm>
            <a:off x="8855950" y="1498804"/>
            <a:ext cx="7938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Shut Off</a:t>
            </a:r>
          </a:p>
        </p:txBody>
      </p:sp>
    </p:spTree>
    <p:extLst>
      <p:ext uri="{BB962C8B-B14F-4D97-AF65-F5344CB8AC3E}">
        <p14:creationId xmlns:p14="http://schemas.microsoft.com/office/powerpoint/2010/main" val="194614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C0D73A-FAC1-42A1-B85C-BBB2484F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GhostTalk-SC System Design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DEFF0C-6C70-43CD-B62A-C4FF5196E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16E426-1ED4-47A2-AA01-A0C7EABA7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sp>
        <p:nvSpPr>
          <p:cNvPr id="9" name="文本框 29">
            <a:extLst>
              <a:ext uri="{FF2B5EF4-FFF2-40B4-BE49-F238E27FC236}">
                <a16:creationId xmlns:a16="http://schemas.microsoft.com/office/drawing/2014/main" id="{487666F9-4A3F-4FDC-AFDD-A22CD8687F92}"/>
              </a:ext>
            </a:extLst>
          </p:cNvPr>
          <p:cNvSpPr txBox="1"/>
          <p:nvPr/>
        </p:nvSpPr>
        <p:spPr>
          <a:xfrm>
            <a:off x="3071301" y="3337132"/>
            <a:ext cx="727947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GND</a:t>
            </a:r>
          </a:p>
        </p:txBody>
      </p:sp>
      <p:sp>
        <p:nvSpPr>
          <p:cNvPr id="10" name="椭圆 68">
            <a:extLst>
              <a:ext uri="{FF2B5EF4-FFF2-40B4-BE49-F238E27FC236}">
                <a16:creationId xmlns:a16="http://schemas.microsoft.com/office/drawing/2014/main" id="{B522BFB4-9DC6-43F8-A716-0F89F6C5994A}"/>
              </a:ext>
            </a:extLst>
          </p:cNvPr>
          <p:cNvSpPr/>
          <p:nvPr/>
        </p:nvSpPr>
        <p:spPr>
          <a:xfrm>
            <a:off x="2996306" y="3572028"/>
            <a:ext cx="110375" cy="12004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椭圆 70">
            <a:extLst>
              <a:ext uri="{FF2B5EF4-FFF2-40B4-BE49-F238E27FC236}">
                <a16:creationId xmlns:a16="http://schemas.microsoft.com/office/drawing/2014/main" id="{13A07399-4FC0-4C8B-A04D-F2A32E6A6C4F}"/>
              </a:ext>
            </a:extLst>
          </p:cNvPr>
          <p:cNvSpPr/>
          <p:nvPr/>
        </p:nvSpPr>
        <p:spPr>
          <a:xfrm>
            <a:off x="2626516" y="3567847"/>
            <a:ext cx="110375" cy="11369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30">
            <a:extLst>
              <a:ext uri="{FF2B5EF4-FFF2-40B4-BE49-F238E27FC236}">
                <a16:creationId xmlns:a16="http://schemas.microsoft.com/office/drawing/2014/main" id="{89CB48DE-0A17-4843-A80A-A9C03B72576E}"/>
              </a:ext>
            </a:extLst>
          </p:cNvPr>
          <p:cNvSpPr txBox="1"/>
          <p:nvPr/>
        </p:nvSpPr>
        <p:spPr>
          <a:xfrm>
            <a:off x="465791" y="3703148"/>
            <a:ext cx="1382444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measurement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FD939C-2308-44A6-BDC6-355CB58E45A0}"/>
              </a:ext>
            </a:extLst>
          </p:cNvPr>
          <p:cNvSpPr/>
          <p:nvPr/>
        </p:nvSpPr>
        <p:spPr>
          <a:xfrm>
            <a:off x="2355777" y="2899187"/>
            <a:ext cx="1685400" cy="41479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Hacker Icons - Download Free Vector Icons | Noun Project">
            <a:extLst>
              <a:ext uri="{FF2B5EF4-FFF2-40B4-BE49-F238E27FC236}">
                <a16:creationId xmlns:a16="http://schemas.microsoft.com/office/drawing/2014/main" id="{BDBF381A-23BE-4F01-AE1A-0902D96A7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87" y="5116138"/>
            <a:ext cx="844127" cy="88663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接连接符 69">
            <a:extLst>
              <a:ext uri="{FF2B5EF4-FFF2-40B4-BE49-F238E27FC236}">
                <a16:creationId xmlns:a16="http://schemas.microsoft.com/office/drawing/2014/main" id="{E7D89BD9-6E82-4CCA-8017-DF45DEEA56BB}"/>
              </a:ext>
            </a:extLst>
          </p:cNvPr>
          <p:cNvCxnSpPr>
            <a:cxnSpLocks/>
          </p:cNvCxnSpPr>
          <p:nvPr/>
        </p:nvCxnSpPr>
        <p:spPr>
          <a:xfrm flipV="1">
            <a:off x="3053971" y="2641227"/>
            <a:ext cx="0" cy="9327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27">
            <a:extLst>
              <a:ext uri="{FF2B5EF4-FFF2-40B4-BE49-F238E27FC236}">
                <a16:creationId xmlns:a16="http://schemas.microsoft.com/office/drawing/2014/main" id="{6CEFDAAC-2D67-4604-BE33-5C60C516D11B}"/>
              </a:ext>
            </a:extLst>
          </p:cNvPr>
          <p:cNvSpPr txBox="1"/>
          <p:nvPr/>
        </p:nvSpPr>
        <p:spPr>
          <a:xfrm>
            <a:off x="4473960" y="2477436"/>
            <a:ext cx="914717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cable</a:t>
            </a:r>
          </a:p>
        </p:txBody>
      </p:sp>
      <p:sp>
        <p:nvSpPr>
          <p:cNvPr id="18" name="文本框 30">
            <a:extLst>
              <a:ext uri="{FF2B5EF4-FFF2-40B4-BE49-F238E27FC236}">
                <a16:creationId xmlns:a16="http://schemas.microsoft.com/office/drawing/2014/main" id="{0867801E-F1C4-449A-A154-C09DE42D82A7}"/>
              </a:ext>
            </a:extLst>
          </p:cNvPr>
          <p:cNvSpPr txBox="1"/>
          <p:nvPr/>
        </p:nvSpPr>
        <p:spPr>
          <a:xfrm>
            <a:off x="2058296" y="3325166"/>
            <a:ext cx="727947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200" baseline="-25000"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27">
            <a:extLst>
              <a:ext uri="{FF2B5EF4-FFF2-40B4-BE49-F238E27FC236}">
                <a16:creationId xmlns:a16="http://schemas.microsoft.com/office/drawing/2014/main" id="{A3257230-CEF0-487D-86CB-6074AA8CDAC9}"/>
              </a:ext>
            </a:extLst>
          </p:cNvPr>
          <p:cNvSpPr txBox="1"/>
          <p:nvPr/>
        </p:nvSpPr>
        <p:spPr>
          <a:xfrm>
            <a:off x="4542278" y="3999964"/>
            <a:ext cx="83214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</a:p>
        </p:txBody>
      </p:sp>
      <p:sp>
        <p:nvSpPr>
          <p:cNvPr id="21" name="文本框 27">
            <a:extLst>
              <a:ext uri="{FF2B5EF4-FFF2-40B4-BE49-F238E27FC236}">
                <a16:creationId xmlns:a16="http://schemas.microsoft.com/office/drawing/2014/main" id="{4CFF1A27-E62E-4163-8538-34FF8A88DB0E}"/>
              </a:ext>
            </a:extLst>
          </p:cNvPr>
          <p:cNvSpPr txBox="1"/>
          <p:nvPr/>
        </p:nvSpPr>
        <p:spPr>
          <a:xfrm>
            <a:off x="4540486" y="5832573"/>
            <a:ext cx="856465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Attacker</a:t>
            </a:r>
          </a:p>
        </p:txBody>
      </p:sp>
      <p:sp>
        <p:nvSpPr>
          <p:cNvPr id="22" name="文本框 44">
            <a:extLst>
              <a:ext uri="{FF2B5EF4-FFF2-40B4-BE49-F238E27FC236}">
                <a16:creationId xmlns:a16="http://schemas.microsoft.com/office/drawing/2014/main" id="{02E430F1-8D2B-4A39-8672-97ADA852ADC7}"/>
              </a:ext>
            </a:extLst>
          </p:cNvPr>
          <p:cNvSpPr txBox="1"/>
          <p:nvPr/>
        </p:nvSpPr>
        <p:spPr>
          <a:xfrm>
            <a:off x="2398513" y="3688689"/>
            <a:ext cx="952656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5V DC power</a:t>
            </a:r>
          </a:p>
        </p:txBody>
      </p:sp>
      <p:cxnSp>
        <p:nvCxnSpPr>
          <p:cNvPr id="23" name="直接连接符 67">
            <a:extLst>
              <a:ext uri="{FF2B5EF4-FFF2-40B4-BE49-F238E27FC236}">
                <a16:creationId xmlns:a16="http://schemas.microsoft.com/office/drawing/2014/main" id="{94EDE4A2-19B1-414B-8E3E-633D90F70C82}"/>
              </a:ext>
            </a:extLst>
          </p:cNvPr>
          <p:cNvCxnSpPr>
            <a:cxnSpLocks/>
          </p:cNvCxnSpPr>
          <p:nvPr/>
        </p:nvCxnSpPr>
        <p:spPr>
          <a:xfrm flipH="1">
            <a:off x="1168550" y="3312469"/>
            <a:ext cx="1513153" cy="4737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67">
            <a:extLst>
              <a:ext uri="{FF2B5EF4-FFF2-40B4-BE49-F238E27FC236}">
                <a16:creationId xmlns:a16="http://schemas.microsoft.com/office/drawing/2014/main" id="{4D3A13E0-AF23-439F-9AED-D61519413375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157013" y="3312468"/>
            <a:ext cx="0" cy="39068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56">
            <a:extLst>
              <a:ext uri="{FF2B5EF4-FFF2-40B4-BE49-F238E27FC236}">
                <a16:creationId xmlns:a16="http://schemas.microsoft.com/office/drawing/2014/main" id="{18648448-4CF9-47E5-9585-1EC08801D3E0}"/>
              </a:ext>
            </a:extLst>
          </p:cNvPr>
          <p:cNvSpPr txBox="1"/>
          <p:nvPr/>
        </p:nvSpPr>
        <p:spPr>
          <a:xfrm>
            <a:off x="3239572" y="4711229"/>
            <a:ext cx="1145995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Password</a:t>
            </a:r>
          </a:p>
        </p:txBody>
      </p:sp>
      <p:sp>
        <p:nvSpPr>
          <p:cNvPr id="26" name="文本框 65">
            <a:extLst>
              <a:ext uri="{FF2B5EF4-FFF2-40B4-BE49-F238E27FC236}">
                <a16:creationId xmlns:a16="http://schemas.microsoft.com/office/drawing/2014/main" id="{4BB8EE33-1B88-4B40-9700-2E1CC7BA2171}"/>
              </a:ext>
            </a:extLst>
          </p:cNvPr>
          <p:cNvSpPr txBox="1"/>
          <p:nvPr/>
        </p:nvSpPr>
        <p:spPr>
          <a:xfrm>
            <a:off x="3239571" y="5446710"/>
            <a:ext cx="1157104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Verification code</a:t>
            </a:r>
          </a:p>
        </p:txBody>
      </p:sp>
      <p:sp>
        <p:nvSpPr>
          <p:cNvPr id="27" name="文本框 66">
            <a:extLst>
              <a:ext uri="{FF2B5EF4-FFF2-40B4-BE49-F238E27FC236}">
                <a16:creationId xmlns:a16="http://schemas.microsoft.com/office/drawing/2014/main" id="{267E63D8-731E-4173-BD94-2909F9E83B0B}"/>
              </a:ext>
            </a:extLst>
          </p:cNvPr>
          <p:cNvSpPr txBox="1"/>
          <p:nvPr/>
        </p:nvSpPr>
        <p:spPr>
          <a:xfrm>
            <a:off x="3239570" y="5075824"/>
            <a:ext cx="1145995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SSN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577B268-E06B-4053-8C41-4A66168C77D7}"/>
              </a:ext>
            </a:extLst>
          </p:cNvPr>
          <p:cNvSpPr/>
          <p:nvPr/>
        </p:nvSpPr>
        <p:spPr>
          <a:xfrm>
            <a:off x="244524" y="1683511"/>
            <a:ext cx="5157843" cy="445078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cxnSp>
        <p:nvCxnSpPr>
          <p:cNvPr id="29" name="直接连接符 22">
            <a:extLst>
              <a:ext uri="{FF2B5EF4-FFF2-40B4-BE49-F238E27FC236}">
                <a16:creationId xmlns:a16="http://schemas.microsoft.com/office/drawing/2014/main" id="{8420B89B-DF41-4967-9C1B-07DFE435D3F8}"/>
              </a:ext>
            </a:extLst>
          </p:cNvPr>
          <p:cNvCxnSpPr>
            <a:cxnSpLocks/>
          </p:cNvCxnSpPr>
          <p:nvPr/>
        </p:nvCxnSpPr>
        <p:spPr>
          <a:xfrm flipV="1">
            <a:off x="259737" y="3017943"/>
            <a:ext cx="5113731" cy="1369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174">
            <a:extLst>
              <a:ext uri="{FF2B5EF4-FFF2-40B4-BE49-F238E27FC236}">
                <a16:creationId xmlns:a16="http://schemas.microsoft.com/office/drawing/2014/main" id="{18A89F0E-C6B3-4D00-8CD6-E28229194337}"/>
              </a:ext>
            </a:extLst>
          </p:cNvPr>
          <p:cNvCxnSpPr>
            <a:cxnSpLocks/>
          </p:cNvCxnSpPr>
          <p:nvPr/>
        </p:nvCxnSpPr>
        <p:spPr>
          <a:xfrm flipV="1">
            <a:off x="285285" y="4556027"/>
            <a:ext cx="5117080" cy="2514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92">
            <a:extLst>
              <a:ext uri="{FF2B5EF4-FFF2-40B4-BE49-F238E27FC236}">
                <a16:creationId xmlns:a16="http://schemas.microsoft.com/office/drawing/2014/main" id="{E9BCA0F1-9B05-424F-A066-49E898B32F37}"/>
              </a:ext>
            </a:extLst>
          </p:cNvPr>
          <p:cNvGrpSpPr/>
          <p:nvPr/>
        </p:nvGrpSpPr>
        <p:grpSpPr>
          <a:xfrm>
            <a:off x="2584145" y="1830690"/>
            <a:ext cx="581395" cy="806235"/>
            <a:chOff x="5744013" y="263196"/>
            <a:chExt cx="869473" cy="951734"/>
          </a:xfrm>
        </p:grpSpPr>
        <p:sp>
          <p:nvSpPr>
            <p:cNvPr id="35" name="矩形 31">
              <a:extLst>
                <a:ext uri="{FF2B5EF4-FFF2-40B4-BE49-F238E27FC236}">
                  <a16:creationId xmlns:a16="http://schemas.microsoft.com/office/drawing/2014/main" id="{4C3A81E8-880F-454F-B03B-E366CD115DA1}"/>
                </a:ext>
              </a:extLst>
            </p:cNvPr>
            <p:cNvSpPr/>
            <p:nvPr/>
          </p:nvSpPr>
          <p:spPr>
            <a:xfrm>
              <a:off x="5744013" y="427171"/>
              <a:ext cx="869473" cy="78775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36" name="矩形 106">
              <a:extLst>
                <a:ext uri="{FF2B5EF4-FFF2-40B4-BE49-F238E27FC236}">
                  <a16:creationId xmlns:a16="http://schemas.microsoft.com/office/drawing/2014/main" id="{F8E586EF-ABCC-43ED-9C24-DEEEC270D8EA}"/>
                </a:ext>
              </a:extLst>
            </p:cNvPr>
            <p:cNvSpPr/>
            <p:nvPr/>
          </p:nvSpPr>
          <p:spPr>
            <a:xfrm>
              <a:off x="5810146" y="263196"/>
              <a:ext cx="764073" cy="159426"/>
            </a:xfrm>
            <a:prstGeom prst="rect">
              <a:avLst/>
            </a:prstGeom>
            <a:solidFill>
              <a:srgbClr val="FBFBFB"/>
            </a:solidFill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37" name="矩形 172">
              <a:extLst>
                <a:ext uri="{FF2B5EF4-FFF2-40B4-BE49-F238E27FC236}">
                  <a16:creationId xmlns:a16="http://schemas.microsoft.com/office/drawing/2014/main" id="{DBBA8FF2-CC1B-4F84-977A-7DD847C088C2}"/>
                </a:ext>
              </a:extLst>
            </p:cNvPr>
            <p:cNvSpPr/>
            <p:nvPr/>
          </p:nvSpPr>
          <p:spPr>
            <a:xfrm>
              <a:off x="5835855" y="296735"/>
              <a:ext cx="711697" cy="9338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</p:grpSp>
      <p:cxnSp>
        <p:nvCxnSpPr>
          <p:cNvPr id="32" name="直接连接符 69">
            <a:extLst>
              <a:ext uri="{FF2B5EF4-FFF2-40B4-BE49-F238E27FC236}">
                <a16:creationId xmlns:a16="http://schemas.microsoft.com/office/drawing/2014/main" id="{EEE05B91-6F58-43AE-B0BD-CC52305E57B6}"/>
              </a:ext>
            </a:extLst>
          </p:cNvPr>
          <p:cNvCxnSpPr>
            <a:cxnSpLocks/>
          </p:cNvCxnSpPr>
          <p:nvPr/>
        </p:nvCxnSpPr>
        <p:spPr>
          <a:xfrm flipV="1">
            <a:off x="2683555" y="2640782"/>
            <a:ext cx="629" cy="9199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129CDA2-C80F-4694-A6BB-F234CB0EB0CC}"/>
              </a:ext>
            </a:extLst>
          </p:cNvPr>
          <p:cNvGrpSpPr/>
          <p:nvPr/>
        </p:nvGrpSpPr>
        <p:grpSpPr>
          <a:xfrm>
            <a:off x="629880" y="4207071"/>
            <a:ext cx="631308" cy="886635"/>
            <a:chOff x="4046199" y="3867379"/>
            <a:chExt cx="631308" cy="886634"/>
          </a:xfrm>
        </p:grpSpPr>
        <p:sp>
          <p:nvSpPr>
            <p:cNvPr id="15" name="文本框 37">
              <a:extLst>
                <a:ext uri="{FF2B5EF4-FFF2-40B4-BE49-F238E27FC236}">
                  <a16:creationId xmlns:a16="http://schemas.microsoft.com/office/drawing/2014/main" id="{F3D7FCE4-06CF-4419-A67E-2E20E47C903D}"/>
                </a:ext>
              </a:extLst>
            </p:cNvPr>
            <p:cNvSpPr txBox="1"/>
            <p:nvPr/>
          </p:nvSpPr>
          <p:spPr>
            <a:xfrm>
              <a:off x="4046199" y="4315531"/>
              <a:ext cx="444249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400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14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D9C677B7-7CDC-4596-BA1B-965E7F11CC67}"/>
                </a:ext>
              </a:extLst>
            </p:cNvPr>
            <p:cNvSpPr/>
            <p:nvPr/>
          </p:nvSpPr>
          <p:spPr>
            <a:xfrm rot="5400000">
              <a:off x="4146667" y="4223172"/>
              <a:ext cx="886634" cy="175047"/>
            </a:xfrm>
            <a:prstGeom prst="rightArrow">
              <a:avLst>
                <a:gd name="adj1" fmla="val 50000"/>
                <a:gd name="adj2" fmla="val 10444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EB3A4C-5C41-4C08-A00F-AF422515B1C9}"/>
              </a:ext>
            </a:extLst>
          </p:cNvPr>
          <p:cNvGrpSpPr/>
          <p:nvPr/>
        </p:nvGrpSpPr>
        <p:grpSpPr>
          <a:xfrm>
            <a:off x="1622144" y="4910534"/>
            <a:ext cx="1517139" cy="714993"/>
            <a:chOff x="5038462" y="4570838"/>
            <a:chExt cx="1517139" cy="714993"/>
          </a:xfrm>
        </p:grpSpPr>
        <p:sp>
          <p:nvSpPr>
            <p:cNvPr id="20" name="文本框 27">
              <a:extLst>
                <a:ext uri="{FF2B5EF4-FFF2-40B4-BE49-F238E27FC236}">
                  <a16:creationId xmlns:a16="http://schemas.microsoft.com/office/drawing/2014/main" id="{4270DD9C-7622-4BBC-8A39-BFB57A9B6241}"/>
                </a:ext>
              </a:extLst>
            </p:cNvPr>
            <p:cNvSpPr txBox="1"/>
            <p:nvPr/>
          </p:nvSpPr>
          <p:spPr>
            <a:xfrm>
              <a:off x="5107222" y="4570838"/>
              <a:ext cx="1277590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altLang="zh-CN" sz="1200" dirty="0">
                  <a:latin typeface="Arial" panose="020B0604020202020204" pitchFamily="34" charset="0"/>
                  <a:cs typeface="Arial" panose="020B0604020202020204" pitchFamily="34" charset="0"/>
                </a:rPr>
                <a:t>pectrum</a:t>
              </a:r>
            </a:p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recognition</a:t>
              </a:r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8E8E5F6C-8DB0-44E0-A92A-85B32701893F}"/>
                </a:ext>
              </a:extLst>
            </p:cNvPr>
            <p:cNvSpPr/>
            <p:nvPr/>
          </p:nvSpPr>
          <p:spPr>
            <a:xfrm>
              <a:off x="5038462" y="5130073"/>
              <a:ext cx="1517139" cy="155758"/>
            </a:xfrm>
            <a:prstGeom prst="rightArrow">
              <a:avLst>
                <a:gd name="adj1" fmla="val 50000"/>
                <a:gd name="adj2" fmla="val 118319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pic>
        <p:nvPicPr>
          <p:cNvPr id="38" name="Picture 3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48CF568-1A98-449F-8051-D5816BC356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2" r="49474"/>
          <a:stretch/>
        </p:blipFill>
        <p:spPr>
          <a:xfrm rot="10800000">
            <a:off x="6061346" y="2474827"/>
            <a:ext cx="797447" cy="8023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2752805-21A7-4346-B15A-9B3D3979EC3C}"/>
              </a:ext>
            </a:extLst>
          </p:cNvPr>
          <p:cNvSpPr txBox="1"/>
          <p:nvPr/>
        </p:nvSpPr>
        <p:spPr>
          <a:xfrm>
            <a:off x="5232168" y="1880075"/>
            <a:ext cx="234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waveform when playing “seven”.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848EE2-353D-4CE9-8D88-BA1EF8A8B232}"/>
              </a:ext>
            </a:extLst>
          </p:cNvPr>
          <p:cNvGrpSpPr/>
          <p:nvPr/>
        </p:nvGrpSpPr>
        <p:grpSpPr>
          <a:xfrm>
            <a:off x="5460033" y="3312467"/>
            <a:ext cx="6070571" cy="2800633"/>
            <a:chOff x="2064208" y="2830311"/>
            <a:chExt cx="6070571" cy="280063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CD224B8-2208-4692-8798-B46099DD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</a:blip>
            <a:stretch>
              <a:fillRect/>
            </a:stretch>
          </p:blipFill>
          <p:spPr>
            <a:xfrm>
              <a:off x="2492861" y="3994680"/>
              <a:ext cx="934057" cy="87598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1818367-FA9D-4E71-9C62-975423366952}"/>
                </a:ext>
              </a:extLst>
            </p:cNvPr>
            <p:cNvCxnSpPr>
              <a:cxnSpLocks/>
            </p:cNvCxnSpPr>
            <p:nvPr/>
          </p:nvCxnSpPr>
          <p:spPr>
            <a:xfrm>
              <a:off x="2947318" y="3409629"/>
              <a:ext cx="7100" cy="565928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B66BF35-5328-46AC-9BB6-BB2E75E704F2}"/>
                </a:ext>
              </a:extLst>
            </p:cNvPr>
            <p:cNvCxnSpPr>
              <a:cxnSpLocks/>
            </p:cNvCxnSpPr>
            <p:nvPr/>
          </p:nvCxnSpPr>
          <p:spPr>
            <a:xfrm>
              <a:off x="8126432" y="2830311"/>
              <a:ext cx="8347" cy="649657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E553A31-0CB6-4003-99CB-B91DBFD6D3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54419" y="3435855"/>
              <a:ext cx="5172012" cy="11722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E0E8D0E-C2E7-4EF1-8D13-C03D97C09FEE}"/>
                </a:ext>
              </a:extLst>
            </p:cNvPr>
            <p:cNvSpPr txBox="1"/>
            <p:nvPr/>
          </p:nvSpPr>
          <p:spPr>
            <a:xfrm>
              <a:off x="3625569" y="3072678"/>
              <a:ext cx="3797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Noise reduction &amp; Grey</a:t>
              </a:r>
              <a:r>
                <a:rPr lang="zh-CN" altLang="en-US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scale</a:t>
              </a:r>
              <a:endPara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7897A6-28A4-4F8E-A991-FDF2BCE7076D}"/>
                </a:ext>
              </a:extLst>
            </p:cNvPr>
            <p:cNvSpPr txBox="1"/>
            <p:nvPr/>
          </p:nvSpPr>
          <p:spPr>
            <a:xfrm>
              <a:off x="2064208" y="5107722"/>
              <a:ext cx="1903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130×130 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Spectrum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6B41E94-C6D9-4396-97C0-02D2860E1B44}"/>
              </a:ext>
            </a:extLst>
          </p:cNvPr>
          <p:cNvCxnSpPr>
            <a:cxnSpLocks/>
          </p:cNvCxnSpPr>
          <p:nvPr/>
        </p:nvCxnSpPr>
        <p:spPr>
          <a:xfrm>
            <a:off x="11007953" y="4882935"/>
            <a:ext cx="406605" cy="662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95DFE7D-3FB2-4126-8125-BEFD8DC154CB}"/>
              </a:ext>
            </a:extLst>
          </p:cNvPr>
          <p:cNvSpPr txBox="1"/>
          <p:nvPr/>
        </p:nvSpPr>
        <p:spPr>
          <a:xfrm>
            <a:off x="11224547" y="4700380"/>
            <a:ext cx="1096493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Seven.</a:t>
            </a:r>
            <a:r>
              <a:rPr lang="zh-CN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altLang="zh-C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0CDE943-4B10-4EB7-A624-F8DB54BBDF39}"/>
              </a:ext>
            </a:extLst>
          </p:cNvPr>
          <p:cNvGrpSpPr/>
          <p:nvPr/>
        </p:nvGrpSpPr>
        <p:grpSpPr>
          <a:xfrm>
            <a:off x="6894447" y="2300931"/>
            <a:ext cx="1581881" cy="523220"/>
            <a:chOff x="3996832" y="1974076"/>
            <a:chExt cx="1581881" cy="523219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3D82A54-9D08-4D1E-8A15-D439B9663D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9375" y="2490983"/>
              <a:ext cx="1539338" cy="108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8164B3F-9C6C-4AC2-8B78-04EFD9E4E715}"/>
                </a:ext>
              </a:extLst>
            </p:cNvPr>
            <p:cNvSpPr txBox="1"/>
            <p:nvPr/>
          </p:nvSpPr>
          <p:spPr>
            <a:xfrm>
              <a:off x="3996832" y="1974076"/>
              <a:ext cx="1506582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altLang="zh-CN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igh-pass </a:t>
              </a:r>
            </a:p>
            <a:p>
              <a:pPr algn="ctr"/>
              <a:r>
                <a:rPr lang="en-US" altLang="zh-CN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filter</a:t>
              </a:r>
              <a:endPara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18951F0-1921-445E-AEF6-414C7B366FDB}"/>
              </a:ext>
            </a:extLst>
          </p:cNvPr>
          <p:cNvGrpSpPr/>
          <p:nvPr/>
        </p:nvGrpSpPr>
        <p:grpSpPr>
          <a:xfrm>
            <a:off x="9518210" y="2465262"/>
            <a:ext cx="1456775" cy="409397"/>
            <a:chOff x="6937213" y="2088156"/>
            <a:chExt cx="1456775" cy="40939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D00595C-88C0-4AA0-B18D-5ECD526584AA}"/>
                </a:ext>
              </a:extLst>
            </p:cNvPr>
            <p:cNvSpPr txBox="1"/>
            <p:nvPr/>
          </p:nvSpPr>
          <p:spPr>
            <a:xfrm>
              <a:off x="6937213" y="2088156"/>
              <a:ext cx="1392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STFT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E3FA16C-A361-4E56-9AF9-83AB03C07AC7}"/>
                </a:ext>
              </a:extLst>
            </p:cNvPr>
            <p:cNvCxnSpPr>
              <a:cxnSpLocks/>
            </p:cNvCxnSpPr>
            <p:nvPr/>
          </p:nvCxnSpPr>
          <p:spPr>
            <a:xfrm>
              <a:off x="6937213" y="2489498"/>
              <a:ext cx="1456775" cy="805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3F19EFE-5CD6-413F-8151-F9D6007C65C5}"/>
              </a:ext>
            </a:extLst>
          </p:cNvPr>
          <p:cNvGrpSpPr/>
          <p:nvPr/>
        </p:nvGrpSpPr>
        <p:grpSpPr>
          <a:xfrm>
            <a:off x="7949246" y="2069247"/>
            <a:ext cx="2155923" cy="1187340"/>
            <a:chOff x="5089599" y="1754808"/>
            <a:chExt cx="2155922" cy="118734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D2508FC-0786-4798-8FCB-0C6722CFD142}"/>
                </a:ext>
              </a:extLst>
            </p:cNvPr>
            <p:cNvSpPr txBox="1"/>
            <p:nvPr/>
          </p:nvSpPr>
          <p:spPr>
            <a:xfrm>
              <a:off x="5089599" y="1754808"/>
              <a:ext cx="215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Filtered waveform</a:t>
              </a:r>
            </a:p>
          </p:txBody>
        </p:sp>
        <p:pic>
          <p:nvPicPr>
            <p:cNvPr id="57" name="Picture 56" descr="Chart, timeline&#10;&#10;Description automatically generated with medium confidence">
              <a:extLst>
                <a:ext uri="{FF2B5EF4-FFF2-40B4-BE49-F238E27FC236}">
                  <a16:creationId xmlns:a16="http://schemas.microsoft.com/office/drawing/2014/main" id="{7C21BC36-B09D-4A8A-B0E1-0854EC48C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650" y="2153736"/>
              <a:ext cx="863300" cy="78841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2897D96-43FA-4CF5-A006-7923F5286299}"/>
              </a:ext>
            </a:extLst>
          </p:cNvPr>
          <p:cNvGrpSpPr/>
          <p:nvPr/>
        </p:nvGrpSpPr>
        <p:grpSpPr>
          <a:xfrm>
            <a:off x="10598367" y="2050803"/>
            <a:ext cx="1903911" cy="1225309"/>
            <a:chOff x="8118533" y="1586691"/>
            <a:chExt cx="1903910" cy="1225309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D06FA8B-ECEE-40EA-AB39-F46E34BAAD4B}"/>
                </a:ext>
              </a:extLst>
            </p:cNvPr>
            <p:cNvSpPr txBox="1"/>
            <p:nvPr/>
          </p:nvSpPr>
          <p:spPr>
            <a:xfrm>
              <a:off x="8118533" y="1586691"/>
              <a:ext cx="19039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Spectrum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FD62FCC-8ADA-466C-BF0F-22EDB739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82759" y="1986892"/>
              <a:ext cx="919326" cy="82510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0BAEE33-36A5-436F-92AC-3B854F828A8C}"/>
              </a:ext>
            </a:extLst>
          </p:cNvPr>
          <p:cNvGrpSpPr/>
          <p:nvPr/>
        </p:nvGrpSpPr>
        <p:grpSpPr>
          <a:xfrm>
            <a:off x="6363946" y="4126114"/>
            <a:ext cx="4707223" cy="1818991"/>
            <a:chOff x="3099838" y="3680689"/>
            <a:chExt cx="5762019" cy="204375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599877C-655D-4A2E-979A-4C1543ACEC1E}"/>
                </a:ext>
              </a:extLst>
            </p:cNvPr>
            <p:cNvSpPr txBox="1"/>
            <p:nvPr/>
          </p:nvSpPr>
          <p:spPr>
            <a:xfrm>
              <a:off x="5207336" y="5378639"/>
              <a:ext cx="2276784" cy="345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CNN A</a:t>
              </a:r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rchitecture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0AA0F79-E2D6-4CAA-AE1F-764E9887BC9E}"/>
                </a:ext>
              </a:extLst>
            </p:cNvPr>
            <p:cNvGrpSpPr/>
            <p:nvPr/>
          </p:nvGrpSpPr>
          <p:grpSpPr>
            <a:xfrm>
              <a:off x="3099838" y="3680689"/>
              <a:ext cx="5762019" cy="1697648"/>
              <a:chOff x="3099838" y="3680689"/>
              <a:chExt cx="5762019" cy="1697648"/>
            </a:xfrm>
          </p:grpSpPr>
          <p:sp>
            <p:nvSpPr>
              <p:cNvPr id="64" name="Rectangle 69">
                <a:extLst>
                  <a:ext uri="{FF2B5EF4-FFF2-40B4-BE49-F238E27FC236}">
                    <a16:creationId xmlns:a16="http://schemas.microsoft.com/office/drawing/2014/main" id="{72562ED6-CFD6-4823-B8C6-CB1AE13AF22B}"/>
                  </a:ext>
                </a:extLst>
              </p:cNvPr>
              <p:cNvSpPr/>
              <p:nvPr/>
            </p:nvSpPr>
            <p:spPr>
              <a:xfrm>
                <a:off x="5089316" y="4133758"/>
                <a:ext cx="222171" cy="23739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5" name="Rectangle 70">
                <a:extLst>
                  <a:ext uri="{FF2B5EF4-FFF2-40B4-BE49-F238E27FC236}">
                    <a16:creationId xmlns:a16="http://schemas.microsoft.com/office/drawing/2014/main" id="{2452EF23-98ED-4050-BAAC-CFA5DFC16CD3}"/>
                  </a:ext>
                </a:extLst>
              </p:cNvPr>
              <p:cNvSpPr/>
              <p:nvPr/>
            </p:nvSpPr>
            <p:spPr>
              <a:xfrm>
                <a:off x="5181522" y="4233272"/>
                <a:ext cx="222171" cy="2373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6" name="Rectangle 71">
                <a:extLst>
                  <a:ext uri="{FF2B5EF4-FFF2-40B4-BE49-F238E27FC236}">
                    <a16:creationId xmlns:a16="http://schemas.microsoft.com/office/drawing/2014/main" id="{3D24394B-8144-4C03-BE4C-C736640384DA}"/>
                  </a:ext>
                </a:extLst>
              </p:cNvPr>
              <p:cNvSpPr/>
              <p:nvPr/>
            </p:nvSpPr>
            <p:spPr>
              <a:xfrm>
                <a:off x="5264753" y="4326941"/>
                <a:ext cx="222171" cy="23739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7" name="Rectangle 72">
                <a:extLst>
                  <a:ext uri="{FF2B5EF4-FFF2-40B4-BE49-F238E27FC236}">
                    <a16:creationId xmlns:a16="http://schemas.microsoft.com/office/drawing/2014/main" id="{45390C46-3327-4EAF-97FB-F9978ECF79F5}"/>
                  </a:ext>
                </a:extLst>
              </p:cNvPr>
              <p:cNvSpPr/>
              <p:nvPr/>
            </p:nvSpPr>
            <p:spPr>
              <a:xfrm>
                <a:off x="5356960" y="4426455"/>
                <a:ext cx="222171" cy="2373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8" name="Rectangle 73">
                <a:extLst>
                  <a:ext uri="{FF2B5EF4-FFF2-40B4-BE49-F238E27FC236}">
                    <a16:creationId xmlns:a16="http://schemas.microsoft.com/office/drawing/2014/main" id="{3A04AF11-7DC2-49F5-8E71-FC6BE3CC9220}"/>
                  </a:ext>
                </a:extLst>
              </p:cNvPr>
              <p:cNvSpPr/>
              <p:nvPr/>
            </p:nvSpPr>
            <p:spPr>
              <a:xfrm>
                <a:off x="5456740" y="4514279"/>
                <a:ext cx="222171" cy="23739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9" name="Rectangle 74">
                <a:extLst>
                  <a:ext uri="{FF2B5EF4-FFF2-40B4-BE49-F238E27FC236}">
                    <a16:creationId xmlns:a16="http://schemas.microsoft.com/office/drawing/2014/main" id="{529F0C1D-BFF9-459F-B751-70AE8EDC2E65}"/>
                  </a:ext>
                </a:extLst>
              </p:cNvPr>
              <p:cNvSpPr/>
              <p:nvPr/>
            </p:nvSpPr>
            <p:spPr>
              <a:xfrm>
                <a:off x="5534386" y="4585880"/>
                <a:ext cx="222171" cy="2373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0" name="TextBox 178">
                <a:extLst>
                  <a:ext uri="{FF2B5EF4-FFF2-40B4-BE49-F238E27FC236}">
                    <a16:creationId xmlns:a16="http://schemas.microsoft.com/office/drawing/2014/main" id="{442181C5-D55E-4FC0-97F3-FD1892BE9B1F}"/>
                  </a:ext>
                </a:extLst>
              </p:cNvPr>
              <p:cNvSpPr txBox="1"/>
              <p:nvPr/>
            </p:nvSpPr>
            <p:spPr>
              <a:xfrm>
                <a:off x="5021034" y="3837558"/>
                <a:ext cx="482894" cy="345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96</a:t>
                </a: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4EAC2C7D-2FD2-4DEC-A984-16678F74A85A}"/>
                  </a:ext>
                </a:extLst>
              </p:cNvPr>
              <p:cNvGrpSpPr/>
              <p:nvPr/>
            </p:nvGrpSpPr>
            <p:grpSpPr>
              <a:xfrm>
                <a:off x="4196884" y="4154225"/>
                <a:ext cx="861559" cy="866402"/>
                <a:chOff x="2714540" y="3852403"/>
                <a:chExt cx="1145061" cy="1162794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678900B0-3382-44B5-84A2-FA6862A3C92B}"/>
                    </a:ext>
                  </a:extLst>
                </p:cNvPr>
                <p:cNvSpPr/>
                <p:nvPr/>
              </p:nvSpPr>
              <p:spPr>
                <a:xfrm>
                  <a:off x="2714540" y="3852403"/>
                  <a:ext cx="534184" cy="518541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0BAD1F34-6FFA-44A7-A806-48E20B0E54C4}"/>
                    </a:ext>
                  </a:extLst>
                </p:cNvPr>
                <p:cNvSpPr/>
                <p:nvPr/>
              </p:nvSpPr>
              <p:spPr>
                <a:xfrm>
                  <a:off x="2837088" y="3985960"/>
                  <a:ext cx="534184" cy="51854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ADD9F7F8-F4F3-43CE-8449-B5C4C19DB55B}"/>
                    </a:ext>
                  </a:extLst>
                </p:cNvPr>
                <p:cNvSpPr/>
                <p:nvPr/>
              </p:nvSpPr>
              <p:spPr>
                <a:xfrm>
                  <a:off x="2947706" y="4111673"/>
                  <a:ext cx="534184" cy="518541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73D6CE6A-D6AB-42C5-85FB-3801961E88A8}"/>
                    </a:ext>
                  </a:extLst>
                </p:cNvPr>
                <p:cNvSpPr/>
                <p:nvPr/>
              </p:nvSpPr>
              <p:spPr>
                <a:xfrm>
                  <a:off x="3070254" y="4245230"/>
                  <a:ext cx="534184" cy="51854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6A1211B0-44A4-417E-BF07-352AB85B68BA}"/>
                    </a:ext>
                  </a:extLst>
                </p:cNvPr>
                <p:cNvSpPr/>
                <p:nvPr/>
              </p:nvSpPr>
              <p:spPr>
                <a:xfrm>
                  <a:off x="3202868" y="4363098"/>
                  <a:ext cx="534184" cy="518541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C2230BC6-3B26-4109-94AB-156585E0FD45}"/>
                    </a:ext>
                  </a:extLst>
                </p:cNvPr>
                <p:cNvSpPr/>
                <p:nvPr/>
              </p:nvSpPr>
              <p:spPr>
                <a:xfrm>
                  <a:off x="3325417" y="4496656"/>
                  <a:ext cx="534184" cy="518541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23207A7-170B-4A8A-A334-FEB276680869}"/>
                  </a:ext>
                </a:extLst>
              </p:cNvPr>
              <p:cNvSpPr/>
              <p:nvPr/>
            </p:nvSpPr>
            <p:spPr>
              <a:xfrm rot="20740906">
                <a:off x="7830878" y="4089235"/>
                <a:ext cx="87845" cy="87600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D3BD519-B132-457F-B8AF-60F5DD6E5A3A}"/>
                  </a:ext>
                </a:extLst>
              </p:cNvPr>
              <p:cNvSpPr/>
              <p:nvPr/>
            </p:nvSpPr>
            <p:spPr>
              <a:xfrm rot="20740906">
                <a:off x="8499644" y="4285499"/>
                <a:ext cx="54811" cy="332436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992460A-E998-434A-A3F7-F68BE7FCF3A0}"/>
                  </a:ext>
                </a:extLst>
              </p:cNvPr>
              <p:cNvSpPr/>
              <p:nvPr/>
            </p:nvSpPr>
            <p:spPr>
              <a:xfrm>
                <a:off x="3897178" y="3680689"/>
                <a:ext cx="4887295" cy="165620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B18767E-AA7B-4E92-A4CA-54319F4CE1AF}"/>
                  </a:ext>
                </a:extLst>
              </p:cNvPr>
              <p:cNvGrpSpPr/>
              <p:nvPr/>
            </p:nvGrpSpPr>
            <p:grpSpPr>
              <a:xfrm>
                <a:off x="6006166" y="4230765"/>
                <a:ext cx="1374047" cy="559590"/>
                <a:chOff x="4055924" y="3432489"/>
                <a:chExt cx="3060022" cy="1346514"/>
              </a:xfrm>
            </p:grpSpPr>
            <p:sp>
              <p:nvSpPr>
                <p:cNvPr id="107" name="Rectangle 103">
                  <a:extLst>
                    <a:ext uri="{FF2B5EF4-FFF2-40B4-BE49-F238E27FC236}">
                      <a16:creationId xmlns:a16="http://schemas.microsoft.com/office/drawing/2014/main" id="{6CB28F25-5F0F-43EE-9DD4-78E254747E8E}"/>
                    </a:ext>
                  </a:extLst>
                </p:cNvPr>
                <p:cNvSpPr/>
                <p:nvPr/>
              </p:nvSpPr>
              <p:spPr>
                <a:xfrm>
                  <a:off x="4055924" y="3453855"/>
                  <a:ext cx="373631" cy="41516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8" name="Rectangle 104">
                  <a:extLst>
                    <a:ext uri="{FF2B5EF4-FFF2-40B4-BE49-F238E27FC236}">
                      <a16:creationId xmlns:a16="http://schemas.microsoft.com/office/drawing/2014/main" id="{271ADD7A-955F-43BE-A6EB-078A227F55D4}"/>
                    </a:ext>
                  </a:extLst>
                </p:cNvPr>
                <p:cNvSpPr/>
                <p:nvPr/>
              </p:nvSpPr>
              <p:spPr>
                <a:xfrm>
                  <a:off x="4178470" y="3587414"/>
                  <a:ext cx="373631" cy="41516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09" name="Rectangle 103">
                  <a:extLst>
                    <a:ext uri="{FF2B5EF4-FFF2-40B4-BE49-F238E27FC236}">
                      <a16:creationId xmlns:a16="http://schemas.microsoft.com/office/drawing/2014/main" id="{CCBBA05C-D7E9-4AA6-80D7-1019D0A4CC85}"/>
                    </a:ext>
                  </a:extLst>
                </p:cNvPr>
                <p:cNvSpPr/>
                <p:nvPr/>
              </p:nvSpPr>
              <p:spPr>
                <a:xfrm>
                  <a:off x="5924401" y="3432489"/>
                  <a:ext cx="347987" cy="38957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0" name="Rectangle 104">
                  <a:extLst>
                    <a:ext uri="{FF2B5EF4-FFF2-40B4-BE49-F238E27FC236}">
                      <a16:creationId xmlns:a16="http://schemas.microsoft.com/office/drawing/2014/main" id="{3990271E-54F5-4296-86D4-D57A27F04A7B}"/>
                    </a:ext>
                  </a:extLst>
                </p:cNvPr>
                <p:cNvSpPr/>
                <p:nvPr/>
              </p:nvSpPr>
              <p:spPr>
                <a:xfrm>
                  <a:off x="6046947" y="3566048"/>
                  <a:ext cx="347987" cy="38957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1" name="Rectangle 103">
                  <a:extLst>
                    <a:ext uri="{FF2B5EF4-FFF2-40B4-BE49-F238E27FC236}">
                      <a16:creationId xmlns:a16="http://schemas.microsoft.com/office/drawing/2014/main" id="{85963B54-DDD6-47BF-AF39-BEC73ECEE40F}"/>
                    </a:ext>
                  </a:extLst>
                </p:cNvPr>
                <p:cNvSpPr/>
                <p:nvPr/>
              </p:nvSpPr>
              <p:spPr>
                <a:xfrm>
                  <a:off x="4268438" y="3719582"/>
                  <a:ext cx="373631" cy="41516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2" name="Rectangle 104">
                  <a:extLst>
                    <a:ext uri="{FF2B5EF4-FFF2-40B4-BE49-F238E27FC236}">
                      <a16:creationId xmlns:a16="http://schemas.microsoft.com/office/drawing/2014/main" id="{44DE32B6-482F-4C18-AD2E-3450E996CE59}"/>
                    </a:ext>
                  </a:extLst>
                </p:cNvPr>
                <p:cNvSpPr/>
                <p:nvPr/>
              </p:nvSpPr>
              <p:spPr>
                <a:xfrm>
                  <a:off x="4390984" y="3853141"/>
                  <a:ext cx="373631" cy="41516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3" name="Rectangle 105">
                  <a:extLst>
                    <a:ext uri="{FF2B5EF4-FFF2-40B4-BE49-F238E27FC236}">
                      <a16:creationId xmlns:a16="http://schemas.microsoft.com/office/drawing/2014/main" id="{C8CF106B-0EB9-4FA2-AECF-78CF976BF833}"/>
                    </a:ext>
                  </a:extLst>
                </p:cNvPr>
                <p:cNvSpPr/>
                <p:nvPr/>
              </p:nvSpPr>
              <p:spPr>
                <a:xfrm>
                  <a:off x="4501605" y="3978852"/>
                  <a:ext cx="373631" cy="41516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4" name="Rectangle 106">
                  <a:extLst>
                    <a:ext uri="{FF2B5EF4-FFF2-40B4-BE49-F238E27FC236}">
                      <a16:creationId xmlns:a16="http://schemas.microsoft.com/office/drawing/2014/main" id="{D01DC353-D534-46D7-863F-09A7BCBF5BED}"/>
                    </a:ext>
                  </a:extLst>
                </p:cNvPr>
                <p:cNvSpPr/>
                <p:nvPr/>
              </p:nvSpPr>
              <p:spPr>
                <a:xfrm>
                  <a:off x="4624152" y="4112408"/>
                  <a:ext cx="373631" cy="41516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5" name="Rectangle 107">
                  <a:extLst>
                    <a:ext uri="{FF2B5EF4-FFF2-40B4-BE49-F238E27FC236}">
                      <a16:creationId xmlns:a16="http://schemas.microsoft.com/office/drawing/2014/main" id="{6C5BBEA0-AB14-4216-8676-5587957C3F5E}"/>
                    </a:ext>
                  </a:extLst>
                </p:cNvPr>
                <p:cNvSpPr/>
                <p:nvPr/>
              </p:nvSpPr>
              <p:spPr>
                <a:xfrm>
                  <a:off x="4756767" y="4230277"/>
                  <a:ext cx="373631" cy="41516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6" name="Rectangle 108">
                  <a:extLst>
                    <a:ext uri="{FF2B5EF4-FFF2-40B4-BE49-F238E27FC236}">
                      <a16:creationId xmlns:a16="http://schemas.microsoft.com/office/drawing/2014/main" id="{32AEF6E8-5AA4-4BEF-BF04-E07BECB93416}"/>
                    </a:ext>
                  </a:extLst>
                </p:cNvPr>
                <p:cNvSpPr/>
                <p:nvPr/>
              </p:nvSpPr>
              <p:spPr>
                <a:xfrm>
                  <a:off x="4879316" y="4363834"/>
                  <a:ext cx="373631" cy="41516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7" name="Rectangle 103">
                  <a:extLst>
                    <a:ext uri="{FF2B5EF4-FFF2-40B4-BE49-F238E27FC236}">
                      <a16:creationId xmlns:a16="http://schemas.microsoft.com/office/drawing/2014/main" id="{0E04CC8D-506B-4846-B55A-9CCBE948A6BA}"/>
                    </a:ext>
                  </a:extLst>
                </p:cNvPr>
                <p:cNvSpPr/>
                <p:nvPr/>
              </p:nvSpPr>
              <p:spPr>
                <a:xfrm>
                  <a:off x="6157083" y="3672340"/>
                  <a:ext cx="347987" cy="38957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8" name="Rectangle 104">
                  <a:extLst>
                    <a:ext uri="{FF2B5EF4-FFF2-40B4-BE49-F238E27FC236}">
                      <a16:creationId xmlns:a16="http://schemas.microsoft.com/office/drawing/2014/main" id="{E59C4A77-D8D8-41B9-B211-A14C4078E5C2}"/>
                    </a:ext>
                  </a:extLst>
                </p:cNvPr>
                <p:cNvSpPr/>
                <p:nvPr/>
              </p:nvSpPr>
              <p:spPr>
                <a:xfrm>
                  <a:off x="6279628" y="3805899"/>
                  <a:ext cx="347987" cy="38957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19" name="Rectangle 105">
                  <a:extLst>
                    <a:ext uri="{FF2B5EF4-FFF2-40B4-BE49-F238E27FC236}">
                      <a16:creationId xmlns:a16="http://schemas.microsoft.com/office/drawing/2014/main" id="{7C00C8D0-AED8-40A7-B00A-1863C9773580}"/>
                    </a:ext>
                  </a:extLst>
                </p:cNvPr>
                <p:cNvSpPr/>
                <p:nvPr/>
              </p:nvSpPr>
              <p:spPr>
                <a:xfrm>
                  <a:off x="6390247" y="3931611"/>
                  <a:ext cx="347987" cy="38957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0" name="Rectangle 106">
                  <a:extLst>
                    <a:ext uri="{FF2B5EF4-FFF2-40B4-BE49-F238E27FC236}">
                      <a16:creationId xmlns:a16="http://schemas.microsoft.com/office/drawing/2014/main" id="{31D5A8F3-1AD0-463B-A171-C8E9C2899E57}"/>
                    </a:ext>
                  </a:extLst>
                </p:cNvPr>
                <p:cNvSpPr/>
                <p:nvPr/>
              </p:nvSpPr>
              <p:spPr>
                <a:xfrm>
                  <a:off x="6512793" y="4065166"/>
                  <a:ext cx="347987" cy="38957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1" name="Rectangle 107">
                  <a:extLst>
                    <a:ext uri="{FF2B5EF4-FFF2-40B4-BE49-F238E27FC236}">
                      <a16:creationId xmlns:a16="http://schemas.microsoft.com/office/drawing/2014/main" id="{99573A40-D390-4951-8247-2AD7DC5D5C27}"/>
                    </a:ext>
                  </a:extLst>
                </p:cNvPr>
                <p:cNvSpPr/>
                <p:nvPr/>
              </p:nvSpPr>
              <p:spPr>
                <a:xfrm>
                  <a:off x="6645409" y="4183036"/>
                  <a:ext cx="347987" cy="38957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22" name="Rectangle 108">
                  <a:extLst>
                    <a:ext uri="{FF2B5EF4-FFF2-40B4-BE49-F238E27FC236}">
                      <a16:creationId xmlns:a16="http://schemas.microsoft.com/office/drawing/2014/main" id="{74558ED8-54BE-4F28-AEA5-7D69383524F5}"/>
                    </a:ext>
                  </a:extLst>
                </p:cNvPr>
                <p:cNvSpPr/>
                <p:nvPr/>
              </p:nvSpPr>
              <p:spPr>
                <a:xfrm>
                  <a:off x="6767959" y="4316593"/>
                  <a:ext cx="347987" cy="38957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F4E75484-DC9A-430D-B7FE-A147A7911A95}"/>
                  </a:ext>
                </a:extLst>
              </p:cNvPr>
              <p:cNvGrpSpPr/>
              <p:nvPr/>
            </p:nvGrpSpPr>
            <p:grpSpPr>
              <a:xfrm>
                <a:off x="3099838" y="4712705"/>
                <a:ext cx="1630057" cy="98968"/>
                <a:chOff x="1348731" y="4498597"/>
                <a:chExt cx="2166440" cy="132825"/>
              </a:xfrm>
            </p:grpSpPr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F28F86A3-CC8F-4689-ADC4-03A2AC70F052}"/>
                    </a:ext>
                  </a:extLst>
                </p:cNvPr>
                <p:cNvSpPr/>
                <p:nvPr/>
              </p:nvSpPr>
              <p:spPr>
                <a:xfrm>
                  <a:off x="1348731" y="4498597"/>
                  <a:ext cx="135756" cy="132824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76BD69CD-1224-4EE9-9929-8B1673A89D9F}"/>
                    </a:ext>
                  </a:extLst>
                </p:cNvPr>
                <p:cNvCxnSpPr>
                  <a:cxnSpLocks/>
                  <a:stCxn id="104" idx="0"/>
                </p:cNvCxnSpPr>
                <p:nvPr/>
              </p:nvCxnSpPr>
              <p:spPr>
                <a:xfrm>
                  <a:off x="1416609" y="4498597"/>
                  <a:ext cx="2087971" cy="10725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BC2FE605-70F3-4F79-AAE6-5F22B89A8D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91441" y="4606230"/>
                  <a:ext cx="2023730" cy="2519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7AC51CE8-82FB-4B89-B05E-1B8F3846538F}"/>
                  </a:ext>
                </a:extLst>
              </p:cNvPr>
              <p:cNvGrpSpPr/>
              <p:nvPr/>
            </p:nvGrpSpPr>
            <p:grpSpPr>
              <a:xfrm rot="601256" flipV="1">
                <a:off x="4844646" y="4596425"/>
                <a:ext cx="1631062" cy="270364"/>
                <a:chOff x="932825" y="4526284"/>
                <a:chExt cx="4335548" cy="652280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99E860-A473-4A84-930A-1FC9AED264B2}"/>
                    </a:ext>
                  </a:extLst>
                </p:cNvPr>
                <p:cNvSpPr/>
                <p:nvPr/>
              </p:nvSpPr>
              <p:spPr>
                <a:xfrm>
                  <a:off x="932825" y="4526284"/>
                  <a:ext cx="78198" cy="7799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D62807E7-6889-4B2F-9F5E-92551EC740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601256" flipV="1">
                  <a:off x="973589" y="4662618"/>
                  <a:ext cx="2126099" cy="197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9F0FD87-FFBB-4F54-9D2C-E43B6D73D2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601256" flipV="1">
                  <a:off x="1018134" y="4664463"/>
                  <a:ext cx="2074044" cy="9658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Rectangle 134">
                  <a:extLst>
                    <a:ext uri="{FF2B5EF4-FFF2-40B4-BE49-F238E27FC236}">
                      <a16:creationId xmlns:a16="http://schemas.microsoft.com/office/drawing/2014/main" id="{B66D203C-64FB-47CE-A969-E9E9DF5DA8DB}"/>
                    </a:ext>
                  </a:extLst>
                </p:cNvPr>
                <p:cNvSpPr/>
                <p:nvPr/>
              </p:nvSpPr>
              <p:spPr>
                <a:xfrm>
                  <a:off x="3101510" y="4943797"/>
                  <a:ext cx="78198" cy="7799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cxnSp>
              <p:nvCxnSpPr>
                <p:cNvPr id="102" name="Straight Connector 135">
                  <a:extLst>
                    <a:ext uri="{FF2B5EF4-FFF2-40B4-BE49-F238E27FC236}">
                      <a16:creationId xmlns:a16="http://schemas.microsoft.com/office/drawing/2014/main" id="{8811C067-90AE-4D17-BD58-2E605E73F5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601256" flipV="1">
                  <a:off x="3142274" y="5080128"/>
                  <a:ext cx="2126099" cy="197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36">
                  <a:extLst>
                    <a:ext uri="{FF2B5EF4-FFF2-40B4-BE49-F238E27FC236}">
                      <a16:creationId xmlns:a16="http://schemas.microsoft.com/office/drawing/2014/main" id="{052BE586-391B-4394-A803-6FB62CC2C9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601256" flipV="1">
                  <a:off x="3186819" y="5081975"/>
                  <a:ext cx="2074043" cy="9658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B98A28B-D7FD-4C58-8433-0C83EEDB71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9963" y="4117899"/>
                <a:ext cx="713019" cy="10478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E9579E61-6F0F-45AA-AF4C-10910B9309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2633" y="4759697"/>
                <a:ext cx="557740" cy="19684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28609F0-B78C-4B12-93BD-A051541236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6753" y="4096233"/>
                <a:ext cx="254857" cy="14865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972E7BE2-5511-4989-9166-BEAE9444D3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3540" y="4935251"/>
                <a:ext cx="248447" cy="2247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E7F361B4-FEBB-44BD-8D8B-0029F732BE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48506" y="4090693"/>
                <a:ext cx="306677" cy="20345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D95A725-8125-4E46-9A80-15BEBB0B06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66793" y="4619428"/>
                <a:ext cx="173196" cy="317004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A1DCD47-D7BE-4709-81D0-1B98430228A6}"/>
                  </a:ext>
                </a:extLst>
              </p:cNvPr>
              <p:cNvSpPr txBox="1"/>
              <p:nvPr/>
            </p:nvSpPr>
            <p:spPr>
              <a:xfrm>
                <a:off x="3931751" y="3845690"/>
                <a:ext cx="999675" cy="345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96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FD2840D4-42D1-401C-96CC-B7E0C10DC946}"/>
                  </a:ext>
                </a:extLst>
              </p:cNvPr>
              <p:cNvSpPr txBox="1"/>
              <p:nvPr/>
            </p:nvSpPr>
            <p:spPr>
              <a:xfrm>
                <a:off x="7394844" y="3821767"/>
                <a:ext cx="612231" cy="345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256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38B9723-6151-48CF-92AB-47B70367A1D4}"/>
                  </a:ext>
                </a:extLst>
              </p:cNvPr>
              <p:cNvSpPr txBox="1"/>
              <p:nvPr/>
            </p:nvSpPr>
            <p:spPr>
              <a:xfrm>
                <a:off x="7800457" y="3826495"/>
                <a:ext cx="642847" cy="345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256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8A86D2A-8AF2-4776-84B9-73F64CDB6E23}"/>
                  </a:ext>
                </a:extLst>
              </p:cNvPr>
              <p:cNvSpPr txBox="1"/>
              <p:nvPr/>
            </p:nvSpPr>
            <p:spPr>
              <a:xfrm>
                <a:off x="8258456" y="3970829"/>
                <a:ext cx="603401" cy="380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88" name="Rectangle 89">
                <a:extLst>
                  <a:ext uri="{FF2B5EF4-FFF2-40B4-BE49-F238E27FC236}">
                    <a16:creationId xmlns:a16="http://schemas.microsoft.com/office/drawing/2014/main" id="{6188074C-E44D-4CC1-BCD7-54A4C3B94A62}"/>
                  </a:ext>
                </a:extLst>
              </p:cNvPr>
              <p:cNvSpPr/>
              <p:nvPr/>
            </p:nvSpPr>
            <p:spPr>
              <a:xfrm rot="20740906">
                <a:off x="8170071" y="4085750"/>
                <a:ext cx="87845" cy="87600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9" name="Rectangle 134">
                <a:extLst>
                  <a:ext uri="{FF2B5EF4-FFF2-40B4-BE49-F238E27FC236}">
                    <a16:creationId xmlns:a16="http://schemas.microsoft.com/office/drawing/2014/main" id="{B8E21511-01E7-4B33-99AB-0BA1DD5341DC}"/>
                  </a:ext>
                </a:extLst>
              </p:cNvPr>
              <p:cNvSpPr/>
              <p:nvPr/>
            </p:nvSpPr>
            <p:spPr>
              <a:xfrm rot="601256" flipV="1">
                <a:off x="6455959" y="4641385"/>
                <a:ext cx="29419" cy="323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cxnSp>
            <p:nvCxnSpPr>
              <p:cNvPr id="90" name="Straight Connector 135">
                <a:extLst>
                  <a:ext uri="{FF2B5EF4-FFF2-40B4-BE49-F238E27FC236}">
                    <a16:creationId xmlns:a16="http://schemas.microsoft.com/office/drawing/2014/main" id="{AC351586-528D-4CFE-85AA-3AEB4F6C5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72991" y="4678728"/>
                <a:ext cx="799853" cy="81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136">
                <a:extLst>
                  <a:ext uri="{FF2B5EF4-FFF2-40B4-BE49-F238E27FC236}">
                    <a16:creationId xmlns:a16="http://schemas.microsoft.com/office/drawing/2014/main" id="{96FC62A9-6501-402C-A106-65DAD00825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2576" y="4647558"/>
                <a:ext cx="780269" cy="400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177">
                <a:extLst>
                  <a:ext uri="{FF2B5EF4-FFF2-40B4-BE49-F238E27FC236}">
                    <a16:creationId xmlns:a16="http://schemas.microsoft.com/office/drawing/2014/main" id="{B671EE8F-839C-46D3-BB65-EC7CAFFD5845}"/>
                  </a:ext>
                </a:extLst>
              </p:cNvPr>
              <p:cNvSpPr txBox="1"/>
              <p:nvPr/>
            </p:nvSpPr>
            <p:spPr>
              <a:xfrm>
                <a:off x="4230133" y="5032529"/>
                <a:ext cx="1154677" cy="345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128×128</a:t>
                </a:r>
              </a:p>
            </p:txBody>
          </p:sp>
          <p:sp>
            <p:nvSpPr>
              <p:cNvPr id="93" name="TextBox 178">
                <a:extLst>
                  <a:ext uri="{FF2B5EF4-FFF2-40B4-BE49-F238E27FC236}">
                    <a16:creationId xmlns:a16="http://schemas.microsoft.com/office/drawing/2014/main" id="{44FC5540-6BC5-4EE9-B628-BF08696AC390}"/>
                  </a:ext>
                </a:extLst>
              </p:cNvPr>
              <p:cNvSpPr txBox="1"/>
              <p:nvPr/>
            </p:nvSpPr>
            <p:spPr>
              <a:xfrm>
                <a:off x="5180820" y="4827699"/>
                <a:ext cx="944656" cy="345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64×64</a:t>
                </a:r>
              </a:p>
            </p:txBody>
          </p:sp>
          <p:sp>
            <p:nvSpPr>
              <p:cNvPr id="94" name="TextBox 178">
                <a:extLst>
                  <a:ext uri="{FF2B5EF4-FFF2-40B4-BE49-F238E27FC236}">
                    <a16:creationId xmlns:a16="http://schemas.microsoft.com/office/drawing/2014/main" id="{653C5A4C-D416-4999-B9DB-5AFCBF3FC2B4}"/>
                  </a:ext>
                </a:extLst>
              </p:cNvPr>
              <p:cNvSpPr txBox="1"/>
              <p:nvPr/>
            </p:nvSpPr>
            <p:spPr>
              <a:xfrm>
                <a:off x="6020353" y="4823336"/>
                <a:ext cx="944656" cy="345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32×32</a:t>
                </a:r>
              </a:p>
            </p:txBody>
          </p:sp>
          <p:sp>
            <p:nvSpPr>
              <p:cNvPr id="95" name="TextBox 178">
                <a:extLst>
                  <a:ext uri="{FF2B5EF4-FFF2-40B4-BE49-F238E27FC236}">
                    <a16:creationId xmlns:a16="http://schemas.microsoft.com/office/drawing/2014/main" id="{7D06F502-F67F-4C8A-BC59-783B01F367C2}"/>
                  </a:ext>
                </a:extLst>
              </p:cNvPr>
              <p:cNvSpPr txBox="1"/>
              <p:nvPr/>
            </p:nvSpPr>
            <p:spPr>
              <a:xfrm>
                <a:off x="5735287" y="3952912"/>
                <a:ext cx="612615" cy="345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256</a:t>
                </a:r>
              </a:p>
            </p:txBody>
          </p:sp>
          <p:sp>
            <p:nvSpPr>
              <p:cNvPr id="96" name="TextBox 178">
                <a:extLst>
                  <a:ext uri="{FF2B5EF4-FFF2-40B4-BE49-F238E27FC236}">
                    <a16:creationId xmlns:a16="http://schemas.microsoft.com/office/drawing/2014/main" id="{8BF2DE0F-5A4A-4F3C-8833-71E9949CDC0B}"/>
                  </a:ext>
                </a:extLst>
              </p:cNvPr>
              <p:cNvSpPr txBox="1"/>
              <p:nvPr/>
            </p:nvSpPr>
            <p:spPr>
              <a:xfrm>
                <a:off x="6570991" y="3946208"/>
                <a:ext cx="602910" cy="345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256</a:t>
                </a:r>
              </a:p>
            </p:txBody>
          </p:sp>
          <p:sp>
            <p:nvSpPr>
              <p:cNvPr id="97" name="TextBox 178">
                <a:extLst>
                  <a:ext uri="{FF2B5EF4-FFF2-40B4-BE49-F238E27FC236}">
                    <a16:creationId xmlns:a16="http://schemas.microsoft.com/office/drawing/2014/main" id="{145E91BC-A8BB-491D-9BB0-7C65C77BFDDA}"/>
                  </a:ext>
                </a:extLst>
              </p:cNvPr>
              <p:cNvSpPr txBox="1"/>
              <p:nvPr/>
            </p:nvSpPr>
            <p:spPr>
              <a:xfrm>
                <a:off x="6825358" y="4821461"/>
                <a:ext cx="944656" cy="345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16×16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77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26" grpId="0" animBg="1"/>
      <p:bldP spid="27" grpId="0" animBg="1"/>
      <p:bldP spid="39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64557D-1545-4604-B877-E840FC30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557578-84C0-48AB-B59E-CC9687D1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Attack hardware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F4CD7A-DCA4-4AAB-BC4F-9DA83DAA2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0A4A4B-98B7-46C6-AA82-D33A7E68A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4C347D-64D9-47AA-8C44-F1FA2AB19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2170238"/>
            <a:ext cx="7191523" cy="37806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86B33F0-AE81-44F2-BE83-0E4E2140BC54}"/>
              </a:ext>
            </a:extLst>
          </p:cNvPr>
          <p:cNvSpPr/>
          <p:nvPr/>
        </p:nvSpPr>
        <p:spPr>
          <a:xfrm>
            <a:off x="2115029" y="2750591"/>
            <a:ext cx="1277779" cy="67484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A2D821-569F-46A8-964B-12DC4C1B9506}"/>
              </a:ext>
            </a:extLst>
          </p:cNvPr>
          <p:cNvSpPr txBox="1"/>
          <p:nvPr/>
        </p:nvSpPr>
        <p:spPr>
          <a:xfrm>
            <a:off x="1925728" y="2410668"/>
            <a:ext cx="16563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 chip</a:t>
            </a:r>
            <a:endParaRPr lang="en-US" sz="1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13665B-02E4-4699-83FD-D64E3D56B545}"/>
              </a:ext>
            </a:extLst>
          </p:cNvPr>
          <p:cNvSpPr/>
          <p:nvPr/>
        </p:nvSpPr>
        <p:spPr>
          <a:xfrm>
            <a:off x="1878403" y="3673415"/>
            <a:ext cx="1277779" cy="67484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3451CB-B57D-426E-BEBD-7CD402C26B72}"/>
              </a:ext>
            </a:extLst>
          </p:cNvPr>
          <p:cNvSpPr txBox="1"/>
          <p:nvPr/>
        </p:nvSpPr>
        <p:spPr>
          <a:xfrm>
            <a:off x="1507455" y="4400016"/>
            <a:ext cx="19403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Microcontroller</a:t>
            </a:r>
            <a:endParaRPr lang="en-U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9F2C4C-D47A-4852-BD04-E4D57DC14211}"/>
              </a:ext>
            </a:extLst>
          </p:cNvPr>
          <p:cNvSpPr txBox="1"/>
          <p:nvPr/>
        </p:nvSpPr>
        <p:spPr>
          <a:xfrm>
            <a:off x="2635606" y="5101990"/>
            <a:ext cx="16563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Victim phone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3516E4-1E42-442A-96C9-B90AA22E4233}"/>
              </a:ext>
            </a:extLst>
          </p:cNvPr>
          <p:cNvSpPr/>
          <p:nvPr/>
        </p:nvSpPr>
        <p:spPr>
          <a:xfrm>
            <a:off x="6508027" y="4330263"/>
            <a:ext cx="852441" cy="62528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9512BF-B3C2-4A98-8457-082A0D4D91E7}"/>
              </a:ext>
            </a:extLst>
          </p:cNvPr>
          <p:cNvSpPr txBox="1"/>
          <p:nvPr/>
        </p:nvSpPr>
        <p:spPr>
          <a:xfrm>
            <a:off x="3447787" y="3127137"/>
            <a:ext cx="24802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Amplifier &amp; MOSFET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7CFDB5-2C60-4435-8298-F635F08F850E}"/>
              </a:ext>
            </a:extLst>
          </p:cNvPr>
          <p:cNvSpPr/>
          <p:nvPr/>
        </p:nvSpPr>
        <p:spPr>
          <a:xfrm>
            <a:off x="3447787" y="3523430"/>
            <a:ext cx="2169304" cy="10180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A284DC-8FC5-46C6-A978-BB91E6235B7D}"/>
              </a:ext>
            </a:extLst>
          </p:cNvPr>
          <p:cNvSpPr txBox="1"/>
          <p:nvPr/>
        </p:nvSpPr>
        <p:spPr>
          <a:xfrm>
            <a:off x="6295833" y="5101990"/>
            <a:ext cx="12768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Modified cable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2DB673-06C7-4B5A-B20C-30B8DE0BCF45}"/>
              </a:ext>
            </a:extLst>
          </p:cNvPr>
          <p:cNvSpPr/>
          <p:nvPr/>
        </p:nvSpPr>
        <p:spPr>
          <a:xfrm>
            <a:off x="8277438" y="3088013"/>
            <a:ext cx="3745619" cy="156966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pPr marL="285726" indent="-285726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Low-cost </a:t>
            </a:r>
          </a:p>
          <a:p>
            <a:pPr marL="285726" indent="-285726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Portable</a:t>
            </a:r>
          </a:p>
          <a:p>
            <a:pPr marL="285726" indent="-285726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Small enough to be hidden in a power bank</a:t>
            </a:r>
          </a:p>
        </p:txBody>
      </p:sp>
    </p:spTree>
    <p:extLst>
      <p:ext uri="{BB962C8B-B14F-4D97-AF65-F5344CB8AC3E}">
        <p14:creationId xmlns:p14="http://schemas.microsoft.com/office/powerpoint/2010/main" val="296262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64557D-1545-4604-B877-E840FC300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GhostTalk Evaluation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F4CD7A-DCA4-4AAB-BC4F-9DA83DAA2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0A4A4B-98B7-46C6-AA82-D33A7E68AA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6962065A-D359-45B0-89CE-BAA29E55D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334537"/>
              </p:ext>
            </p:extLst>
          </p:nvPr>
        </p:nvGraphicFramePr>
        <p:xfrm>
          <a:off x="838201" y="1573183"/>
          <a:ext cx="10334630" cy="41082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76413">
                  <a:extLst>
                    <a:ext uri="{9D8B030D-6E8A-4147-A177-3AD203B41FA5}">
                      <a16:colId xmlns:a16="http://schemas.microsoft.com/office/drawing/2014/main" val="1669919705"/>
                    </a:ext>
                  </a:extLst>
                </a:gridCol>
                <a:gridCol w="1433513">
                  <a:extLst>
                    <a:ext uri="{9D8B030D-6E8A-4147-A177-3AD203B41FA5}">
                      <a16:colId xmlns:a16="http://schemas.microsoft.com/office/drawing/2014/main" val="3771461024"/>
                    </a:ext>
                  </a:extLst>
                </a:gridCol>
                <a:gridCol w="1580800">
                  <a:extLst>
                    <a:ext uri="{9D8B030D-6E8A-4147-A177-3AD203B41FA5}">
                      <a16:colId xmlns:a16="http://schemas.microsoft.com/office/drawing/2014/main" val="229561567"/>
                    </a:ext>
                  </a:extLst>
                </a:gridCol>
                <a:gridCol w="1238600">
                  <a:extLst>
                    <a:ext uri="{9D8B030D-6E8A-4147-A177-3AD203B41FA5}">
                      <a16:colId xmlns:a16="http://schemas.microsoft.com/office/drawing/2014/main" val="3548121417"/>
                    </a:ext>
                  </a:extLst>
                </a:gridCol>
                <a:gridCol w="868205">
                  <a:extLst>
                    <a:ext uri="{9D8B030D-6E8A-4147-A177-3AD203B41FA5}">
                      <a16:colId xmlns:a16="http://schemas.microsoft.com/office/drawing/2014/main" val="3637202436"/>
                    </a:ext>
                  </a:extLst>
                </a:gridCol>
                <a:gridCol w="575787">
                  <a:extLst>
                    <a:ext uri="{9D8B030D-6E8A-4147-A177-3AD203B41FA5}">
                      <a16:colId xmlns:a16="http://schemas.microsoft.com/office/drawing/2014/main" val="636757474"/>
                    </a:ext>
                  </a:extLst>
                </a:gridCol>
                <a:gridCol w="575787">
                  <a:extLst>
                    <a:ext uri="{9D8B030D-6E8A-4147-A177-3AD203B41FA5}">
                      <a16:colId xmlns:a16="http://schemas.microsoft.com/office/drawing/2014/main" val="15258631"/>
                    </a:ext>
                  </a:extLst>
                </a:gridCol>
                <a:gridCol w="575787">
                  <a:extLst>
                    <a:ext uri="{9D8B030D-6E8A-4147-A177-3AD203B41FA5}">
                      <a16:colId xmlns:a16="http://schemas.microsoft.com/office/drawing/2014/main" val="2073958872"/>
                    </a:ext>
                  </a:extLst>
                </a:gridCol>
                <a:gridCol w="871538">
                  <a:extLst>
                    <a:ext uri="{9D8B030D-6E8A-4147-A177-3AD203B41FA5}">
                      <a16:colId xmlns:a16="http://schemas.microsoft.com/office/drawing/2014/main" val="144389442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840948386"/>
                    </a:ext>
                  </a:extLst>
                </a:gridCol>
              </a:tblGrid>
              <a:tr h="320040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Assistants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fs</a:t>
                      </a:r>
                    </a:p>
                    <a:p>
                      <a:pPr algn="ct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(kHz)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GhostTalk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SNR</a:t>
                      </a:r>
                    </a:p>
                    <a:p>
                      <a:pPr algn="ct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(dB)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7760923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Eav.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11570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iPhone 5s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iOS 12.5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619253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iPhone 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iOS 14.5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773852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Huawei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 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Android 9.0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Google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810277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Xiaomi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 8 Lite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Android 9.0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Google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267177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Xiaomi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Pocophone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Android 9.0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Google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512325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Samsung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 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Android 10.0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Google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1713763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Samsung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Android 10.0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Google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182805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Google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Pixel 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Android 10.0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Google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5303670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Google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Pixel 4XL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Android 11.0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Google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√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4847867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8D1F4090-2715-49C6-84A2-6A89F5613816}"/>
              </a:ext>
            </a:extLst>
          </p:cNvPr>
          <p:cNvSpPr txBox="1"/>
          <p:nvPr/>
        </p:nvSpPr>
        <p:spPr>
          <a:xfrm>
            <a:off x="954883" y="5835911"/>
            <a:ext cx="10282239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We evaluate GhostTalk on 9 different smartphones, and the results show that our attack can successfully compromise all smartphones with 100% success rate.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2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7DA59-A54B-4490-BAD8-6C0BE4A4E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GhostTalk User Study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AE4F3B-63DA-4FF8-8A02-99D562CD5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DA8285-AF65-42FF-B8E9-4DEED1BD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4C73D-7B4C-4E42-9CC1-8B7DFB7FF500}"/>
              </a:ext>
            </a:extLst>
          </p:cNvPr>
          <p:cNvSpPr txBox="1"/>
          <p:nvPr/>
        </p:nvSpPr>
        <p:spPr>
          <a:xfrm>
            <a:off x="2775020" y="5795244"/>
            <a:ext cx="664196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Our injected audio signal can fool human ears!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5C5972E-1711-4D58-8C34-5571D5F7B2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6400317"/>
              </p:ext>
            </p:extLst>
          </p:nvPr>
        </p:nvGraphicFramePr>
        <p:xfrm>
          <a:off x="4200212" y="1473105"/>
          <a:ext cx="6641960" cy="4086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A79B48E-C0EA-467F-92E3-07D1E1C60513}"/>
              </a:ext>
            </a:extLst>
          </p:cNvPr>
          <p:cNvSpPr txBox="1"/>
          <p:nvPr/>
        </p:nvSpPr>
        <p:spPr>
          <a:xfrm>
            <a:off x="254135" y="2627256"/>
            <a:ext cx="3946079" cy="120032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20 listeners, 10 question for each listener. And 150 answers are indistinguishable.</a:t>
            </a:r>
          </a:p>
        </p:txBody>
      </p:sp>
    </p:spTree>
    <p:extLst>
      <p:ext uri="{BB962C8B-B14F-4D97-AF65-F5344CB8AC3E}">
        <p14:creationId xmlns:p14="http://schemas.microsoft.com/office/powerpoint/2010/main" val="85418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9" grpId="0">
        <p:bldAsOne/>
      </p:bldGraphic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74B7D-7EBF-4420-AD7C-AC254DAB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GhostTalk’s</a:t>
            </a:r>
            <a:r>
              <a:rPr lang="en-US" sz="3600" dirty="0"/>
              <a:t> Robustness against Liveness Detection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4E6EEB-A37C-456A-8EE9-1067E64E6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32852-DC8C-41FB-8568-9D314DDC6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6F874C-E61E-4908-84F0-640CCDE14D44}"/>
              </a:ext>
            </a:extLst>
          </p:cNvPr>
          <p:cNvGrpSpPr/>
          <p:nvPr/>
        </p:nvGrpSpPr>
        <p:grpSpPr>
          <a:xfrm>
            <a:off x="1335600" y="1727680"/>
            <a:ext cx="9520803" cy="4649341"/>
            <a:chOff x="1335599" y="1727679"/>
            <a:chExt cx="9520802" cy="4649339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1C6A57E-0D0A-489C-A858-2EBDC4051BFB}"/>
                </a:ext>
              </a:extLst>
            </p:cNvPr>
            <p:cNvSpPr txBox="1"/>
            <p:nvPr/>
          </p:nvSpPr>
          <p:spPr>
            <a:xfrm>
              <a:off x="1335599" y="5976908"/>
              <a:ext cx="9520802" cy="40011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GhostTalk attack can bypass existing liveness detection models with high success rate.</a:t>
              </a:r>
            </a:p>
          </p:txBody>
        </p:sp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F0EE184C-5CF3-4D50-A574-1A10F1E8C61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44289819"/>
                </p:ext>
              </p:extLst>
            </p:nvPr>
          </p:nvGraphicFramePr>
          <p:xfrm>
            <a:off x="3028142" y="1727679"/>
            <a:ext cx="6628363" cy="4144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644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5DF6D4A8-B1A7-45CC-B646-1DDD653D305F}"/>
              </a:ext>
            </a:extLst>
          </p:cNvPr>
          <p:cNvSpPr/>
          <p:nvPr/>
        </p:nvSpPr>
        <p:spPr>
          <a:xfrm>
            <a:off x="8557293" y="2035769"/>
            <a:ext cx="2438400" cy="762000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elvetica" pitchFamily="2" charset="0"/>
              </a:rPr>
              <a:t>What’s my schedule today?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080EC82B-D0E0-4DC1-9423-6BE657E715BE}"/>
              </a:ext>
            </a:extLst>
          </p:cNvPr>
          <p:cNvSpPr/>
          <p:nvPr/>
        </p:nvSpPr>
        <p:spPr>
          <a:xfrm>
            <a:off x="8557293" y="3150716"/>
            <a:ext cx="2438400" cy="762000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elvetica" pitchFamily="2" charset="0"/>
              </a:rPr>
              <a:t>Where am I?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A7EBDD56-6E0E-481E-A801-EDC9FA296D7A}"/>
              </a:ext>
            </a:extLst>
          </p:cNvPr>
          <p:cNvSpPr/>
          <p:nvPr/>
        </p:nvSpPr>
        <p:spPr>
          <a:xfrm>
            <a:off x="8557293" y="4216525"/>
            <a:ext cx="2438400" cy="762000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elvetica" pitchFamily="2" charset="0"/>
              </a:rPr>
              <a:t>What is my address?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55F416C5-6991-49BE-9D6E-CC7BC44138B2}"/>
              </a:ext>
            </a:extLst>
          </p:cNvPr>
          <p:cNvSpPr/>
          <p:nvPr/>
        </p:nvSpPr>
        <p:spPr>
          <a:xfrm>
            <a:off x="8557293" y="5293253"/>
            <a:ext cx="2438400" cy="762000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elvetica" pitchFamily="2" charset="0"/>
              </a:rPr>
              <a:t>What is my car plate number?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4B0A0C20-B901-4964-BBBA-73111079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Smartphone Voice Assistants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9F9218-77A5-4C76-9696-C7F91A721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6631D047-D5E8-44E6-AF48-58FC5441D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479254"/>
            <a:ext cx="6135716" cy="33305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ED90B2DF-1AEA-4255-A8C2-DA98BA56E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72"/>
          <a:stretch/>
        </p:blipFill>
        <p:spPr>
          <a:xfrm>
            <a:off x="838202" y="1596383"/>
            <a:ext cx="2189943" cy="13932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FBBC8A-3EF1-4CBF-8D01-2672DB4B1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92" y="3227747"/>
            <a:ext cx="2195319" cy="12238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205DA00-15D8-4B64-861B-55901345A9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59" b="23016"/>
          <a:stretch/>
        </p:blipFill>
        <p:spPr>
          <a:xfrm>
            <a:off x="802382" y="4689671"/>
            <a:ext cx="2189943" cy="1518764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8CF3246F-0EE7-444D-ADC5-6CE426415514}"/>
              </a:ext>
            </a:extLst>
          </p:cNvPr>
          <p:cNvSpPr/>
          <p:nvPr/>
        </p:nvSpPr>
        <p:spPr>
          <a:xfrm>
            <a:off x="4822133" y="2035769"/>
            <a:ext cx="2438400" cy="762000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elvetica" pitchFamily="2" charset="0"/>
              </a:rPr>
              <a:t>Read my message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7740B041-1BD0-4F44-ABB0-83D02EA9B5BC}"/>
              </a:ext>
            </a:extLst>
          </p:cNvPr>
          <p:cNvSpPr/>
          <p:nvPr/>
        </p:nvSpPr>
        <p:spPr>
          <a:xfrm>
            <a:off x="4802796" y="3150716"/>
            <a:ext cx="2438400" cy="762000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elvetica" pitchFamily="2" charset="0"/>
              </a:rPr>
              <a:t>Calling Alice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90535263-9B78-4CAB-A2FE-BA1910011C10}"/>
              </a:ext>
            </a:extLst>
          </p:cNvPr>
          <p:cNvSpPr/>
          <p:nvPr/>
        </p:nvSpPr>
        <p:spPr>
          <a:xfrm>
            <a:off x="4802796" y="4206735"/>
            <a:ext cx="2438400" cy="762000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elvetica" pitchFamily="2" charset="0"/>
              </a:rPr>
              <a:t>Send a message to Bob </a:t>
            </a: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9A4D616A-F0AF-42F2-A5A8-E30B933B4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374" y="3094963"/>
            <a:ext cx="894548" cy="894548"/>
          </a:xfrm>
          <a:prstGeom prst="rect">
            <a:avLst/>
          </a:prstGeom>
          <a:noFill/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0104E68C-4F46-4EA0-A7E3-1A50F1DC1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374" y="4152379"/>
            <a:ext cx="894548" cy="894548"/>
          </a:xfrm>
          <a:prstGeom prst="rect">
            <a:avLst/>
          </a:prstGeom>
          <a:noFill/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E630DB86-3DE7-4C96-A648-893AF6568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5460" y="1901920"/>
            <a:ext cx="1010375" cy="101037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DE1100A-00A9-454E-93FC-3F106258A3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048" t="8151" r="19048" b="34400"/>
          <a:stretch/>
        </p:blipFill>
        <p:spPr>
          <a:xfrm>
            <a:off x="3976201" y="5138924"/>
            <a:ext cx="1009633" cy="1011955"/>
          </a:xfrm>
          <a:prstGeom prst="rect">
            <a:avLst/>
          </a:prstGeom>
        </p:spPr>
      </p:pic>
      <p:sp>
        <p:nvSpPr>
          <p:cNvPr id="18" name="矩形: 圆角 10">
            <a:extLst>
              <a:ext uri="{FF2B5EF4-FFF2-40B4-BE49-F238E27FC236}">
                <a16:creationId xmlns:a16="http://schemas.microsoft.com/office/drawing/2014/main" id="{1D72645B-E1A9-43FD-83F4-0E6A10EE1BC5}"/>
              </a:ext>
            </a:extLst>
          </p:cNvPr>
          <p:cNvSpPr/>
          <p:nvPr/>
        </p:nvSpPr>
        <p:spPr>
          <a:xfrm>
            <a:off x="4802796" y="5262752"/>
            <a:ext cx="2438400" cy="762000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Helvetica" pitchFamily="2" charset="0"/>
              </a:rPr>
              <a:t>Open the door </a:t>
            </a:r>
          </a:p>
        </p:txBody>
      </p:sp>
      <p:pic>
        <p:nvPicPr>
          <p:cNvPr id="20" name="图片 19" descr="形状, 圆圈&#10;&#10;描述已自动生成">
            <a:extLst>
              <a:ext uri="{FF2B5EF4-FFF2-40B4-BE49-F238E27FC236}">
                <a16:creationId xmlns:a16="http://schemas.microsoft.com/office/drawing/2014/main" id="{491636FD-B975-4CA0-AABE-06BA5932B07A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52716" y="2042117"/>
            <a:ext cx="762000" cy="762000"/>
          </a:xfrm>
          <a:prstGeom prst="rect">
            <a:avLst/>
          </a:prstGeom>
        </p:spPr>
      </p:pic>
      <p:pic>
        <p:nvPicPr>
          <p:cNvPr id="22" name="图片 21" descr="形状, 圆圈&#10;&#10;描述已自动生成">
            <a:extLst>
              <a:ext uri="{FF2B5EF4-FFF2-40B4-BE49-F238E27FC236}">
                <a16:creationId xmlns:a16="http://schemas.microsoft.com/office/drawing/2014/main" id="{05C73D3F-AF8F-455B-A682-DCB52DA09D0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52716" y="3157064"/>
            <a:ext cx="762000" cy="762000"/>
          </a:xfrm>
          <a:prstGeom prst="rect">
            <a:avLst/>
          </a:prstGeom>
        </p:spPr>
      </p:pic>
      <p:pic>
        <p:nvPicPr>
          <p:cNvPr id="24" name="图片 23" descr="形状, 圆圈&#10;&#10;描述已自动生成">
            <a:extLst>
              <a:ext uri="{FF2B5EF4-FFF2-40B4-BE49-F238E27FC236}">
                <a16:creationId xmlns:a16="http://schemas.microsoft.com/office/drawing/2014/main" id="{9B1EEA90-9DC1-450A-9587-84579942755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52716" y="4222873"/>
            <a:ext cx="762000" cy="762000"/>
          </a:xfrm>
          <a:prstGeom prst="rect">
            <a:avLst/>
          </a:prstGeom>
        </p:spPr>
      </p:pic>
      <p:pic>
        <p:nvPicPr>
          <p:cNvPr id="26" name="图片 25" descr="形状, 圆圈&#10;&#10;描述已自动生成">
            <a:extLst>
              <a:ext uri="{FF2B5EF4-FFF2-40B4-BE49-F238E27FC236}">
                <a16:creationId xmlns:a16="http://schemas.microsoft.com/office/drawing/2014/main" id="{7FEE7664-10D3-434C-B6AF-30CA90F06C5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52716" y="5299601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6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8" grpId="0" animBg="1"/>
      <p:bldP spid="1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8F2040-F0F2-4AED-9B02-A1774159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GhostTalk’s</a:t>
            </a:r>
            <a:r>
              <a:rPr lang="en-US" sz="3600" dirty="0"/>
              <a:t> Robustness in Noisy Environment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6393AC-DA59-4ADF-826A-EADA8D2B4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BE94E3-4090-4CED-A77C-A1CBD3CBB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460174"/>
            <a:ext cx="6135716" cy="33305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C103D6-E2EC-4AA8-BE5D-46D7631B3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55"/>
          <a:stretch/>
        </p:blipFill>
        <p:spPr>
          <a:xfrm>
            <a:off x="100363" y="1873942"/>
            <a:ext cx="5601631" cy="3310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FC5C0A-B211-459D-B7F2-EED66FC1C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55"/>
          <a:stretch/>
        </p:blipFill>
        <p:spPr>
          <a:xfrm>
            <a:off x="6363045" y="1873942"/>
            <a:ext cx="5601631" cy="331083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78CA0BC-8EBC-4486-A6C6-D7B26D1D5808}"/>
              </a:ext>
            </a:extLst>
          </p:cNvPr>
          <p:cNvSpPr txBox="1"/>
          <p:nvPr/>
        </p:nvSpPr>
        <p:spPr>
          <a:xfrm>
            <a:off x="971550" y="5622423"/>
            <a:ext cx="1051559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GhostTalk injection and eavesdropping attacks are robust in noisy environments.</a:t>
            </a:r>
          </a:p>
        </p:txBody>
      </p:sp>
    </p:spTree>
    <p:extLst>
      <p:ext uri="{BB962C8B-B14F-4D97-AF65-F5344CB8AC3E}">
        <p14:creationId xmlns:p14="http://schemas.microsoft.com/office/powerpoint/2010/main" val="22265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8F2040-F0F2-4AED-9B02-A1774159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GhostTalk-SC Evaluation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6393AC-DA59-4ADF-826A-EADA8D2B4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BE94E3-4090-4CED-A77C-A1CBD3CBB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graphicFrame>
        <p:nvGraphicFramePr>
          <p:cNvPr id="3" name="表格 7">
            <a:extLst>
              <a:ext uri="{FF2B5EF4-FFF2-40B4-BE49-F238E27FC236}">
                <a16:creationId xmlns:a16="http://schemas.microsoft.com/office/drawing/2014/main" id="{D318CC53-E7D2-4BC3-B805-DDD3D41FA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94369"/>
              </p:ext>
            </p:extLst>
          </p:nvPr>
        </p:nvGraphicFramePr>
        <p:xfrm>
          <a:off x="2032000" y="1459698"/>
          <a:ext cx="8128000" cy="37954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5539181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2929189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85299987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25187844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6760559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Charging port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Loudspeaker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SNR(dB)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46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iPhone 5s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Lightning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56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iPhone X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Lightning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469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 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USB-C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374075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 8 Lite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USB-C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264529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 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USB-C</a:t>
                      </a:r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976504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USB-C</a:t>
                      </a:r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90.7%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6197082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Pixel 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USB-C</a:t>
                      </a:r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89.7%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527944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Pixel 4XL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USB-C</a:t>
                      </a:r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339140"/>
                  </a:ext>
                </a:extLst>
              </a:tr>
              <a:tr h="38535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Pocophone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USB-C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36.0%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7613888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16D71320-676C-4AF4-A5F1-25D22152D2D3}"/>
              </a:ext>
            </a:extLst>
          </p:cNvPr>
          <p:cNvSpPr txBox="1"/>
          <p:nvPr/>
        </p:nvSpPr>
        <p:spPr>
          <a:xfrm>
            <a:off x="954883" y="5518388"/>
            <a:ext cx="10282239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For most of smartphones, GhostTalk-SC can recognize the spoken digits with high accuracy.</a:t>
            </a:r>
          </a:p>
        </p:txBody>
      </p:sp>
    </p:spTree>
    <p:extLst>
      <p:ext uri="{BB962C8B-B14F-4D97-AF65-F5344CB8AC3E}">
        <p14:creationId xmlns:p14="http://schemas.microsoft.com/office/powerpoint/2010/main" val="363456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76">
            <a:extLst>
              <a:ext uri="{FF2B5EF4-FFF2-40B4-BE49-F238E27FC236}">
                <a16:creationId xmlns:a16="http://schemas.microsoft.com/office/drawing/2014/main" id="{0E0FB585-E6AB-455F-B0F5-165E540C7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074" y="2205887"/>
            <a:ext cx="4687637" cy="277155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28F2040-F0F2-4AED-9B02-A1774159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GhostTalk-SC Evaluation - Cont.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6393AC-DA59-4ADF-826A-EADA8D2B4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BE94E3-4090-4CED-A77C-A1CBD3CBB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sp>
        <p:nvSpPr>
          <p:cNvPr id="42" name="文本框 38">
            <a:extLst>
              <a:ext uri="{FF2B5EF4-FFF2-40B4-BE49-F238E27FC236}">
                <a16:creationId xmlns:a16="http://schemas.microsoft.com/office/drawing/2014/main" id="{A31A7197-E434-4EDF-AAB5-C0CB25C09F20}"/>
              </a:ext>
            </a:extLst>
          </p:cNvPr>
          <p:cNvSpPr txBox="1"/>
          <p:nvPr/>
        </p:nvSpPr>
        <p:spPr>
          <a:xfrm>
            <a:off x="3318894" y="5857767"/>
            <a:ext cx="5943001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Loudspeaker volume and classification accuracy are positively correlated.</a:t>
            </a:r>
          </a:p>
        </p:txBody>
      </p:sp>
      <p:cxnSp>
        <p:nvCxnSpPr>
          <p:cNvPr id="43" name="直接箭头连接符 78">
            <a:extLst>
              <a:ext uri="{FF2B5EF4-FFF2-40B4-BE49-F238E27FC236}">
                <a16:creationId xmlns:a16="http://schemas.microsoft.com/office/drawing/2014/main" id="{A095E4A7-4741-4EDE-90F4-2C4C2835AF0C}"/>
              </a:ext>
            </a:extLst>
          </p:cNvPr>
          <p:cNvCxnSpPr>
            <a:cxnSpLocks/>
          </p:cNvCxnSpPr>
          <p:nvPr/>
        </p:nvCxnSpPr>
        <p:spPr>
          <a:xfrm flipV="1">
            <a:off x="7734726" y="2677160"/>
            <a:ext cx="3559940" cy="12287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B4EC2DA0-09AD-4059-B9D7-BC2CF0636439}"/>
              </a:ext>
            </a:extLst>
          </p:cNvPr>
          <p:cNvGrpSpPr/>
          <p:nvPr/>
        </p:nvGrpSpPr>
        <p:grpSpPr>
          <a:xfrm>
            <a:off x="504180" y="1087035"/>
            <a:ext cx="2636849" cy="2254980"/>
            <a:chOff x="504178" y="1087035"/>
            <a:chExt cx="2636849" cy="2254980"/>
          </a:xfrm>
        </p:grpSpPr>
        <p:grpSp>
          <p:nvGrpSpPr>
            <p:cNvPr id="41" name="Group 2">
              <a:extLst>
                <a:ext uri="{FF2B5EF4-FFF2-40B4-BE49-F238E27FC236}">
                  <a16:creationId xmlns:a16="http://schemas.microsoft.com/office/drawing/2014/main" id="{239AF38C-5390-462F-A238-A9A3C8A588FF}"/>
                </a:ext>
              </a:extLst>
            </p:cNvPr>
            <p:cNvGrpSpPr/>
            <p:nvPr/>
          </p:nvGrpSpPr>
          <p:grpSpPr>
            <a:xfrm>
              <a:off x="504178" y="1087035"/>
              <a:ext cx="2636849" cy="2254980"/>
              <a:chOff x="1411728" y="647570"/>
              <a:chExt cx="3145318" cy="2692380"/>
            </a:xfrm>
          </p:grpSpPr>
          <p:sp>
            <p:nvSpPr>
              <p:cNvPr id="66" name="TextBox 9">
                <a:extLst>
                  <a:ext uri="{FF2B5EF4-FFF2-40B4-BE49-F238E27FC236}">
                    <a16:creationId xmlns:a16="http://schemas.microsoft.com/office/drawing/2014/main" id="{DD709252-30E4-4A03-B696-B148AD646DE1}"/>
                  </a:ext>
                </a:extLst>
              </p:cNvPr>
              <p:cNvSpPr txBox="1"/>
              <p:nvPr/>
            </p:nvSpPr>
            <p:spPr>
              <a:xfrm>
                <a:off x="1930134" y="2827169"/>
                <a:ext cx="351264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67" name="TextBox 10">
                <a:extLst>
                  <a:ext uri="{FF2B5EF4-FFF2-40B4-BE49-F238E27FC236}">
                    <a16:creationId xmlns:a16="http://schemas.microsoft.com/office/drawing/2014/main" id="{77D7137B-D572-4E7C-AD39-B7FC76448FAB}"/>
                  </a:ext>
                </a:extLst>
              </p:cNvPr>
              <p:cNvSpPr txBox="1"/>
              <p:nvPr/>
            </p:nvSpPr>
            <p:spPr>
              <a:xfrm>
                <a:off x="4003906" y="2854382"/>
                <a:ext cx="553140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68" name="TextBox 11">
                <a:extLst>
                  <a:ext uri="{FF2B5EF4-FFF2-40B4-BE49-F238E27FC236}">
                    <a16:creationId xmlns:a16="http://schemas.microsoft.com/office/drawing/2014/main" id="{851F57C9-6D1E-47EB-86B3-52FC0D8B2BC6}"/>
                  </a:ext>
                </a:extLst>
              </p:cNvPr>
              <p:cNvSpPr txBox="1"/>
              <p:nvPr/>
            </p:nvSpPr>
            <p:spPr>
              <a:xfrm>
                <a:off x="2608592" y="2935726"/>
                <a:ext cx="1149425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Time/s</a:t>
                </a:r>
              </a:p>
            </p:txBody>
          </p:sp>
          <p:sp>
            <p:nvSpPr>
              <p:cNvPr id="69" name="TextBox 12">
                <a:extLst>
                  <a:ext uri="{FF2B5EF4-FFF2-40B4-BE49-F238E27FC236}">
                    <a16:creationId xmlns:a16="http://schemas.microsoft.com/office/drawing/2014/main" id="{A392FB83-6187-4D93-A226-59CB8EF26E5F}"/>
                  </a:ext>
                </a:extLst>
              </p:cNvPr>
              <p:cNvSpPr txBox="1"/>
              <p:nvPr/>
            </p:nvSpPr>
            <p:spPr>
              <a:xfrm>
                <a:off x="1771892" y="2607166"/>
                <a:ext cx="351264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70" name="TextBox 13">
                <a:extLst>
                  <a:ext uri="{FF2B5EF4-FFF2-40B4-BE49-F238E27FC236}">
                    <a16:creationId xmlns:a16="http://schemas.microsoft.com/office/drawing/2014/main" id="{1D77C1F8-973E-435F-B239-19869F4F7665}"/>
                  </a:ext>
                </a:extLst>
              </p:cNvPr>
              <p:cNvSpPr txBox="1"/>
              <p:nvPr/>
            </p:nvSpPr>
            <p:spPr>
              <a:xfrm>
                <a:off x="1760781" y="647570"/>
                <a:ext cx="351264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1" name="TextBox 14">
                <a:extLst>
                  <a:ext uri="{FF2B5EF4-FFF2-40B4-BE49-F238E27FC236}">
                    <a16:creationId xmlns:a16="http://schemas.microsoft.com/office/drawing/2014/main" id="{8C454050-DA50-4933-AD72-34505F52B04B}"/>
                  </a:ext>
                </a:extLst>
              </p:cNvPr>
              <p:cNvSpPr txBox="1"/>
              <p:nvPr/>
            </p:nvSpPr>
            <p:spPr>
              <a:xfrm rot="16200000">
                <a:off x="625732" y="1574752"/>
                <a:ext cx="1975830" cy="403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Frequency/kHz</a:t>
                </a:r>
              </a:p>
            </p:txBody>
          </p:sp>
        </p:grpSp>
        <p:pic>
          <p:nvPicPr>
            <p:cNvPr id="73" name="Picture 18">
              <a:extLst>
                <a:ext uri="{FF2B5EF4-FFF2-40B4-BE49-F238E27FC236}">
                  <a16:creationId xmlns:a16="http://schemas.microsoft.com/office/drawing/2014/main" id="{74BA4375-42F6-45F8-AF07-79567D8B0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3343" y="1251339"/>
              <a:ext cx="1832039" cy="1728445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7C54F09-C9A8-40C4-8ABF-DF2D29855CDF}"/>
                </a:ext>
              </a:extLst>
            </p:cNvPr>
            <p:cNvSpPr txBox="1"/>
            <p:nvPr/>
          </p:nvSpPr>
          <p:spPr>
            <a:xfrm>
              <a:off x="2140336" y="1255404"/>
              <a:ext cx="76504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Ori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C984CE-F935-40DE-98A8-327A04BDA81F}"/>
              </a:ext>
            </a:extLst>
          </p:cNvPr>
          <p:cNvGrpSpPr/>
          <p:nvPr/>
        </p:nvGrpSpPr>
        <p:grpSpPr>
          <a:xfrm>
            <a:off x="3728393" y="1127473"/>
            <a:ext cx="2636849" cy="2254980"/>
            <a:chOff x="3728390" y="1127472"/>
            <a:chExt cx="2636849" cy="2254980"/>
          </a:xfrm>
        </p:grpSpPr>
        <p:pic>
          <p:nvPicPr>
            <p:cNvPr id="74" name="Picture 20">
              <a:extLst>
                <a:ext uri="{FF2B5EF4-FFF2-40B4-BE49-F238E27FC236}">
                  <a16:creationId xmlns:a16="http://schemas.microsoft.com/office/drawing/2014/main" id="{15DF6194-896B-4150-B7F9-B6B754EB6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6033" y="1245143"/>
              <a:ext cx="1801057" cy="173657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50AA4C-1273-4960-991C-B38C055C9149}"/>
                </a:ext>
              </a:extLst>
            </p:cNvPr>
            <p:cNvGrpSpPr/>
            <p:nvPr/>
          </p:nvGrpSpPr>
          <p:grpSpPr>
            <a:xfrm>
              <a:off x="3728390" y="1127472"/>
              <a:ext cx="2636849" cy="2254980"/>
              <a:chOff x="3728390" y="1127472"/>
              <a:chExt cx="2636849" cy="2254980"/>
            </a:xfrm>
          </p:grpSpPr>
          <p:grpSp>
            <p:nvGrpSpPr>
              <p:cNvPr id="39" name="Group 2">
                <a:extLst>
                  <a:ext uri="{FF2B5EF4-FFF2-40B4-BE49-F238E27FC236}">
                    <a16:creationId xmlns:a16="http://schemas.microsoft.com/office/drawing/2014/main" id="{25510BE8-FFCE-4135-8521-2E95A97AC10C}"/>
                  </a:ext>
                </a:extLst>
              </p:cNvPr>
              <p:cNvGrpSpPr/>
              <p:nvPr/>
            </p:nvGrpSpPr>
            <p:grpSpPr>
              <a:xfrm>
                <a:off x="3728390" y="1127472"/>
                <a:ext cx="2636849" cy="2254980"/>
                <a:chOff x="1411728" y="647570"/>
                <a:chExt cx="3145318" cy="2692380"/>
              </a:xfrm>
            </p:grpSpPr>
            <p:sp>
              <p:nvSpPr>
                <p:cNvPr id="40" name="TextBox 9">
                  <a:extLst>
                    <a:ext uri="{FF2B5EF4-FFF2-40B4-BE49-F238E27FC236}">
                      <a16:creationId xmlns:a16="http://schemas.microsoft.com/office/drawing/2014/main" id="{7932DB3B-FD68-4D8A-8327-60C1783B193C}"/>
                    </a:ext>
                  </a:extLst>
                </p:cNvPr>
                <p:cNvSpPr txBox="1"/>
                <p:nvPr/>
              </p:nvSpPr>
              <p:spPr>
                <a:xfrm>
                  <a:off x="1930134" y="2827169"/>
                  <a:ext cx="351264" cy="4042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51" name="TextBox 10">
                  <a:extLst>
                    <a:ext uri="{FF2B5EF4-FFF2-40B4-BE49-F238E27FC236}">
                      <a16:creationId xmlns:a16="http://schemas.microsoft.com/office/drawing/2014/main" id="{DA472222-C845-49A6-8209-F253D38DAFDA}"/>
                    </a:ext>
                  </a:extLst>
                </p:cNvPr>
                <p:cNvSpPr txBox="1"/>
                <p:nvPr/>
              </p:nvSpPr>
              <p:spPr>
                <a:xfrm>
                  <a:off x="4003906" y="2854382"/>
                  <a:ext cx="553140" cy="4042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58" name="TextBox 11">
                  <a:extLst>
                    <a:ext uri="{FF2B5EF4-FFF2-40B4-BE49-F238E27FC236}">
                      <a16:creationId xmlns:a16="http://schemas.microsoft.com/office/drawing/2014/main" id="{E4FC6B93-A39D-469A-92EC-1112DAABB6BF}"/>
                    </a:ext>
                  </a:extLst>
                </p:cNvPr>
                <p:cNvSpPr txBox="1"/>
                <p:nvPr/>
              </p:nvSpPr>
              <p:spPr>
                <a:xfrm>
                  <a:off x="2608592" y="2935726"/>
                  <a:ext cx="1149425" cy="4042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Time/s</a:t>
                  </a:r>
                </a:p>
              </p:txBody>
            </p:sp>
            <p:sp>
              <p:nvSpPr>
                <p:cNvPr id="65" name="TextBox 12">
                  <a:extLst>
                    <a:ext uri="{FF2B5EF4-FFF2-40B4-BE49-F238E27FC236}">
                      <a16:creationId xmlns:a16="http://schemas.microsoft.com/office/drawing/2014/main" id="{1F5CE1A1-303E-408B-8D45-5500F3BBDF5E}"/>
                    </a:ext>
                  </a:extLst>
                </p:cNvPr>
                <p:cNvSpPr txBox="1"/>
                <p:nvPr/>
              </p:nvSpPr>
              <p:spPr>
                <a:xfrm>
                  <a:off x="1771892" y="2607166"/>
                  <a:ext cx="351264" cy="4042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72" name="TextBox 13">
                  <a:extLst>
                    <a:ext uri="{FF2B5EF4-FFF2-40B4-BE49-F238E27FC236}">
                      <a16:creationId xmlns:a16="http://schemas.microsoft.com/office/drawing/2014/main" id="{5B4BDF4E-2AEE-44AF-8E17-CA7A5F71A796}"/>
                    </a:ext>
                  </a:extLst>
                </p:cNvPr>
                <p:cNvSpPr txBox="1"/>
                <p:nvPr/>
              </p:nvSpPr>
              <p:spPr>
                <a:xfrm>
                  <a:off x="1760781" y="647570"/>
                  <a:ext cx="351264" cy="4042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78" name="TextBox 14">
                  <a:extLst>
                    <a:ext uri="{FF2B5EF4-FFF2-40B4-BE49-F238E27FC236}">
                      <a16:creationId xmlns:a16="http://schemas.microsoft.com/office/drawing/2014/main" id="{356885C1-6BCA-475D-BF75-5D958FDF2808}"/>
                    </a:ext>
                  </a:extLst>
                </p:cNvPr>
                <p:cNvSpPr txBox="1"/>
                <p:nvPr/>
              </p:nvSpPr>
              <p:spPr>
                <a:xfrm rot="16200000">
                  <a:off x="625732" y="1574752"/>
                  <a:ext cx="1975830" cy="4038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Frequency/kHz</a:t>
                  </a: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782D8EE-D421-44B7-AD24-8B106C5B1A6D}"/>
                  </a:ext>
                </a:extLst>
              </p:cNvPr>
              <p:cNvSpPr txBox="1"/>
              <p:nvPr/>
            </p:nvSpPr>
            <p:spPr>
              <a:xfrm>
                <a:off x="5331869" y="1245143"/>
                <a:ext cx="765047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L16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598DE7-08B2-4D36-8D83-CD60023EF224}"/>
              </a:ext>
            </a:extLst>
          </p:cNvPr>
          <p:cNvGrpSpPr/>
          <p:nvPr/>
        </p:nvGrpSpPr>
        <p:grpSpPr>
          <a:xfrm>
            <a:off x="504180" y="3543671"/>
            <a:ext cx="2636849" cy="2254980"/>
            <a:chOff x="504178" y="3543669"/>
            <a:chExt cx="2636849" cy="2254980"/>
          </a:xfrm>
        </p:grpSpPr>
        <p:pic>
          <p:nvPicPr>
            <p:cNvPr id="75" name="Picture 22">
              <a:extLst>
                <a:ext uri="{FF2B5EF4-FFF2-40B4-BE49-F238E27FC236}">
                  <a16:creationId xmlns:a16="http://schemas.microsoft.com/office/drawing/2014/main" id="{FB9EBF17-811D-4548-87F9-CB681DC50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1278" y="3645230"/>
              <a:ext cx="1832040" cy="1762166"/>
            </a:xfrm>
            <a:prstGeom prst="rect">
              <a:avLst/>
            </a:prstGeom>
          </p:spPr>
        </p:pic>
        <p:grpSp>
          <p:nvGrpSpPr>
            <p:cNvPr id="80" name="Group 2">
              <a:extLst>
                <a:ext uri="{FF2B5EF4-FFF2-40B4-BE49-F238E27FC236}">
                  <a16:creationId xmlns:a16="http://schemas.microsoft.com/office/drawing/2014/main" id="{BFBADB6D-32B7-4315-BE38-D9E00E05C249}"/>
                </a:ext>
              </a:extLst>
            </p:cNvPr>
            <p:cNvGrpSpPr/>
            <p:nvPr/>
          </p:nvGrpSpPr>
          <p:grpSpPr>
            <a:xfrm>
              <a:off x="504178" y="3543669"/>
              <a:ext cx="2636849" cy="2254980"/>
              <a:chOff x="1411728" y="647570"/>
              <a:chExt cx="3145318" cy="2692380"/>
            </a:xfrm>
          </p:grpSpPr>
          <p:sp>
            <p:nvSpPr>
              <p:cNvPr id="81" name="TextBox 9">
                <a:extLst>
                  <a:ext uri="{FF2B5EF4-FFF2-40B4-BE49-F238E27FC236}">
                    <a16:creationId xmlns:a16="http://schemas.microsoft.com/office/drawing/2014/main" id="{EB57BB95-91EC-4556-90EA-D0F8AD39D81F}"/>
                  </a:ext>
                </a:extLst>
              </p:cNvPr>
              <p:cNvSpPr txBox="1"/>
              <p:nvPr/>
            </p:nvSpPr>
            <p:spPr>
              <a:xfrm>
                <a:off x="1930134" y="2827169"/>
                <a:ext cx="351264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82" name="TextBox 10">
                <a:extLst>
                  <a:ext uri="{FF2B5EF4-FFF2-40B4-BE49-F238E27FC236}">
                    <a16:creationId xmlns:a16="http://schemas.microsoft.com/office/drawing/2014/main" id="{C7CCB7C8-2BCE-4D95-9B0F-1460D6CCD6DC}"/>
                  </a:ext>
                </a:extLst>
              </p:cNvPr>
              <p:cNvSpPr txBox="1"/>
              <p:nvPr/>
            </p:nvSpPr>
            <p:spPr>
              <a:xfrm>
                <a:off x="4003906" y="2854382"/>
                <a:ext cx="553140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83" name="TextBox 11">
                <a:extLst>
                  <a:ext uri="{FF2B5EF4-FFF2-40B4-BE49-F238E27FC236}">
                    <a16:creationId xmlns:a16="http://schemas.microsoft.com/office/drawing/2014/main" id="{85301555-7F9E-44C2-ACB9-833FCDD5BFCB}"/>
                  </a:ext>
                </a:extLst>
              </p:cNvPr>
              <p:cNvSpPr txBox="1"/>
              <p:nvPr/>
            </p:nvSpPr>
            <p:spPr>
              <a:xfrm>
                <a:off x="2608592" y="2935726"/>
                <a:ext cx="1149425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Time/s</a:t>
                </a:r>
              </a:p>
            </p:txBody>
          </p:sp>
          <p:sp>
            <p:nvSpPr>
              <p:cNvPr id="84" name="TextBox 12">
                <a:extLst>
                  <a:ext uri="{FF2B5EF4-FFF2-40B4-BE49-F238E27FC236}">
                    <a16:creationId xmlns:a16="http://schemas.microsoft.com/office/drawing/2014/main" id="{5681E529-D3EE-4B17-AA9C-690604849E36}"/>
                  </a:ext>
                </a:extLst>
              </p:cNvPr>
              <p:cNvSpPr txBox="1"/>
              <p:nvPr/>
            </p:nvSpPr>
            <p:spPr>
              <a:xfrm>
                <a:off x="1771892" y="2607166"/>
                <a:ext cx="351264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85" name="TextBox 13">
                <a:extLst>
                  <a:ext uri="{FF2B5EF4-FFF2-40B4-BE49-F238E27FC236}">
                    <a16:creationId xmlns:a16="http://schemas.microsoft.com/office/drawing/2014/main" id="{3AED2CA2-3B74-4168-8BD1-7BCE18EB3493}"/>
                  </a:ext>
                </a:extLst>
              </p:cNvPr>
              <p:cNvSpPr txBox="1"/>
              <p:nvPr/>
            </p:nvSpPr>
            <p:spPr>
              <a:xfrm>
                <a:off x="1760781" y="647570"/>
                <a:ext cx="351264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86" name="TextBox 14">
                <a:extLst>
                  <a:ext uri="{FF2B5EF4-FFF2-40B4-BE49-F238E27FC236}">
                    <a16:creationId xmlns:a16="http://schemas.microsoft.com/office/drawing/2014/main" id="{D5B60A12-00EC-4D61-8388-5868CD264342}"/>
                  </a:ext>
                </a:extLst>
              </p:cNvPr>
              <p:cNvSpPr txBox="1"/>
              <p:nvPr/>
            </p:nvSpPr>
            <p:spPr>
              <a:xfrm rot="16200000">
                <a:off x="625732" y="1574752"/>
                <a:ext cx="1975830" cy="403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Frequency/kHz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FB3C87C-A475-4D83-A0C6-A38B4E77BA51}"/>
                </a:ext>
              </a:extLst>
            </p:cNvPr>
            <p:cNvSpPr txBox="1"/>
            <p:nvPr/>
          </p:nvSpPr>
          <p:spPr>
            <a:xfrm>
              <a:off x="2158272" y="3645229"/>
              <a:ext cx="76504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L12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EBAD7D-A8ED-45E8-B24D-ACDF22D6A569}"/>
              </a:ext>
            </a:extLst>
          </p:cNvPr>
          <p:cNvGrpSpPr/>
          <p:nvPr/>
        </p:nvGrpSpPr>
        <p:grpSpPr>
          <a:xfrm>
            <a:off x="3728393" y="3543671"/>
            <a:ext cx="2636849" cy="2254980"/>
            <a:chOff x="3728389" y="3543669"/>
            <a:chExt cx="2636849" cy="2254980"/>
          </a:xfrm>
        </p:grpSpPr>
        <p:pic>
          <p:nvPicPr>
            <p:cNvPr id="76" name="Picture 24">
              <a:extLst>
                <a:ext uri="{FF2B5EF4-FFF2-40B4-BE49-F238E27FC236}">
                  <a16:creationId xmlns:a16="http://schemas.microsoft.com/office/drawing/2014/main" id="{494D126D-36B6-48B9-A6E6-46C59BE5A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6035" y="3645229"/>
              <a:ext cx="1801057" cy="1774349"/>
            </a:xfrm>
            <a:prstGeom prst="rect">
              <a:avLst/>
            </a:prstGeom>
          </p:spPr>
        </p:pic>
        <p:grpSp>
          <p:nvGrpSpPr>
            <p:cNvPr id="87" name="Group 2">
              <a:extLst>
                <a:ext uri="{FF2B5EF4-FFF2-40B4-BE49-F238E27FC236}">
                  <a16:creationId xmlns:a16="http://schemas.microsoft.com/office/drawing/2014/main" id="{A1F7BC0D-493A-403C-BD7E-87A19F39DEF5}"/>
                </a:ext>
              </a:extLst>
            </p:cNvPr>
            <p:cNvGrpSpPr/>
            <p:nvPr/>
          </p:nvGrpSpPr>
          <p:grpSpPr>
            <a:xfrm>
              <a:off x="3728389" y="3543669"/>
              <a:ext cx="2636849" cy="2254980"/>
              <a:chOff x="1411728" y="647570"/>
              <a:chExt cx="3145318" cy="2692380"/>
            </a:xfrm>
          </p:grpSpPr>
          <p:sp>
            <p:nvSpPr>
              <p:cNvPr id="88" name="TextBox 9">
                <a:extLst>
                  <a:ext uri="{FF2B5EF4-FFF2-40B4-BE49-F238E27FC236}">
                    <a16:creationId xmlns:a16="http://schemas.microsoft.com/office/drawing/2014/main" id="{46F8587A-A5C9-42AC-8E12-22533CFFEAF9}"/>
                  </a:ext>
                </a:extLst>
              </p:cNvPr>
              <p:cNvSpPr txBox="1"/>
              <p:nvPr/>
            </p:nvSpPr>
            <p:spPr>
              <a:xfrm>
                <a:off x="1930134" y="2827169"/>
                <a:ext cx="351264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89" name="TextBox 10">
                <a:extLst>
                  <a:ext uri="{FF2B5EF4-FFF2-40B4-BE49-F238E27FC236}">
                    <a16:creationId xmlns:a16="http://schemas.microsoft.com/office/drawing/2014/main" id="{DF23B148-E259-428E-92D1-987E2939A32E}"/>
                  </a:ext>
                </a:extLst>
              </p:cNvPr>
              <p:cNvSpPr txBox="1"/>
              <p:nvPr/>
            </p:nvSpPr>
            <p:spPr>
              <a:xfrm>
                <a:off x="4003906" y="2854382"/>
                <a:ext cx="553140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90" name="TextBox 11">
                <a:extLst>
                  <a:ext uri="{FF2B5EF4-FFF2-40B4-BE49-F238E27FC236}">
                    <a16:creationId xmlns:a16="http://schemas.microsoft.com/office/drawing/2014/main" id="{8ED2093A-73DC-49DB-913A-AFAD9AA88CBA}"/>
                  </a:ext>
                </a:extLst>
              </p:cNvPr>
              <p:cNvSpPr txBox="1"/>
              <p:nvPr/>
            </p:nvSpPr>
            <p:spPr>
              <a:xfrm>
                <a:off x="2608592" y="2935726"/>
                <a:ext cx="1149425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Time/s</a:t>
                </a:r>
              </a:p>
            </p:txBody>
          </p:sp>
          <p:sp>
            <p:nvSpPr>
              <p:cNvPr id="91" name="TextBox 12">
                <a:extLst>
                  <a:ext uri="{FF2B5EF4-FFF2-40B4-BE49-F238E27FC236}">
                    <a16:creationId xmlns:a16="http://schemas.microsoft.com/office/drawing/2014/main" id="{B2C26876-7080-45D8-96A5-073D535501D1}"/>
                  </a:ext>
                </a:extLst>
              </p:cNvPr>
              <p:cNvSpPr txBox="1"/>
              <p:nvPr/>
            </p:nvSpPr>
            <p:spPr>
              <a:xfrm>
                <a:off x="1771892" y="2607166"/>
                <a:ext cx="351264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92" name="TextBox 13">
                <a:extLst>
                  <a:ext uri="{FF2B5EF4-FFF2-40B4-BE49-F238E27FC236}">
                    <a16:creationId xmlns:a16="http://schemas.microsoft.com/office/drawing/2014/main" id="{9A12083C-AD44-43F1-869D-5417629DF6AE}"/>
                  </a:ext>
                </a:extLst>
              </p:cNvPr>
              <p:cNvSpPr txBox="1"/>
              <p:nvPr/>
            </p:nvSpPr>
            <p:spPr>
              <a:xfrm>
                <a:off x="1760781" y="647570"/>
                <a:ext cx="351264" cy="404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93" name="TextBox 14">
                <a:extLst>
                  <a:ext uri="{FF2B5EF4-FFF2-40B4-BE49-F238E27FC236}">
                    <a16:creationId xmlns:a16="http://schemas.microsoft.com/office/drawing/2014/main" id="{65F4F42F-D878-4CDA-AE6D-4FF668822BEE}"/>
                  </a:ext>
                </a:extLst>
              </p:cNvPr>
              <p:cNvSpPr txBox="1"/>
              <p:nvPr/>
            </p:nvSpPr>
            <p:spPr>
              <a:xfrm rot="16200000">
                <a:off x="625732" y="1574752"/>
                <a:ext cx="1975830" cy="403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Frequency/kHz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C92151-CE21-4CEE-B3BC-942CC1B309D5}"/>
                </a:ext>
              </a:extLst>
            </p:cNvPr>
            <p:cNvSpPr txBox="1"/>
            <p:nvPr/>
          </p:nvSpPr>
          <p:spPr>
            <a:xfrm>
              <a:off x="5312853" y="3658789"/>
              <a:ext cx="76504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L8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258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75AA-82BF-4E0D-A80E-D901AE08A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GhostTalk-SC Robustness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E724D-7D0D-4459-B1F7-58D3D2D27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88931-6071-41F3-A248-915335FDD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125B0A-E0A2-4DAE-A8A1-4DC16D779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604" y="1665703"/>
            <a:ext cx="5972795" cy="35265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B1E0E31-0B1B-4F51-AE54-C2F5A9AAFCC2}"/>
              </a:ext>
            </a:extLst>
          </p:cNvPr>
          <p:cNvSpPr txBox="1"/>
          <p:nvPr/>
        </p:nvSpPr>
        <p:spPr>
          <a:xfrm>
            <a:off x="954883" y="5518388"/>
            <a:ext cx="1028223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GhostTalk-SC attack also maintains high classification accuracy in noisy environments.</a:t>
            </a:r>
          </a:p>
        </p:txBody>
      </p:sp>
    </p:spTree>
    <p:extLst>
      <p:ext uri="{BB962C8B-B14F-4D97-AF65-F5344CB8AC3E}">
        <p14:creationId xmlns:p14="http://schemas.microsoft.com/office/powerpoint/2010/main" val="73123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40D7C-E6BC-4658-8331-59A50638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Countermeasure and Discussion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7B29A-EB0F-434E-914D-155B6674C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6B12C-2DF6-48B3-A99A-7AF32096B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9F84ED-3BDC-4CDC-AF51-F60F8B88B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948" y="2250020"/>
            <a:ext cx="6135717" cy="27999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59C971-F12F-4ACA-A57F-76ADE10A7398}"/>
              </a:ext>
            </a:extLst>
          </p:cNvPr>
          <p:cNvSpPr txBox="1"/>
          <p:nvPr/>
        </p:nvSpPr>
        <p:spPr>
          <a:xfrm>
            <a:off x="441962" y="2305615"/>
            <a:ext cx="5445132" cy="2246769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285726" indent="-28572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Disable voice assistant activation by headphone.</a:t>
            </a:r>
          </a:p>
          <a:p>
            <a:pPr marL="285726" indent="-28572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Enable headphone notification.</a:t>
            </a:r>
          </a:p>
          <a:p>
            <a:pPr marL="285726" indent="-285726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Stop charging after reaching high battery level.</a:t>
            </a:r>
          </a:p>
        </p:txBody>
      </p:sp>
    </p:spTree>
    <p:extLst>
      <p:ext uri="{BB962C8B-B14F-4D97-AF65-F5344CB8AC3E}">
        <p14:creationId xmlns:p14="http://schemas.microsoft.com/office/powerpoint/2010/main" val="3485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6B352-4127-4AF2-9D20-663E0B8D6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E1943-6A42-4658-AE2D-8D9DD9B6A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64" y="1617109"/>
            <a:ext cx="11283707" cy="4833145"/>
          </a:xfrm>
        </p:spPr>
        <p:txBody>
          <a:bodyPr>
            <a:normAutofit/>
          </a:bodyPr>
          <a:lstStyle/>
          <a:p>
            <a:r>
              <a:rPr lang="en-US" sz="3200" dirty="0"/>
              <a:t>GhostTalk is the first </a:t>
            </a:r>
            <a:r>
              <a:rPr lang="en-US" sz="3200" b="1" dirty="0">
                <a:solidFill>
                  <a:srgbClr val="C00000"/>
                </a:solidFill>
              </a:rPr>
              <a:t>interactive</a:t>
            </a:r>
            <a:r>
              <a:rPr lang="en-US" sz="3200" dirty="0"/>
              <a:t> and </a:t>
            </a:r>
            <a:r>
              <a:rPr lang="en-US" sz="3200" b="1" dirty="0">
                <a:solidFill>
                  <a:srgbClr val="C00000"/>
                </a:solidFill>
              </a:rPr>
              <a:t>inaudible</a:t>
            </a:r>
            <a:r>
              <a:rPr lang="en-US" sz="3200" dirty="0"/>
              <a:t> voice command attack towards smartphone voice assistants over the </a:t>
            </a:r>
            <a:r>
              <a:rPr lang="en-US" sz="3200" b="1" dirty="0">
                <a:solidFill>
                  <a:srgbClr val="C00000"/>
                </a:solidFill>
              </a:rPr>
              <a:t>charging cables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</a:p>
          <a:p>
            <a:r>
              <a:rPr lang="en-US" sz="3200" dirty="0"/>
              <a:t>We also propose GhostTalk-SC, an eavesdropping attack capturing audio signals from </a:t>
            </a:r>
            <a:r>
              <a:rPr lang="en-US" sz="3200" b="1" dirty="0">
                <a:solidFill>
                  <a:srgbClr val="C00000"/>
                </a:solidFill>
              </a:rPr>
              <a:t>power side-channel</a:t>
            </a:r>
            <a:r>
              <a:rPr lang="en-US" sz="3200" dirty="0"/>
              <a:t>.</a:t>
            </a:r>
          </a:p>
          <a:p>
            <a:r>
              <a:rPr lang="en-US" sz="3200" dirty="0"/>
              <a:t>We test GhostTalk and GhostTalk-SC attacks on </a:t>
            </a:r>
            <a:r>
              <a:rPr lang="en-US" sz="3200" b="1" dirty="0">
                <a:solidFill>
                  <a:srgbClr val="C00000"/>
                </a:solidFill>
              </a:rPr>
              <a:t>9 different models</a:t>
            </a:r>
            <a:r>
              <a:rPr lang="en-US" sz="3200" dirty="0"/>
              <a:t> of smartphones. And the evaluation results show that both attacks achieve high attack success rate and </a:t>
            </a:r>
            <a:r>
              <a:rPr lang="en-US" sz="3200" b="1" dirty="0">
                <a:solidFill>
                  <a:srgbClr val="C00000"/>
                </a:solidFill>
              </a:rPr>
              <a:t>resilient to environmental noise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AC85C-D8A1-44B7-B874-B1BD15A92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1F31C-2B6A-446B-85F7-F19BDFB07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51AF3D2-2A61-43DC-8E87-CC816E8214D2}"/>
              </a:ext>
            </a:extLst>
          </p:cNvPr>
          <p:cNvSpPr txBox="1"/>
          <p:nvPr/>
        </p:nvSpPr>
        <p:spPr>
          <a:xfrm>
            <a:off x="7748588" y="60926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Our website: </a:t>
            </a:r>
            <a:r>
              <a:rPr lang="en-US" u="sng" dirty="0">
                <a:solidFill>
                  <a:schemeClr val="accent1"/>
                </a:solidFill>
              </a:rPr>
              <a:t>http://ghosttalkattack.github.io/</a:t>
            </a:r>
          </a:p>
        </p:txBody>
      </p:sp>
    </p:spTree>
    <p:extLst>
      <p:ext uri="{BB962C8B-B14F-4D97-AF65-F5344CB8AC3E}">
        <p14:creationId xmlns:p14="http://schemas.microsoft.com/office/powerpoint/2010/main" val="183370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BFA95-9980-4F7C-A640-94BDC4C55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98ACB-F0E7-4431-8348-2E39435D9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525306"/>
            <a:ext cx="6135716" cy="3330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D9F4D426-82B6-4C9C-B155-E99D7FA069A9}"/>
              </a:ext>
            </a:extLst>
          </p:cNvPr>
          <p:cNvSpPr txBox="1">
            <a:spLocks/>
          </p:cNvSpPr>
          <p:nvPr/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3CDCA2-F026-42D1-A5BE-EDD3A666D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486" y="1005071"/>
            <a:ext cx="5018153" cy="30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34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FBFA95-9980-4F7C-A640-94BDC4C55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98ACB-F0E7-4431-8348-2E39435D9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525306"/>
            <a:ext cx="6135716" cy="33305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D9F4D426-82B6-4C9C-B155-E99D7FA069A9}"/>
              </a:ext>
            </a:extLst>
          </p:cNvPr>
          <p:cNvSpPr txBox="1">
            <a:spLocks/>
          </p:cNvSpPr>
          <p:nvPr/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3CDCA2-F026-42D1-A5BE-EDD3A666D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486" y="1005071"/>
            <a:ext cx="5018153" cy="3010892"/>
          </a:xfrm>
          <a:prstGeom prst="rect">
            <a:avLst/>
          </a:prstGeom>
        </p:spPr>
      </p:pic>
      <p:grpSp>
        <p:nvGrpSpPr>
          <p:cNvPr id="7" name="组合 24">
            <a:extLst>
              <a:ext uri="{FF2B5EF4-FFF2-40B4-BE49-F238E27FC236}">
                <a16:creationId xmlns:a16="http://schemas.microsoft.com/office/drawing/2014/main" id="{BEFF0939-8BA5-406C-A4B4-ED3E0F318A6F}"/>
              </a:ext>
            </a:extLst>
          </p:cNvPr>
          <p:cNvGrpSpPr/>
          <p:nvPr/>
        </p:nvGrpSpPr>
        <p:grpSpPr>
          <a:xfrm>
            <a:off x="1783121" y="1059936"/>
            <a:ext cx="8766883" cy="2901163"/>
            <a:chOff x="-4238034" y="1780262"/>
            <a:chExt cx="1679491" cy="1367028"/>
          </a:xfrm>
          <a:solidFill>
            <a:schemeClr val="accent6">
              <a:lumMod val="75000"/>
            </a:schemeClr>
          </a:solidFill>
        </p:grpSpPr>
        <p:sp>
          <p:nvSpPr>
            <p:cNvPr id="8" name="矩形: 圆角 25">
              <a:extLst>
                <a:ext uri="{FF2B5EF4-FFF2-40B4-BE49-F238E27FC236}">
                  <a16:creationId xmlns:a16="http://schemas.microsoft.com/office/drawing/2014/main" id="{F6DF44CF-50A6-4BB9-B648-946810C9FF3B}"/>
                </a:ext>
              </a:extLst>
            </p:cNvPr>
            <p:cNvSpPr/>
            <p:nvPr/>
          </p:nvSpPr>
          <p:spPr>
            <a:xfrm>
              <a:off x="-4238034" y="1780262"/>
              <a:ext cx="1679491" cy="136702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矩形: 圆角 4">
              <a:extLst>
                <a:ext uri="{FF2B5EF4-FFF2-40B4-BE49-F238E27FC236}">
                  <a16:creationId xmlns:a16="http://schemas.microsoft.com/office/drawing/2014/main" id="{A4AF8961-7AF4-4B7A-89E2-E6A088117C21}"/>
                </a:ext>
              </a:extLst>
            </p:cNvPr>
            <p:cNvSpPr txBox="1"/>
            <p:nvPr/>
          </p:nvSpPr>
          <p:spPr>
            <a:xfrm>
              <a:off x="-4198800" y="1846995"/>
              <a:ext cx="1592696" cy="123356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88892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799" dirty="0"/>
                <a:t>Questions?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15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82B150-257C-4311-8E1A-E679D9148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Challenges of Traditional Voice Command Attacks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0B93A17-BA18-46DA-96FD-AB7A5332C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3F38A-93E2-4211-8032-8061D830A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8AD46D-D87B-4749-95CE-10C760DEEF62}"/>
              </a:ext>
            </a:extLst>
          </p:cNvPr>
          <p:cNvGrpSpPr/>
          <p:nvPr/>
        </p:nvGrpSpPr>
        <p:grpSpPr>
          <a:xfrm>
            <a:off x="585983" y="1572416"/>
            <a:ext cx="2900396" cy="4755317"/>
            <a:chOff x="642904" y="1493340"/>
            <a:chExt cx="2900396" cy="47553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8CE95FE-E2D7-4C0C-A46E-858A20C2C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731"/>
            <a:stretch/>
          </p:blipFill>
          <p:spPr>
            <a:xfrm>
              <a:off x="911953" y="3615154"/>
              <a:ext cx="2414348" cy="192669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CB01A9D-7369-4473-8210-BCB01F24A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182" t="21656" r="26232" b="22278"/>
            <a:stretch/>
          </p:blipFill>
          <p:spPr>
            <a:xfrm>
              <a:off x="642904" y="1493340"/>
              <a:ext cx="1101437" cy="132556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D26165B-A53D-4F34-B387-36F976A075C3}"/>
                </a:ext>
              </a:extLst>
            </p:cNvPr>
            <p:cNvGrpSpPr/>
            <p:nvPr/>
          </p:nvGrpSpPr>
          <p:grpSpPr>
            <a:xfrm>
              <a:off x="2121736" y="1736958"/>
              <a:ext cx="1336000" cy="838326"/>
              <a:chOff x="2190736" y="1649061"/>
              <a:chExt cx="1336000" cy="83832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AB8610F-9186-42EA-8ACF-23E95593A16C}"/>
                  </a:ext>
                </a:extLst>
              </p:cNvPr>
              <p:cNvGrpSpPr/>
              <p:nvPr/>
            </p:nvGrpSpPr>
            <p:grpSpPr>
              <a:xfrm>
                <a:off x="2190736" y="1649061"/>
                <a:ext cx="873298" cy="838326"/>
                <a:chOff x="2293689" y="1640419"/>
                <a:chExt cx="873298" cy="838326"/>
              </a:xfrm>
            </p:grpSpPr>
            <p:sp>
              <p:nvSpPr>
                <p:cNvPr id="12" name="任意多边形: 形状 11">
                  <a:extLst>
                    <a:ext uri="{FF2B5EF4-FFF2-40B4-BE49-F238E27FC236}">
                      <a16:creationId xmlns:a16="http://schemas.microsoft.com/office/drawing/2014/main" id="{F10595A9-23AA-4DC3-9682-86F0C37BBDF8}"/>
                    </a:ext>
                  </a:extLst>
                </p:cNvPr>
                <p:cNvSpPr/>
                <p:nvPr/>
              </p:nvSpPr>
              <p:spPr>
                <a:xfrm>
                  <a:off x="2293689" y="1640419"/>
                  <a:ext cx="462702" cy="836271"/>
                </a:xfrm>
                <a:custGeom>
                  <a:avLst/>
                  <a:gdLst>
                    <a:gd name="connsiteX0" fmla="*/ 0 w 556260"/>
                    <a:gd name="connsiteY0" fmla="*/ 930316 h 1688615"/>
                    <a:gd name="connsiteX1" fmla="*/ 38100 w 556260"/>
                    <a:gd name="connsiteY1" fmla="*/ 846496 h 1688615"/>
                    <a:gd name="connsiteX2" fmla="*/ 38100 w 556260"/>
                    <a:gd name="connsiteY2" fmla="*/ 1006516 h 1688615"/>
                    <a:gd name="connsiteX3" fmla="*/ 53340 w 556260"/>
                    <a:gd name="connsiteY3" fmla="*/ 861736 h 1688615"/>
                    <a:gd name="connsiteX4" fmla="*/ 76200 w 556260"/>
                    <a:gd name="connsiteY4" fmla="*/ 1006516 h 1688615"/>
                    <a:gd name="connsiteX5" fmla="*/ 76200 w 556260"/>
                    <a:gd name="connsiteY5" fmla="*/ 838876 h 1688615"/>
                    <a:gd name="connsiteX6" fmla="*/ 137160 w 556260"/>
                    <a:gd name="connsiteY6" fmla="*/ 1021756 h 1688615"/>
                    <a:gd name="connsiteX7" fmla="*/ 137160 w 556260"/>
                    <a:gd name="connsiteY7" fmla="*/ 305476 h 1688615"/>
                    <a:gd name="connsiteX8" fmla="*/ 182880 w 556260"/>
                    <a:gd name="connsiteY8" fmla="*/ 1296076 h 1688615"/>
                    <a:gd name="connsiteX9" fmla="*/ 198120 w 556260"/>
                    <a:gd name="connsiteY9" fmla="*/ 777916 h 1688615"/>
                    <a:gd name="connsiteX10" fmla="*/ 236220 w 556260"/>
                    <a:gd name="connsiteY10" fmla="*/ 1471336 h 1688615"/>
                    <a:gd name="connsiteX11" fmla="*/ 236220 w 556260"/>
                    <a:gd name="connsiteY11" fmla="*/ 676 h 1688615"/>
                    <a:gd name="connsiteX12" fmla="*/ 289560 w 556260"/>
                    <a:gd name="connsiteY12" fmla="*/ 1684696 h 1688615"/>
                    <a:gd name="connsiteX13" fmla="*/ 297180 w 556260"/>
                    <a:gd name="connsiteY13" fmla="*/ 495976 h 1688615"/>
                    <a:gd name="connsiteX14" fmla="*/ 365760 w 556260"/>
                    <a:gd name="connsiteY14" fmla="*/ 1547536 h 1688615"/>
                    <a:gd name="connsiteX15" fmla="*/ 373380 w 556260"/>
                    <a:gd name="connsiteY15" fmla="*/ 777916 h 1688615"/>
                    <a:gd name="connsiteX16" fmla="*/ 403860 w 556260"/>
                    <a:gd name="connsiteY16" fmla="*/ 1097956 h 1688615"/>
                    <a:gd name="connsiteX17" fmla="*/ 426720 w 556260"/>
                    <a:gd name="connsiteY17" fmla="*/ 861736 h 1688615"/>
                    <a:gd name="connsiteX18" fmla="*/ 449580 w 556260"/>
                    <a:gd name="connsiteY18" fmla="*/ 1014136 h 1688615"/>
                    <a:gd name="connsiteX19" fmla="*/ 464820 w 556260"/>
                    <a:gd name="connsiteY19" fmla="*/ 892216 h 1688615"/>
                    <a:gd name="connsiteX20" fmla="*/ 480060 w 556260"/>
                    <a:gd name="connsiteY20" fmla="*/ 1021756 h 1688615"/>
                    <a:gd name="connsiteX21" fmla="*/ 480060 w 556260"/>
                    <a:gd name="connsiteY21" fmla="*/ 374056 h 1688615"/>
                    <a:gd name="connsiteX22" fmla="*/ 510540 w 556260"/>
                    <a:gd name="connsiteY22" fmla="*/ 1318936 h 1688615"/>
                    <a:gd name="connsiteX23" fmla="*/ 533400 w 556260"/>
                    <a:gd name="connsiteY23" fmla="*/ 785536 h 1688615"/>
                    <a:gd name="connsiteX24" fmla="*/ 556260 w 556260"/>
                    <a:gd name="connsiteY24" fmla="*/ 1021756 h 1688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56260" h="1688615">
                      <a:moveTo>
                        <a:pt x="0" y="930316"/>
                      </a:moveTo>
                      <a:cubicBezTo>
                        <a:pt x="15875" y="882056"/>
                        <a:pt x="31750" y="833796"/>
                        <a:pt x="38100" y="846496"/>
                      </a:cubicBezTo>
                      <a:cubicBezTo>
                        <a:pt x="44450" y="859196"/>
                        <a:pt x="35560" y="1003976"/>
                        <a:pt x="38100" y="1006516"/>
                      </a:cubicBezTo>
                      <a:cubicBezTo>
                        <a:pt x="40640" y="1009056"/>
                        <a:pt x="46990" y="861736"/>
                        <a:pt x="53340" y="861736"/>
                      </a:cubicBezTo>
                      <a:cubicBezTo>
                        <a:pt x="59690" y="861736"/>
                        <a:pt x="72390" y="1010326"/>
                        <a:pt x="76200" y="1006516"/>
                      </a:cubicBezTo>
                      <a:cubicBezTo>
                        <a:pt x="80010" y="1002706"/>
                        <a:pt x="66040" y="836336"/>
                        <a:pt x="76200" y="838876"/>
                      </a:cubicBezTo>
                      <a:cubicBezTo>
                        <a:pt x="86360" y="841416"/>
                        <a:pt x="127000" y="1110656"/>
                        <a:pt x="137160" y="1021756"/>
                      </a:cubicBezTo>
                      <a:cubicBezTo>
                        <a:pt x="147320" y="932856"/>
                        <a:pt x="129540" y="259756"/>
                        <a:pt x="137160" y="305476"/>
                      </a:cubicBezTo>
                      <a:cubicBezTo>
                        <a:pt x="144780" y="351196"/>
                        <a:pt x="172720" y="1217336"/>
                        <a:pt x="182880" y="1296076"/>
                      </a:cubicBezTo>
                      <a:cubicBezTo>
                        <a:pt x="193040" y="1374816"/>
                        <a:pt x="189230" y="748706"/>
                        <a:pt x="198120" y="777916"/>
                      </a:cubicBezTo>
                      <a:cubicBezTo>
                        <a:pt x="207010" y="807126"/>
                        <a:pt x="229870" y="1600876"/>
                        <a:pt x="236220" y="1471336"/>
                      </a:cubicBezTo>
                      <a:cubicBezTo>
                        <a:pt x="242570" y="1341796"/>
                        <a:pt x="227330" y="-34884"/>
                        <a:pt x="236220" y="676"/>
                      </a:cubicBezTo>
                      <a:cubicBezTo>
                        <a:pt x="245110" y="36236"/>
                        <a:pt x="279400" y="1602146"/>
                        <a:pt x="289560" y="1684696"/>
                      </a:cubicBezTo>
                      <a:cubicBezTo>
                        <a:pt x="299720" y="1767246"/>
                        <a:pt x="284480" y="518836"/>
                        <a:pt x="297180" y="495976"/>
                      </a:cubicBezTo>
                      <a:cubicBezTo>
                        <a:pt x="309880" y="473116"/>
                        <a:pt x="353060" y="1500546"/>
                        <a:pt x="365760" y="1547536"/>
                      </a:cubicBezTo>
                      <a:cubicBezTo>
                        <a:pt x="378460" y="1594526"/>
                        <a:pt x="367030" y="852846"/>
                        <a:pt x="373380" y="777916"/>
                      </a:cubicBezTo>
                      <a:cubicBezTo>
                        <a:pt x="379730" y="702986"/>
                        <a:pt x="394970" y="1083986"/>
                        <a:pt x="403860" y="1097956"/>
                      </a:cubicBezTo>
                      <a:cubicBezTo>
                        <a:pt x="412750" y="1111926"/>
                        <a:pt x="419100" y="875706"/>
                        <a:pt x="426720" y="861736"/>
                      </a:cubicBezTo>
                      <a:cubicBezTo>
                        <a:pt x="434340" y="847766"/>
                        <a:pt x="443230" y="1009056"/>
                        <a:pt x="449580" y="1014136"/>
                      </a:cubicBezTo>
                      <a:cubicBezTo>
                        <a:pt x="455930" y="1019216"/>
                        <a:pt x="459740" y="890946"/>
                        <a:pt x="464820" y="892216"/>
                      </a:cubicBezTo>
                      <a:cubicBezTo>
                        <a:pt x="469900" y="893486"/>
                        <a:pt x="477520" y="1108116"/>
                        <a:pt x="480060" y="1021756"/>
                      </a:cubicBezTo>
                      <a:cubicBezTo>
                        <a:pt x="482600" y="935396"/>
                        <a:pt x="474980" y="324526"/>
                        <a:pt x="480060" y="374056"/>
                      </a:cubicBezTo>
                      <a:cubicBezTo>
                        <a:pt x="485140" y="423586"/>
                        <a:pt x="501650" y="1250356"/>
                        <a:pt x="510540" y="1318936"/>
                      </a:cubicBezTo>
                      <a:cubicBezTo>
                        <a:pt x="519430" y="1387516"/>
                        <a:pt x="525780" y="835066"/>
                        <a:pt x="533400" y="785536"/>
                      </a:cubicBezTo>
                      <a:cubicBezTo>
                        <a:pt x="541020" y="736006"/>
                        <a:pt x="548640" y="878881"/>
                        <a:pt x="556260" y="1021756"/>
                      </a:cubicBezTo>
                    </a:path>
                  </a:pathLst>
                </a:custGeom>
                <a:noFill/>
                <a:ln w="28575">
                  <a:solidFill>
                    <a:srgbClr val="C80E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任意多边形: 形状 12">
                  <a:extLst>
                    <a:ext uri="{FF2B5EF4-FFF2-40B4-BE49-F238E27FC236}">
                      <a16:creationId xmlns:a16="http://schemas.microsoft.com/office/drawing/2014/main" id="{58CB4A67-BC12-440A-8043-32058A384896}"/>
                    </a:ext>
                  </a:extLst>
                </p:cNvPr>
                <p:cNvSpPr/>
                <p:nvPr/>
              </p:nvSpPr>
              <p:spPr>
                <a:xfrm>
                  <a:off x="2704285" y="1642474"/>
                  <a:ext cx="462702" cy="836271"/>
                </a:xfrm>
                <a:custGeom>
                  <a:avLst/>
                  <a:gdLst>
                    <a:gd name="connsiteX0" fmla="*/ 0 w 556260"/>
                    <a:gd name="connsiteY0" fmla="*/ 930316 h 1688615"/>
                    <a:gd name="connsiteX1" fmla="*/ 38100 w 556260"/>
                    <a:gd name="connsiteY1" fmla="*/ 846496 h 1688615"/>
                    <a:gd name="connsiteX2" fmla="*/ 38100 w 556260"/>
                    <a:gd name="connsiteY2" fmla="*/ 1006516 h 1688615"/>
                    <a:gd name="connsiteX3" fmla="*/ 53340 w 556260"/>
                    <a:gd name="connsiteY3" fmla="*/ 861736 h 1688615"/>
                    <a:gd name="connsiteX4" fmla="*/ 76200 w 556260"/>
                    <a:gd name="connsiteY4" fmla="*/ 1006516 h 1688615"/>
                    <a:gd name="connsiteX5" fmla="*/ 76200 w 556260"/>
                    <a:gd name="connsiteY5" fmla="*/ 838876 h 1688615"/>
                    <a:gd name="connsiteX6" fmla="*/ 137160 w 556260"/>
                    <a:gd name="connsiteY6" fmla="*/ 1021756 h 1688615"/>
                    <a:gd name="connsiteX7" fmla="*/ 137160 w 556260"/>
                    <a:gd name="connsiteY7" fmla="*/ 305476 h 1688615"/>
                    <a:gd name="connsiteX8" fmla="*/ 182880 w 556260"/>
                    <a:gd name="connsiteY8" fmla="*/ 1296076 h 1688615"/>
                    <a:gd name="connsiteX9" fmla="*/ 198120 w 556260"/>
                    <a:gd name="connsiteY9" fmla="*/ 777916 h 1688615"/>
                    <a:gd name="connsiteX10" fmla="*/ 236220 w 556260"/>
                    <a:gd name="connsiteY10" fmla="*/ 1471336 h 1688615"/>
                    <a:gd name="connsiteX11" fmla="*/ 236220 w 556260"/>
                    <a:gd name="connsiteY11" fmla="*/ 676 h 1688615"/>
                    <a:gd name="connsiteX12" fmla="*/ 289560 w 556260"/>
                    <a:gd name="connsiteY12" fmla="*/ 1684696 h 1688615"/>
                    <a:gd name="connsiteX13" fmla="*/ 297180 w 556260"/>
                    <a:gd name="connsiteY13" fmla="*/ 495976 h 1688615"/>
                    <a:gd name="connsiteX14" fmla="*/ 365760 w 556260"/>
                    <a:gd name="connsiteY14" fmla="*/ 1547536 h 1688615"/>
                    <a:gd name="connsiteX15" fmla="*/ 373380 w 556260"/>
                    <a:gd name="connsiteY15" fmla="*/ 777916 h 1688615"/>
                    <a:gd name="connsiteX16" fmla="*/ 403860 w 556260"/>
                    <a:gd name="connsiteY16" fmla="*/ 1097956 h 1688615"/>
                    <a:gd name="connsiteX17" fmla="*/ 426720 w 556260"/>
                    <a:gd name="connsiteY17" fmla="*/ 861736 h 1688615"/>
                    <a:gd name="connsiteX18" fmla="*/ 449580 w 556260"/>
                    <a:gd name="connsiteY18" fmla="*/ 1014136 h 1688615"/>
                    <a:gd name="connsiteX19" fmla="*/ 464820 w 556260"/>
                    <a:gd name="connsiteY19" fmla="*/ 892216 h 1688615"/>
                    <a:gd name="connsiteX20" fmla="*/ 480060 w 556260"/>
                    <a:gd name="connsiteY20" fmla="*/ 1021756 h 1688615"/>
                    <a:gd name="connsiteX21" fmla="*/ 480060 w 556260"/>
                    <a:gd name="connsiteY21" fmla="*/ 374056 h 1688615"/>
                    <a:gd name="connsiteX22" fmla="*/ 510540 w 556260"/>
                    <a:gd name="connsiteY22" fmla="*/ 1318936 h 1688615"/>
                    <a:gd name="connsiteX23" fmla="*/ 533400 w 556260"/>
                    <a:gd name="connsiteY23" fmla="*/ 785536 h 1688615"/>
                    <a:gd name="connsiteX24" fmla="*/ 556260 w 556260"/>
                    <a:gd name="connsiteY24" fmla="*/ 1021756 h 1688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56260" h="1688615">
                      <a:moveTo>
                        <a:pt x="0" y="930316"/>
                      </a:moveTo>
                      <a:cubicBezTo>
                        <a:pt x="15875" y="882056"/>
                        <a:pt x="31750" y="833796"/>
                        <a:pt x="38100" y="846496"/>
                      </a:cubicBezTo>
                      <a:cubicBezTo>
                        <a:pt x="44450" y="859196"/>
                        <a:pt x="35560" y="1003976"/>
                        <a:pt x="38100" y="1006516"/>
                      </a:cubicBezTo>
                      <a:cubicBezTo>
                        <a:pt x="40640" y="1009056"/>
                        <a:pt x="46990" y="861736"/>
                        <a:pt x="53340" y="861736"/>
                      </a:cubicBezTo>
                      <a:cubicBezTo>
                        <a:pt x="59690" y="861736"/>
                        <a:pt x="72390" y="1010326"/>
                        <a:pt x="76200" y="1006516"/>
                      </a:cubicBezTo>
                      <a:cubicBezTo>
                        <a:pt x="80010" y="1002706"/>
                        <a:pt x="66040" y="836336"/>
                        <a:pt x="76200" y="838876"/>
                      </a:cubicBezTo>
                      <a:cubicBezTo>
                        <a:pt x="86360" y="841416"/>
                        <a:pt x="127000" y="1110656"/>
                        <a:pt x="137160" y="1021756"/>
                      </a:cubicBezTo>
                      <a:cubicBezTo>
                        <a:pt x="147320" y="932856"/>
                        <a:pt x="129540" y="259756"/>
                        <a:pt x="137160" y="305476"/>
                      </a:cubicBezTo>
                      <a:cubicBezTo>
                        <a:pt x="144780" y="351196"/>
                        <a:pt x="172720" y="1217336"/>
                        <a:pt x="182880" y="1296076"/>
                      </a:cubicBezTo>
                      <a:cubicBezTo>
                        <a:pt x="193040" y="1374816"/>
                        <a:pt x="189230" y="748706"/>
                        <a:pt x="198120" y="777916"/>
                      </a:cubicBezTo>
                      <a:cubicBezTo>
                        <a:pt x="207010" y="807126"/>
                        <a:pt x="229870" y="1600876"/>
                        <a:pt x="236220" y="1471336"/>
                      </a:cubicBezTo>
                      <a:cubicBezTo>
                        <a:pt x="242570" y="1341796"/>
                        <a:pt x="227330" y="-34884"/>
                        <a:pt x="236220" y="676"/>
                      </a:cubicBezTo>
                      <a:cubicBezTo>
                        <a:pt x="245110" y="36236"/>
                        <a:pt x="279400" y="1602146"/>
                        <a:pt x="289560" y="1684696"/>
                      </a:cubicBezTo>
                      <a:cubicBezTo>
                        <a:pt x="299720" y="1767246"/>
                        <a:pt x="284480" y="518836"/>
                        <a:pt x="297180" y="495976"/>
                      </a:cubicBezTo>
                      <a:cubicBezTo>
                        <a:pt x="309880" y="473116"/>
                        <a:pt x="353060" y="1500546"/>
                        <a:pt x="365760" y="1547536"/>
                      </a:cubicBezTo>
                      <a:cubicBezTo>
                        <a:pt x="378460" y="1594526"/>
                        <a:pt x="367030" y="852846"/>
                        <a:pt x="373380" y="777916"/>
                      </a:cubicBezTo>
                      <a:cubicBezTo>
                        <a:pt x="379730" y="702986"/>
                        <a:pt x="394970" y="1083986"/>
                        <a:pt x="403860" y="1097956"/>
                      </a:cubicBezTo>
                      <a:cubicBezTo>
                        <a:pt x="412750" y="1111926"/>
                        <a:pt x="419100" y="875706"/>
                        <a:pt x="426720" y="861736"/>
                      </a:cubicBezTo>
                      <a:cubicBezTo>
                        <a:pt x="434340" y="847766"/>
                        <a:pt x="443230" y="1009056"/>
                        <a:pt x="449580" y="1014136"/>
                      </a:cubicBezTo>
                      <a:cubicBezTo>
                        <a:pt x="455930" y="1019216"/>
                        <a:pt x="459740" y="890946"/>
                        <a:pt x="464820" y="892216"/>
                      </a:cubicBezTo>
                      <a:cubicBezTo>
                        <a:pt x="469900" y="893486"/>
                        <a:pt x="477520" y="1108116"/>
                        <a:pt x="480060" y="1021756"/>
                      </a:cubicBezTo>
                      <a:cubicBezTo>
                        <a:pt x="482600" y="935396"/>
                        <a:pt x="474980" y="324526"/>
                        <a:pt x="480060" y="374056"/>
                      </a:cubicBezTo>
                      <a:cubicBezTo>
                        <a:pt x="485140" y="423586"/>
                        <a:pt x="501650" y="1250356"/>
                        <a:pt x="510540" y="1318936"/>
                      </a:cubicBezTo>
                      <a:cubicBezTo>
                        <a:pt x="519430" y="1387516"/>
                        <a:pt x="525780" y="835066"/>
                        <a:pt x="533400" y="785536"/>
                      </a:cubicBezTo>
                      <a:cubicBezTo>
                        <a:pt x="541020" y="736006"/>
                        <a:pt x="548640" y="878881"/>
                        <a:pt x="556260" y="1021756"/>
                      </a:cubicBezTo>
                    </a:path>
                  </a:pathLst>
                </a:custGeom>
                <a:noFill/>
                <a:ln w="28575">
                  <a:solidFill>
                    <a:srgbClr val="C80E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2" name="任意多边形: 形状 31">
                <a:extLst>
                  <a:ext uri="{FF2B5EF4-FFF2-40B4-BE49-F238E27FC236}">
                    <a16:creationId xmlns:a16="http://schemas.microsoft.com/office/drawing/2014/main" id="{EBA9F227-05EB-4BED-9AF9-279B0EB4A758}"/>
                  </a:ext>
                </a:extLst>
              </p:cNvPr>
              <p:cNvSpPr/>
              <p:nvPr/>
            </p:nvSpPr>
            <p:spPr>
              <a:xfrm>
                <a:off x="3064034" y="1651116"/>
                <a:ext cx="462702" cy="836271"/>
              </a:xfrm>
              <a:custGeom>
                <a:avLst/>
                <a:gdLst>
                  <a:gd name="connsiteX0" fmla="*/ 0 w 556260"/>
                  <a:gd name="connsiteY0" fmla="*/ 930316 h 1688615"/>
                  <a:gd name="connsiteX1" fmla="*/ 38100 w 556260"/>
                  <a:gd name="connsiteY1" fmla="*/ 846496 h 1688615"/>
                  <a:gd name="connsiteX2" fmla="*/ 38100 w 556260"/>
                  <a:gd name="connsiteY2" fmla="*/ 1006516 h 1688615"/>
                  <a:gd name="connsiteX3" fmla="*/ 53340 w 556260"/>
                  <a:gd name="connsiteY3" fmla="*/ 861736 h 1688615"/>
                  <a:gd name="connsiteX4" fmla="*/ 76200 w 556260"/>
                  <a:gd name="connsiteY4" fmla="*/ 1006516 h 1688615"/>
                  <a:gd name="connsiteX5" fmla="*/ 76200 w 556260"/>
                  <a:gd name="connsiteY5" fmla="*/ 838876 h 1688615"/>
                  <a:gd name="connsiteX6" fmla="*/ 137160 w 556260"/>
                  <a:gd name="connsiteY6" fmla="*/ 1021756 h 1688615"/>
                  <a:gd name="connsiteX7" fmla="*/ 137160 w 556260"/>
                  <a:gd name="connsiteY7" fmla="*/ 305476 h 1688615"/>
                  <a:gd name="connsiteX8" fmla="*/ 182880 w 556260"/>
                  <a:gd name="connsiteY8" fmla="*/ 1296076 h 1688615"/>
                  <a:gd name="connsiteX9" fmla="*/ 198120 w 556260"/>
                  <a:gd name="connsiteY9" fmla="*/ 777916 h 1688615"/>
                  <a:gd name="connsiteX10" fmla="*/ 236220 w 556260"/>
                  <a:gd name="connsiteY10" fmla="*/ 1471336 h 1688615"/>
                  <a:gd name="connsiteX11" fmla="*/ 236220 w 556260"/>
                  <a:gd name="connsiteY11" fmla="*/ 676 h 1688615"/>
                  <a:gd name="connsiteX12" fmla="*/ 289560 w 556260"/>
                  <a:gd name="connsiteY12" fmla="*/ 1684696 h 1688615"/>
                  <a:gd name="connsiteX13" fmla="*/ 297180 w 556260"/>
                  <a:gd name="connsiteY13" fmla="*/ 495976 h 1688615"/>
                  <a:gd name="connsiteX14" fmla="*/ 365760 w 556260"/>
                  <a:gd name="connsiteY14" fmla="*/ 1547536 h 1688615"/>
                  <a:gd name="connsiteX15" fmla="*/ 373380 w 556260"/>
                  <a:gd name="connsiteY15" fmla="*/ 777916 h 1688615"/>
                  <a:gd name="connsiteX16" fmla="*/ 403860 w 556260"/>
                  <a:gd name="connsiteY16" fmla="*/ 1097956 h 1688615"/>
                  <a:gd name="connsiteX17" fmla="*/ 426720 w 556260"/>
                  <a:gd name="connsiteY17" fmla="*/ 861736 h 1688615"/>
                  <a:gd name="connsiteX18" fmla="*/ 449580 w 556260"/>
                  <a:gd name="connsiteY18" fmla="*/ 1014136 h 1688615"/>
                  <a:gd name="connsiteX19" fmla="*/ 464820 w 556260"/>
                  <a:gd name="connsiteY19" fmla="*/ 892216 h 1688615"/>
                  <a:gd name="connsiteX20" fmla="*/ 480060 w 556260"/>
                  <a:gd name="connsiteY20" fmla="*/ 1021756 h 1688615"/>
                  <a:gd name="connsiteX21" fmla="*/ 480060 w 556260"/>
                  <a:gd name="connsiteY21" fmla="*/ 374056 h 1688615"/>
                  <a:gd name="connsiteX22" fmla="*/ 510540 w 556260"/>
                  <a:gd name="connsiteY22" fmla="*/ 1318936 h 1688615"/>
                  <a:gd name="connsiteX23" fmla="*/ 533400 w 556260"/>
                  <a:gd name="connsiteY23" fmla="*/ 785536 h 1688615"/>
                  <a:gd name="connsiteX24" fmla="*/ 556260 w 556260"/>
                  <a:gd name="connsiteY24" fmla="*/ 1021756 h 168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6260" h="1688615">
                    <a:moveTo>
                      <a:pt x="0" y="930316"/>
                    </a:moveTo>
                    <a:cubicBezTo>
                      <a:pt x="15875" y="882056"/>
                      <a:pt x="31750" y="833796"/>
                      <a:pt x="38100" y="846496"/>
                    </a:cubicBezTo>
                    <a:cubicBezTo>
                      <a:pt x="44450" y="859196"/>
                      <a:pt x="35560" y="1003976"/>
                      <a:pt x="38100" y="1006516"/>
                    </a:cubicBezTo>
                    <a:cubicBezTo>
                      <a:pt x="40640" y="1009056"/>
                      <a:pt x="46990" y="861736"/>
                      <a:pt x="53340" y="861736"/>
                    </a:cubicBezTo>
                    <a:cubicBezTo>
                      <a:pt x="59690" y="861736"/>
                      <a:pt x="72390" y="1010326"/>
                      <a:pt x="76200" y="1006516"/>
                    </a:cubicBezTo>
                    <a:cubicBezTo>
                      <a:pt x="80010" y="1002706"/>
                      <a:pt x="66040" y="836336"/>
                      <a:pt x="76200" y="838876"/>
                    </a:cubicBezTo>
                    <a:cubicBezTo>
                      <a:pt x="86360" y="841416"/>
                      <a:pt x="127000" y="1110656"/>
                      <a:pt x="137160" y="1021756"/>
                    </a:cubicBezTo>
                    <a:cubicBezTo>
                      <a:pt x="147320" y="932856"/>
                      <a:pt x="129540" y="259756"/>
                      <a:pt x="137160" y="305476"/>
                    </a:cubicBezTo>
                    <a:cubicBezTo>
                      <a:pt x="144780" y="351196"/>
                      <a:pt x="172720" y="1217336"/>
                      <a:pt x="182880" y="1296076"/>
                    </a:cubicBezTo>
                    <a:cubicBezTo>
                      <a:pt x="193040" y="1374816"/>
                      <a:pt x="189230" y="748706"/>
                      <a:pt x="198120" y="777916"/>
                    </a:cubicBezTo>
                    <a:cubicBezTo>
                      <a:pt x="207010" y="807126"/>
                      <a:pt x="229870" y="1600876"/>
                      <a:pt x="236220" y="1471336"/>
                    </a:cubicBezTo>
                    <a:cubicBezTo>
                      <a:pt x="242570" y="1341796"/>
                      <a:pt x="227330" y="-34884"/>
                      <a:pt x="236220" y="676"/>
                    </a:cubicBezTo>
                    <a:cubicBezTo>
                      <a:pt x="245110" y="36236"/>
                      <a:pt x="279400" y="1602146"/>
                      <a:pt x="289560" y="1684696"/>
                    </a:cubicBezTo>
                    <a:cubicBezTo>
                      <a:pt x="299720" y="1767246"/>
                      <a:pt x="284480" y="518836"/>
                      <a:pt x="297180" y="495976"/>
                    </a:cubicBezTo>
                    <a:cubicBezTo>
                      <a:pt x="309880" y="473116"/>
                      <a:pt x="353060" y="1500546"/>
                      <a:pt x="365760" y="1547536"/>
                    </a:cubicBezTo>
                    <a:cubicBezTo>
                      <a:pt x="378460" y="1594526"/>
                      <a:pt x="367030" y="852846"/>
                      <a:pt x="373380" y="777916"/>
                    </a:cubicBezTo>
                    <a:cubicBezTo>
                      <a:pt x="379730" y="702986"/>
                      <a:pt x="394970" y="1083986"/>
                      <a:pt x="403860" y="1097956"/>
                    </a:cubicBezTo>
                    <a:cubicBezTo>
                      <a:pt x="412750" y="1111926"/>
                      <a:pt x="419100" y="875706"/>
                      <a:pt x="426720" y="861736"/>
                    </a:cubicBezTo>
                    <a:cubicBezTo>
                      <a:pt x="434340" y="847766"/>
                      <a:pt x="443230" y="1009056"/>
                      <a:pt x="449580" y="1014136"/>
                    </a:cubicBezTo>
                    <a:cubicBezTo>
                      <a:pt x="455930" y="1019216"/>
                      <a:pt x="459740" y="890946"/>
                      <a:pt x="464820" y="892216"/>
                    </a:cubicBezTo>
                    <a:cubicBezTo>
                      <a:pt x="469900" y="893486"/>
                      <a:pt x="477520" y="1108116"/>
                      <a:pt x="480060" y="1021756"/>
                    </a:cubicBezTo>
                    <a:cubicBezTo>
                      <a:pt x="482600" y="935396"/>
                      <a:pt x="474980" y="324526"/>
                      <a:pt x="480060" y="374056"/>
                    </a:cubicBezTo>
                    <a:cubicBezTo>
                      <a:pt x="485140" y="423586"/>
                      <a:pt x="501650" y="1250356"/>
                      <a:pt x="510540" y="1318936"/>
                    </a:cubicBezTo>
                    <a:cubicBezTo>
                      <a:pt x="519430" y="1387516"/>
                      <a:pt x="525780" y="835066"/>
                      <a:pt x="533400" y="785536"/>
                    </a:cubicBezTo>
                    <a:cubicBezTo>
                      <a:pt x="541020" y="736006"/>
                      <a:pt x="548640" y="878881"/>
                      <a:pt x="556260" y="1021756"/>
                    </a:cubicBezTo>
                  </a:path>
                </a:pathLst>
              </a:custGeom>
              <a:noFill/>
              <a:ln w="28575">
                <a:solidFill>
                  <a:srgbClr val="C80E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679F0F1-0D9D-4478-B912-D113C86FDCEE}"/>
                </a:ext>
              </a:extLst>
            </p:cNvPr>
            <p:cNvSpPr txBox="1"/>
            <p:nvPr/>
          </p:nvSpPr>
          <p:spPr>
            <a:xfrm>
              <a:off x="769620" y="5848547"/>
              <a:ext cx="2773680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Noisy environments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7CAEC3-CA20-45AB-9AEE-489AC70BAB54}"/>
              </a:ext>
            </a:extLst>
          </p:cNvPr>
          <p:cNvGrpSpPr/>
          <p:nvPr/>
        </p:nvGrpSpPr>
        <p:grpSpPr>
          <a:xfrm>
            <a:off x="4658644" y="1508329"/>
            <a:ext cx="2881604" cy="4819407"/>
            <a:chOff x="4720808" y="1409664"/>
            <a:chExt cx="2881604" cy="4819406"/>
          </a:xfrm>
        </p:grpSpPr>
        <p:pic>
          <p:nvPicPr>
            <p:cNvPr id="1028" name="Picture 4" descr="Smartphone Monochrome Icon - Vector Graphic by Hoeda80 · Creative Fabrica">
              <a:extLst>
                <a:ext uri="{FF2B5EF4-FFF2-40B4-BE49-F238E27FC236}">
                  <a16:creationId xmlns:a16="http://schemas.microsoft.com/office/drawing/2014/main" id="{68B9E307-ACAF-4DB0-A05B-3E60D06FFD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26" r="33924"/>
            <a:stretch/>
          </p:blipFill>
          <p:spPr bwMode="auto">
            <a:xfrm>
              <a:off x="5537276" y="3907692"/>
              <a:ext cx="963529" cy="1877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对话气泡: 矩形 33">
              <a:extLst>
                <a:ext uri="{FF2B5EF4-FFF2-40B4-BE49-F238E27FC236}">
                  <a16:creationId xmlns:a16="http://schemas.microsoft.com/office/drawing/2014/main" id="{F99DDEA4-600E-4C2B-BA32-3FAD6F4D6E1A}"/>
                </a:ext>
              </a:extLst>
            </p:cNvPr>
            <p:cNvSpPr/>
            <p:nvPr/>
          </p:nvSpPr>
          <p:spPr>
            <a:xfrm>
              <a:off x="5145344" y="3069169"/>
              <a:ext cx="2091028" cy="570481"/>
            </a:xfrm>
            <a:prstGeom prst="wedgeRectCallout">
              <a:avLst>
                <a:gd name="adj1" fmla="val 1255"/>
                <a:gd name="adj2" fmla="val 91150"/>
              </a:avLst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Unauthenticated!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47ABB7A-E930-4CBC-A6D8-D9CAD6C58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182" t="21656" r="26232" b="22278"/>
            <a:stretch/>
          </p:blipFill>
          <p:spPr>
            <a:xfrm>
              <a:off x="4720808" y="1409664"/>
              <a:ext cx="1101437" cy="1325563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8AA9178-4B53-4CFE-8373-A7E5D47C7D82}"/>
                </a:ext>
              </a:extLst>
            </p:cNvPr>
            <p:cNvGrpSpPr/>
            <p:nvPr/>
          </p:nvGrpSpPr>
          <p:grpSpPr>
            <a:xfrm>
              <a:off x="6266412" y="1721274"/>
              <a:ext cx="1336000" cy="838326"/>
              <a:chOff x="2190736" y="1649061"/>
              <a:chExt cx="1336000" cy="83832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876E1AB-0999-4B61-986C-E3EC4D295657}"/>
                  </a:ext>
                </a:extLst>
              </p:cNvPr>
              <p:cNvGrpSpPr/>
              <p:nvPr/>
            </p:nvGrpSpPr>
            <p:grpSpPr>
              <a:xfrm>
                <a:off x="2190736" y="1649061"/>
                <a:ext cx="873298" cy="838326"/>
                <a:chOff x="2293689" y="1640419"/>
                <a:chExt cx="873298" cy="838326"/>
              </a:xfrm>
            </p:grpSpPr>
            <p:sp>
              <p:nvSpPr>
                <p:cNvPr id="28" name="任意多边形: 形状 11">
                  <a:extLst>
                    <a:ext uri="{FF2B5EF4-FFF2-40B4-BE49-F238E27FC236}">
                      <a16:creationId xmlns:a16="http://schemas.microsoft.com/office/drawing/2014/main" id="{71B70AF4-8A87-4906-9A26-7411E1F9AFE5}"/>
                    </a:ext>
                  </a:extLst>
                </p:cNvPr>
                <p:cNvSpPr/>
                <p:nvPr/>
              </p:nvSpPr>
              <p:spPr>
                <a:xfrm>
                  <a:off x="2293689" y="1640419"/>
                  <a:ext cx="462702" cy="836271"/>
                </a:xfrm>
                <a:custGeom>
                  <a:avLst/>
                  <a:gdLst>
                    <a:gd name="connsiteX0" fmla="*/ 0 w 556260"/>
                    <a:gd name="connsiteY0" fmla="*/ 930316 h 1688615"/>
                    <a:gd name="connsiteX1" fmla="*/ 38100 w 556260"/>
                    <a:gd name="connsiteY1" fmla="*/ 846496 h 1688615"/>
                    <a:gd name="connsiteX2" fmla="*/ 38100 w 556260"/>
                    <a:gd name="connsiteY2" fmla="*/ 1006516 h 1688615"/>
                    <a:gd name="connsiteX3" fmla="*/ 53340 w 556260"/>
                    <a:gd name="connsiteY3" fmla="*/ 861736 h 1688615"/>
                    <a:gd name="connsiteX4" fmla="*/ 76200 w 556260"/>
                    <a:gd name="connsiteY4" fmla="*/ 1006516 h 1688615"/>
                    <a:gd name="connsiteX5" fmla="*/ 76200 w 556260"/>
                    <a:gd name="connsiteY5" fmla="*/ 838876 h 1688615"/>
                    <a:gd name="connsiteX6" fmla="*/ 137160 w 556260"/>
                    <a:gd name="connsiteY6" fmla="*/ 1021756 h 1688615"/>
                    <a:gd name="connsiteX7" fmla="*/ 137160 w 556260"/>
                    <a:gd name="connsiteY7" fmla="*/ 305476 h 1688615"/>
                    <a:gd name="connsiteX8" fmla="*/ 182880 w 556260"/>
                    <a:gd name="connsiteY8" fmla="*/ 1296076 h 1688615"/>
                    <a:gd name="connsiteX9" fmla="*/ 198120 w 556260"/>
                    <a:gd name="connsiteY9" fmla="*/ 777916 h 1688615"/>
                    <a:gd name="connsiteX10" fmla="*/ 236220 w 556260"/>
                    <a:gd name="connsiteY10" fmla="*/ 1471336 h 1688615"/>
                    <a:gd name="connsiteX11" fmla="*/ 236220 w 556260"/>
                    <a:gd name="connsiteY11" fmla="*/ 676 h 1688615"/>
                    <a:gd name="connsiteX12" fmla="*/ 289560 w 556260"/>
                    <a:gd name="connsiteY12" fmla="*/ 1684696 h 1688615"/>
                    <a:gd name="connsiteX13" fmla="*/ 297180 w 556260"/>
                    <a:gd name="connsiteY13" fmla="*/ 495976 h 1688615"/>
                    <a:gd name="connsiteX14" fmla="*/ 365760 w 556260"/>
                    <a:gd name="connsiteY14" fmla="*/ 1547536 h 1688615"/>
                    <a:gd name="connsiteX15" fmla="*/ 373380 w 556260"/>
                    <a:gd name="connsiteY15" fmla="*/ 777916 h 1688615"/>
                    <a:gd name="connsiteX16" fmla="*/ 403860 w 556260"/>
                    <a:gd name="connsiteY16" fmla="*/ 1097956 h 1688615"/>
                    <a:gd name="connsiteX17" fmla="*/ 426720 w 556260"/>
                    <a:gd name="connsiteY17" fmla="*/ 861736 h 1688615"/>
                    <a:gd name="connsiteX18" fmla="*/ 449580 w 556260"/>
                    <a:gd name="connsiteY18" fmla="*/ 1014136 h 1688615"/>
                    <a:gd name="connsiteX19" fmla="*/ 464820 w 556260"/>
                    <a:gd name="connsiteY19" fmla="*/ 892216 h 1688615"/>
                    <a:gd name="connsiteX20" fmla="*/ 480060 w 556260"/>
                    <a:gd name="connsiteY20" fmla="*/ 1021756 h 1688615"/>
                    <a:gd name="connsiteX21" fmla="*/ 480060 w 556260"/>
                    <a:gd name="connsiteY21" fmla="*/ 374056 h 1688615"/>
                    <a:gd name="connsiteX22" fmla="*/ 510540 w 556260"/>
                    <a:gd name="connsiteY22" fmla="*/ 1318936 h 1688615"/>
                    <a:gd name="connsiteX23" fmla="*/ 533400 w 556260"/>
                    <a:gd name="connsiteY23" fmla="*/ 785536 h 1688615"/>
                    <a:gd name="connsiteX24" fmla="*/ 556260 w 556260"/>
                    <a:gd name="connsiteY24" fmla="*/ 1021756 h 1688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56260" h="1688615">
                      <a:moveTo>
                        <a:pt x="0" y="930316"/>
                      </a:moveTo>
                      <a:cubicBezTo>
                        <a:pt x="15875" y="882056"/>
                        <a:pt x="31750" y="833796"/>
                        <a:pt x="38100" y="846496"/>
                      </a:cubicBezTo>
                      <a:cubicBezTo>
                        <a:pt x="44450" y="859196"/>
                        <a:pt x="35560" y="1003976"/>
                        <a:pt x="38100" y="1006516"/>
                      </a:cubicBezTo>
                      <a:cubicBezTo>
                        <a:pt x="40640" y="1009056"/>
                        <a:pt x="46990" y="861736"/>
                        <a:pt x="53340" y="861736"/>
                      </a:cubicBezTo>
                      <a:cubicBezTo>
                        <a:pt x="59690" y="861736"/>
                        <a:pt x="72390" y="1010326"/>
                        <a:pt x="76200" y="1006516"/>
                      </a:cubicBezTo>
                      <a:cubicBezTo>
                        <a:pt x="80010" y="1002706"/>
                        <a:pt x="66040" y="836336"/>
                        <a:pt x="76200" y="838876"/>
                      </a:cubicBezTo>
                      <a:cubicBezTo>
                        <a:pt x="86360" y="841416"/>
                        <a:pt x="127000" y="1110656"/>
                        <a:pt x="137160" y="1021756"/>
                      </a:cubicBezTo>
                      <a:cubicBezTo>
                        <a:pt x="147320" y="932856"/>
                        <a:pt x="129540" y="259756"/>
                        <a:pt x="137160" y="305476"/>
                      </a:cubicBezTo>
                      <a:cubicBezTo>
                        <a:pt x="144780" y="351196"/>
                        <a:pt x="172720" y="1217336"/>
                        <a:pt x="182880" y="1296076"/>
                      </a:cubicBezTo>
                      <a:cubicBezTo>
                        <a:pt x="193040" y="1374816"/>
                        <a:pt x="189230" y="748706"/>
                        <a:pt x="198120" y="777916"/>
                      </a:cubicBezTo>
                      <a:cubicBezTo>
                        <a:pt x="207010" y="807126"/>
                        <a:pt x="229870" y="1600876"/>
                        <a:pt x="236220" y="1471336"/>
                      </a:cubicBezTo>
                      <a:cubicBezTo>
                        <a:pt x="242570" y="1341796"/>
                        <a:pt x="227330" y="-34884"/>
                        <a:pt x="236220" y="676"/>
                      </a:cubicBezTo>
                      <a:cubicBezTo>
                        <a:pt x="245110" y="36236"/>
                        <a:pt x="279400" y="1602146"/>
                        <a:pt x="289560" y="1684696"/>
                      </a:cubicBezTo>
                      <a:cubicBezTo>
                        <a:pt x="299720" y="1767246"/>
                        <a:pt x="284480" y="518836"/>
                        <a:pt x="297180" y="495976"/>
                      </a:cubicBezTo>
                      <a:cubicBezTo>
                        <a:pt x="309880" y="473116"/>
                        <a:pt x="353060" y="1500546"/>
                        <a:pt x="365760" y="1547536"/>
                      </a:cubicBezTo>
                      <a:cubicBezTo>
                        <a:pt x="378460" y="1594526"/>
                        <a:pt x="367030" y="852846"/>
                        <a:pt x="373380" y="777916"/>
                      </a:cubicBezTo>
                      <a:cubicBezTo>
                        <a:pt x="379730" y="702986"/>
                        <a:pt x="394970" y="1083986"/>
                        <a:pt x="403860" y="1097956"/>
                      </a:cubicBezTo>
                      <a:cubicBezTo>
                        <a:pt x="412750" y="1111926"/>
                        <a:pt x="419100" y="875706"/>
                        <a:pt x="426720" y="861736"/>
                      </a:cubicBezTo>
                      <a:cubicBezTo>
                        <a:pt x="434340" y="847766"/>
                        <a:pt x="443230" y="1009056"/>
                        <a:pt x="449580" y="1014136"/>
                      </a:cubicBezTo>
                      <a:cubicBezTo>
                        <a:pt x="455930" y="1019216"/>
                        <a:pt x="459740" y="890946"/>
                        <a:pt x="464820" y="892216"/>
                      </a:cubicBezTo>
                      <a:cubicBezTo>
                        <a:pt x="469900" y="893486"/>
                        <a:pt x="477520" y="1108116"/>
                        <a:pt x="480060" y="1021756"/>
                      </a:cubicBezTo>
                      <a:cubicBezTo>
                        <a:pt x="482600" y="935396"/>
                        <a:pt x="474980" y="324526"/>
                        <a:pt x="480060" y="374056"/>
                      </a:cubicBezTo>
                      <a:cubicBezTo>
                        <a:pt x="485140" y="423586"/>
                        <a:pt x="501650" y="1250356"/>
                        <a:pt x="510540" y="1318936"/>
                      </a:cubicBezTo>
                      <a:cubicBezTo>
                        <a:pt x="519430" y="1387516"/>
                        <a:pt x="525780" y="835066"/>
                        <a:pt x="533400" y="785536"/>
                      </a:cubicBezTo>
                      <a:cubicBezTo>
                        <a:pt x="541020" y="736006"/>
                        <a:pt x="548640" y="878881"/>
                        <a:pt x="556260" y="1021756"/>
                      </a:cubicBezTo>
                    </a:path>
                  </a:pathLst>
                </a:custGeom>
                <a:noFill/>
                <a:ln w="28575">
                  <a:solidFill>
                    <a:srgbClr val="C80E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任意多边形: 形状 12">
                  <a:extLst>
                    <a:ext uri="{FF2B5EF4-FFF2-40B4-BE49-F238E27FC236}">
                      <a16:creationId xmlns:a16="http://schemas.microsoft.com/office/drawing/2014/main" id="{BABC858D-CF4A-49E5-B2D3-C3343194E7D1}"/>
                    </a:ext>
                  </a:extLst>
                </p:cNvPr>
                <p:cNvSpPr/>
                <p:nvPr/>
              </p:nvSpPr>
              <p:spPr>
                <a:xfrm>
                  <a:off x="2704285" y="1642474"/>
                  <a:ext cx="462702" cy="836271"/>
                </a:xfrm>
                <a:custGeom>
                  <a:avLst/>
                  <a:gdLst>
                    <a:gd name="connsiteX0" fmla="*/ 0 w 556260"/>
                    <a:gd name="connsiteY0" fmla="*/ 930316 h 1688615"/>
                    <a:gd name="connsiteX1" fmla="*/ 38100 w 556260"/>
                    <a:gd name="connsiteY1" fmla="*/ 846496 h 1688615"/>
                    <a:gd name="connsiteX2" fmla="*/ 38100 w 556260"/>
                    <a:gd name="connsiteY2" fmla="*/ 1006516 h 1688615"/>
                    <a:gd name="connsiteX3" fmla="*/ 53340 w 556260"/>
                    <a:gd name="connsiteY3" fmla="*/ 861736 h 1688615"/>
                    <a:gd name="connsiteX4" fmla="*/ 76200 w 556260"/>
                    <a:gd name="connsiteY4" fmla="*/ 1006516 h 1688615"/>
                    <a:gd name="connsiteX5" fmla="*/ 76200 w 556260"/>
                    <a:gd name="connsiteY5" fmla="*/ 838876 h 1688615"/>
                    <a:gd name="connsiteX6" fmla="*/ 137160 w 556260"/>
                    <a:gd name="connsiteY6" fmla="*/ 1021756 h 1688615"/>
                    <a:gd name="connsiteX7" fmla="*/ 137160 w 556260"/>
                    <a:gd name="connsiteY7" fmla="*/ 305476 h 1688615"/>
                    <a:gd name="connsiteX8" fmla="*/ 182880 w 556260"/>
                    <a:gd name="connsiteY8" fmla="*/ 1296076 h 1688615"/>
                    <a:gd name="connsiteX9" fmla="*/ 198120 w 556260"/>
                    <a:gd name="connsiteY9" fmla="*/ 777916 h 1688615"/>
                    <a:gd name="connsiteX10" fmla="*/ 236220 w 556260"/>
                    <a:gd name="connsiteY10" fmla="*/ 1471336 h 1688615"/>
                    <a:gd name="connsiteX11" fmla="*/ 236220 w 556260"/>
                    <a:gd name="connsiteY11" fmla="*/ 676 h 1688615"/>
                    <a:gd name="connsiteX12" fmla="*/ 289560 w 556260"/>
                    <a:gd name="connsiteY12" fmla="*/ 1684696 h 1688615"/>
                    <a:gd name="connsiteX13" fmla="*/ 297180 w 556260"/>
                    <a:gd name="connsiteY13" fmla="*/ 495976 h 1688615"/>
                    <a:gd name="connsiteX14" fmla="*/ 365760 w 556260"/>
                    <a:gd name="connsiteY14" fmla="*/ 1547536 h 1688615"/>
                    <a:gd name="connsiteX15" fmla="*/ 373380 w 556260"/>
                    <a:gd name="connsiteY15" fmla="*/ 777916 h 1688615"/>
                    <a:gd name="connsiteX16" fmla="*/ 403860 w 556260"/>
                    <a:gd name="connsiteY16" fmla="*/ 1097956 h 1688615"/>
                    <a:gd name="connsiteX17" fmla="*/ 426720 w 556260"/>
                    <a:gd name="connsiteY17" fmla="*/ 861736 h 1688615"/>
                    <a:gd name="connsiteX18" fmla="*/ 449580 w 556260"/>
                    <a:gd name="connsiteY18" fmla="*/ 1014136 h 1688615"/>
                    <a:gd name="connsiteX19" fmla="*/ 464820 w 556260"/>
                    <a:gd name="connsiteY19" fmla="*/ 892216 h 1688615"/>
                    <a:gd name="connsiteX20" fmla="*/ 480060 w 556260"/>
                    <a:gd name="connsiteY20" fmla="*/ 1021756 h 1688615"/>
                    <a:gd name="connsiteX21" fmla="*/ 480060 w 556260"/>
                    <a:gd name="connsiteY21" fmla="*/ 374056 h 1688615"/>
                    <a:gd name="connsiteX22" fmla="*/ 510540 w 556260"/>
                    <a:gd name="connsiteY22" fmla="*/ 1318936 h 1688615"/>
                    <a:gd name="connsiteX23" fmla="*/ 533400 w 556260"/>
                    <a:gd name="connsiteY23" fmla="*/ 785536 h 1688615"/>
                    <a:gd name="connsiteX24" fmla="*/ 556260 w 556260"/>
                    <a:gd name="connsiteY24" fmla="*/ 1021756 h 1688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56260" h="1688615">
                      <a:moveTo>
                        <a:pt x="0" y="930316"/>
                      </a:moveTo>
                      <a:cubicBezTo>
                        <a:pt x="15875" y="882056"/>
                        <a:pt x="31750" y="833796"/>
                        <a:pt x="38100" y="846496"/>
                      </a:cubicBezTo>
                      <a:cubicBezTo>
                        <a:pt x="44450" y="859196"/>
                        <a:pt x="35560" y="1003976"/>
                        <a:pt x="38100" y="1006516"/>
                      </a:cubicBezTo>
                      <a:cubicBezTo>
                        <a:pt x="40640" y="1009056"/>
                        <a:pt x="46990" y="861736"/>
                        <a:pt x="53340" y="861736"/>
                      </a:cubicBezTo>
                      <a:cubicBezTo>
                        <a:pt x="59690" y="861736"/>
                        <a:pt x="72390" y="1010326"/>
                        <a:pt x="76200" y="1006516"/>
                      </a:cubicBezTo>
                      <a:cubicBezTo>
                        <a:pt x="80010" y="1002706"/>
                        <a:pt x="66040" y="836336"/>
                        <a:pt x="76200" y="838876"/>
                      </a:cubicBezTo>
                      <a:cubicBezTo>
                        <a:pt x="86360" y="841416"/>
                        <a:pt x="127000" y="1110656"/>
                        <a:pt x="137160" y="1021756"/>
                      </a:cubicBezTo>
                      <a:cubicBezTo>
                        <a:pt x="147320" y="932856"/>
                        <a:pt x="129540" y="259756"/>
                        <a:pt x="137160" y="305476"/>
                      </a:cubicBezTo>
                      <a:cubicBezTo>
                        <a:pt x="144780" y="351196"/>
                        <a:pt x="172720" y="1217336"/>
                        <a:pt x="182880" y="1296076"/>
                      </a:cubicBezTo>
                      <a:cubicBezTo>
                        <a:pt x="193040" y="1374816"/>
                        <a:pt x="189230" y="748706"/>
                        <a:pt x="198120" y="777916"/>
                      </a:cubicBezTo>
                      <a:cubicBezTo>
                        <a:pt x="207010" y="807126"/>
                        <a:pt x="229870" y="1600876"/>
                        <a:pt x="236220" y="1471336"/>
                      </a:cubicBezTo>
                      <a:cubicBezTo>
                        <a:pt x="242570" y="1341796"/>
                        <a:pt x="227330" y="-34884"/>
                        <a:pt x="236220" y="676"/>
                      </a:cubicBezTo>
                      <a:cubicBezTo>
                        <a:pt x="245110" y="36236"/>
                        <a:pt x="279400" y="1602146"/>
                        <a:pt x="289560" y="1684696"/>
                      </a:cubicBezTo>
                      <a:cubicBezTo>
                        <a:pt x="299720" y="1767246"/>
                        <a:pt x="284480" y="518836"/>
                        <a:pt x="297180" y="495976"/>
                      </a:cubicBezTo>
                      <a:cubicBezTo>
                        <a:pt x="309880" y="473116"/>
                        <a:pt x="353060" y="1500546"/>
                        <a:pt x="365760" y="1547536"/>
                      </a:cubicBezTo>
                      <a:cubicBezTo>
                        <a:pt x="378460" y="1594526"/>
                        <a:pt x="367030" y="852846"/>
                        <a:pt x="373380" y="777916"/>
                      </a:cubicBezTo>
                      <a:cubicBezTo>
                        <a:pt x="379730" y="702986"/>
                        <a:pt x="394970" y="1083986"/>
                        <a:pt x="403860" y="1097956"/>
                      </a:cubicBezTo>
                      <a:cubicBezTo>
                        <a:pt x="412750" y="1111926"/>
                        <a:pt x="419100" y="875706"/>
                        <a:pt x="426720" y="861736"/>
                      </a:cubicBezTo>
                      <a:cubicBezTo>
                        <a:pt x="434340" y="847766"/>
                        <a:pt x="443230" y="1009056"/>
                        <a:pt x="449580" y="1014136"/>
                      </a:cubicBezTo>
                      <a:cubicBezTo>
                        <a:pt x="455930" y="1019216"/>
                        <a:pt x="459740" y="890946"/>
                        <a:pt x="464820" y="892216"/>
                      </a:cubicBezTo>
                      <a:cubicBezTo>
                        <a:pt x="469900" y="893486"/>
                        <a:pt x="477520" y="1108116"/>
                        <a:pt x="480060" y="1021756"/>
                      </a:cubicBezTo>
                      <a:cubicBezTo>
                        <a:pt x="482600" y="935396"/>
                        <a:pt x="474980" y="324526"/>
                        <a:pt x="480060" y="374056"/>
                      </a:cubicBezTo>
                      <a:cubicBezTo>
                        <a:pt x="485140" y="423586"/>
                        <a:pt x="501650" y="1250356"/>
                        <a:pt x="510540" y="1318936"/>
                      </a:cubicBezTo>
                      <a:cubicBezTo>
                        <a:pt x="519430" y="1387516"/>
                        <a:pt x="525780" y="835066"/>
                        <a:pt x="533400" y="785536"/>
                      </a:cubicBezTo>
                      <a:cubicBezTo>
                        <a:pt x="541020" y="736006"/>
                        <a:pt x="548640" y="878881"/>
                        <a:pt x="556260" y="1021756"/>
                      </a:cubicBezTo>
                    </a:path>
                  </a:pathLst>
                </a:custGeom>
                <a:noFill/>
                <a:ln w="28575">
                  <a:solidFill>
                    <a:srgbClr val="C80E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" name="任意多边形: 形状 31">
                <a:extLst>
                  <a:ext uri="{FF2B5EF4-FFF2-40B4-BE49-F238E27FC236}">
                    <a16:creationId xmlns:a16="http://schemas.microsoft.com/office/drawing/2014/main" id="{B30BD2D5-CA25-463B-8E07-963E0F890FBA}"/>
                  </a:ext>
                </a:extLst>
              </p:cNvPr>
              <p:cNvSpPr/>
              <p:nvPr/>
            </p:nvSpPr>
            <p:spPr>
              <a:xfrm>
                <a:off x="3064034" y="1651116"/>
                <a:ext cx="462702" cy="836271"/>
              </a:xfrm>
              <a:custGeom>
                <a:avLst/>
                <a:gdLst>
                  <a:gd name="connsiteX0" fmla="*/ 0 w 556260"/>
                  <a:gd name="connsiteY0" fmla="*/ 930316 h 1688615"/>
                  <a:gd name="connsiteX1" fmla="*/ 38100 w 556260"/>
                  <a:gd name="connsiteY1" fmla="*/ 846496 h 1688615"/>
                  <a:gd name="connsiteX2" fmla="*/ 38100 w 556260"/>
                  <a:gd name="connsiteY2" fmla="*/ 1006516 h 1688615"/>
                  <a:gd name="connsiteX3" fmla="*/ 53340 w 556260"/>
                  <a:gd name="connsiteY3" fmla="*/ 861736 h 1688615"/>
                  <a:gd name="connsiteX4" fmla="*/ 76200 w 556260"/>
                  <a:gd name="connsiteY4" fmla="*/ 1006516 h 1688615"/>
                  <a:gd name="connsiteX5" fmla="*/ 76200 w 556260"/>
                  <a:gd name="connsiteY5" fmla="*/ 838876 h 1688615"/>
                  <a:gd name="connsiteX6" fmla="*/ 137160 w 556260"/>
                  <a:gd name="connsiteY6" fmla="*/ 1021756 h 1688615"/>
                  <a:gd name="connsiteX7" fmla="*/ 137160 w 556260"/>
                  <a:gd name="connsiteY7" fmla="*/ 305476 h 1688615"/>
                  <a:gd name="connsiteX8" fmla="*/ 182880 w 556260"/>
                  <a:gd name="connsiteY8" fmla="*/ 1296076 h 1688615"/>
                  <a:gd name="connsiteX9" fmla="*/ 198120 w 556260"/>
                  <a:gd name="connsiteY9" fmla="*/ 777916 h 1688615"/>
                  <a:gd name="connsiteX10" fmla="*/ 236220 w 556260"/>
                  <a:gd name="connsiteY10" fmla="*/ 1471336 h 1688615"/>
                  <a:gd name="connsiteX11" fmla="*/ 236220 w 556260"/>
                  <a:gd name="connsiteY11" fmla="*/ 676 h 1688615"/>
                  <a:gd name="connsiteX12" fmla="*/ 289560 w 556260"/>
                  <a:gd name="connsiteY12" fmla="*/ 1684696 h 1688615"/>
                  <a:gd name="connsiteX13" fmla="*/ 297180 w 556260"/>
                  <a:gd name="connsiteY13" fmla="*/ 495976 h 1688615"/>
                  <a:gd name="connsiteX14" fmla="*/ 365760 w 556260"/>
                  <a:gd name="connsiteY14" fmla="*/ 1547536 h 1688615"/>
                  <a:gd name="connsiteX15" fmla="*/ 373380 w 556260"/>
                  <a:gd name="connsiteY15" fmla="*/ 777916 h 1688615"/>
                  <a:gd name="connsiteX16" fmla="*/ 403860 w 556260"/>
                  <a:gd name="connsiteY16" fmla="*/ 1097956 h 1688615"/>
                  <a:gd name="connsiteX17" fmla="*/ 426720 w 556260"/>
                  <a:gd name="connsiteY17" fmla="*/ 861736 h 1688615"/>
                  <a:gd name="connsiteX18" fmla="*/ 449580 w 556260"/>
                  <a:gd name="connsiteY18" fmla="*/ 1014136 h 1688615"/>
                  <a:gd name="connsiteX19" fmla="*/ 464820 w 556260"/>
                  <a:gd name="connsiteY19" fmla="*/ 892216 h 1688615"/>
                  <a:gd name="connsiteX20" fmla="*/ 480060 w 556260"/>
                  <a:gd name="connsiteY20" fmla="*/ 1021756 h 1688615"/>
                  <a:gd name="connsiteX21" fmla="*/ 480060 w 556260"/>
                  <a:gd name="connsiteY21" fmla="*/ 374056 h 1688615"/>
                  <a:gd name="connsiteX22" fmla="*/ 510540 w 556260"/>
                  <a:gd name="connsiteY22" fmla="*/ 1318936 h 1688615"/>
                  <a:gd name="connsiteX23" fmla="*/ 533400 w 556260"/>
                  <a:gd name="connsiteY23" fmla="*/ 785536 h 1688615"/>
                  <a:gd name="connsiteX24" fmla="*/ 556260 w 556260"/>
                  <a:gd name="connsiteY24" fmla="*/ 1021756 h 168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6260" h="1688615">
                    <a:moveTo>
                      <a:pt x="0" y="930316"/>
                    </a:moveTo>
                    <a:cubicBezTo>
                      <a:pt x="15875" y="882056"/>
                      <a:pt x="31750" y="833796"/>
                      <a:pt x="38100" y="846496"/>
                    </a:cubicBezTo>
                    <a:cubicBezTo>
                      <a:pt x="44450" y="859196"/>
                      <a:pt x="35560" y="1003976"/>
                      <a:pt x="38100" y="1006516"/>
                    </a:cubicBezTo>
                    <a:cubicBezTo>
                      <a:pt x="40640" y="1009056"/>
                      <a:pt x="46990" y="861736"/>
                      <a:pt x="53340" y="861736"/>
                    </a:cubicBezTo>
                    <a:cubicBezTo>
                      <a:pt x="59690" y="861736"/>
                      <a:pt x="72390" y="1010326"/>
                      <a:pt x="76200" y="1006516"/>
                    </a:cubicBezTo>
                    <a:cubicBezTo>
                      <a:pt x="80010" y="1002706"/>
                      <a:pt x="66040" y="836336"/>
                      <a:pt x="76200" y="838876"/>
                    </a:cubicBezTo>
                    <a:cubicBezTo>
                      <a:pt x="86360" y="841416"/>
                      <a:pt x="127000" y="1110656"/>
                      <a:pt x="137160" y="1021756"/>
                    </a:cubicBezTo>
                    <a:cubicBezTo>
                      <a:pt x="147320" y="932856"/>
                      <a:pt x="129540" y="259756"/>
                      <a:pt x="137160" y="305476"/>
                    </a:cubicBezTo>
                    <a:cubicBezTo>
                      <a:pt x="144780" y="351196"/>
                      <a:pt x="172720" y="1217336"/>
                      <a:pt x="182880" y="1296076"/>
                    </a:cubicBezTo>
                    <a:cubicBezTo>
                      <a:pt x="193040" y="1374816"/>
                      <a:pt x="189230" y="748706"/>
                      <a:pt x="198120" y="777916"/>
                    </a:cubicBezTo>
                    <a:cubicBezTo>
                      <a:pt x="207010" y="807126"/>
                      <a:pt x="229870" y="1600876"/>
                      <a:pt x="236220" y="1471336"/>
                    </a:cubicBezTo>
                    <a:cubicBezTo>
                      <a:pt x="242570" y="1341796"/>
                      <a:pt x="227330" y="-34884"/>
                      <a:pt x="236220" y="676"/>
                    </a:cubicBezTo>
                    <a:cubicBezTo>
                      <a:pt x="245110" y="36236"/>
                      <a:pt x="279400" y="1602146"/>
                      <a:pt x="289560" y="1684696"/>
                    </a:cubicBezTo>
                    <a:cubicBezTo>
                      <a:pt x="299720" y="1767246"/>
                      <a:pt x="284480" y="518836"/>
                      <a:pt x="297180" y="495976"/>
                    </a:cubicBezTo>
                    <a:cubicBezTo>
                      <a:pt x="309880" y="473116"/>
                      <a:pt x="353060" y="1500546"/>
                      <a:pt x="365760" y="1547536"/>
                    </a:cubicBezTo>
                    <a:cubicBezTo>
                      <a:pt x="378460" y="1594526"/>
                      <a:pt x="367030" y="852846"/>
                      <a:pt x="373380" y="777916"/>
                    </a:cubicBezTo>
                    <a:cubicBezTo>
                      <a:pt x="379730" y="702986"/>
                      <a:pt x="394970" y="1083986"/>
                      <a:pt x="403860" y="1097956"/>
                    </a:cubicBezTo>
                    <a:cubicBezTo>
                      <a:pt x="412750" y="1111926"/>
                      <a:pt x="419100" y="875706"/>
                      <a:pt x="426720" y="861736"/>
                    </a:cubicBezTo>
                    <a:cubicBezTo>
                      <a:pt x="434340" y="847766"/>
                      <a:pt x="443230" y="1009056"/>
                      <a:pt x="449580" y="1014136"/>
                    </a:cubicBezTo>
                    <a:cubicBezTo>
                      <a:pt x="455930" y="1019216"/>
                      <a:pt x="459740" y="890946"/>
                      <a:pt x="464820" y="892216"/>
                    </a:cubicBezTo>
                    <a:cubicBezTo>
                      <a:pt x="469900" y="893486"/>
                      <a:pt x="477520" y="1108116"/>
                      <a:pt x="480060" y="1021756"/>
                    </a:cubicBezTo>
                    <a:cubicBezTo>
                      <a:pt x="482600" y="935396"/>
                      <a:pt x="474980" y="324526"/>
                      <a:pt x="480060" y="374056"/>
                    </a:cubicBezTo>
                    <a:cubicBezTo>
                      <a:pt x="485140" y="423586"/>
                      <a:pt x="501650" y="1250356"/>
                      <a:pt x="510540" y="1318936"/>
                    </a:cubicBezTo>
                    <a:cubicBezTo>
                      <a:pt x="519430" y="1387516"/>
                      <a:pt x="525780" y="835066"/>
                      <a:pt x="533400" y="785536"/>
                    </a:cubicBezTo>
                    <a:cubicBezTo>
                      <a:pt x="541020" y="736006"/>
                      <a:pt x="548640" y="878881"/>
                      <a:pt x="556260" y="1021756"/>
                    </a:cubicBezTo>
                  </a:path>
                </a:pathLst>
              </a:custGeom>
              <a:noFill/>
              <a:ln w="28575">
                <a:solidFill>
                  <a:srgbClr val="C80E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54914C5-0733-4F0B-A0D6-B7F0F4210BEA}"/>
                </a:ext>
              </a:extLst>
            </p:cNvPr>
            <p:cNvSpPr txBox="1"/>
            <p:nvPr/>
          </p:nvSpPr>
          <p:spPr>
            <a:xfrm>
              <a:off x="4720808" y="5828960"/>
              <a:ext cx="2773680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Voice recognition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CA0128-E256-454E-9B6E-C9F0A5CAE8CC}"/>
              </a:ext>
            </a:extLst>
          </p:cNvPr>
          <p:cNvGrpSpPr/>
          <p:nvPr/>
        </p:nvGrpSpPr>
        <p:grpSpPr>
          <a:xfrm>
            <a:off x="8061310" y="1619730"/>
            <a:ext cx="3939483" cy="4708003"/>
            <a:chOff x="8132622" y="1540653"/>
            <a:chExt cx="3939482" cy="470800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12CE280-83C3-4891-A2AA-0B6750D3C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028" t="13640" r="23352" b="20383"/>
            <a:stretch/>
          </p:blipFill>
          <p:spPr>
            <a:xfrm>
              <a:off x="10488300" y="2726483"/>
              <a:ext cx="905456" cy="1181209"/>
            </a:xfrm>
            <a:prstGeom prst="rect">
              <a:avLst/>
            </a:prstGeom>
          </p:spPr>
        </p:pic>
        <p:sp>
          <p:nvSpPr>
            <p:cNvPr id="20" name="对话气泡: 矩形 19">
              <a:extLst>
                <a:ext uri="{FF2B5EF4-FFF2-40B4-BE49-F238E27FC236}">
                  <a16:creationId xmlns:a16="http://schemas.microsoft.com/office/drawing/2014/main" id="{1A74539C-4F22-4711-8899-C5EEE3B36DAD}"/>
                </a:ext>
              </a:extLst>
            </p:cNvPr>
            <p:cNvSpPr/>
            <p:nvPr/>
          </p:nvSpPr>
          <p:spPr>
            <a:xfrm flipH="1">
              <a:off x="8132622" y="1540653"/>
              <a:ext cx="1546490" cy="614905"/>
            </a:xfrm>
            <a:prstGeom prst="wedgeRectCallout">
              <a:avLst>
                <a:gd name="adj1" fmla="val -37993"/>
                <a:gd name="adj2" fmla="val 97141"/>
              </a:avLst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Hey Siri, where is my home?</a:t>
              </a:r>
              <a:endPara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对话气泡: 矩形 20">
              <a:extLst>
                <a:ext uri="{FF2B5EF4-FFF2-40B4-BE49-F238E27FC236}">
                  <a16:creationId xmlns:a16="http://schemas.microsoft.com/office/drawing/2014/main" id="{E4EEE233-2557-4FD8-BDA4-4580A664E70D}"/>
                </a:ext>
              </a:extLst>
            </p:cNvPr>
            <p:cNvSpPr/>
            <p:nvPr/>
          </p:nvSpPr>
          <p:spPr>
            <a:xfrm>
              <a:off x="10451035" y="1603770"/>
              <a:ext cx="1621069" cy="582295"/>
            </a:xfrm>
            <a:prstGeom prst="wedgeRectCallout">
              <a:avLst>
                <a:gd name="adj1" fmla="val -37993"/>
                <a:gd name="adj2" fmla="val 97141"/>
              </a:avLst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home address is…</a:t>
              </a:r>
              <a:endPara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23CDCC3-2C9C-4AD4-8E10-2A35C6485258}"/>
                </a:ext>
              </a:extLst>
            </p:cNvPr>
            <p:cNvGrpSpPr/>
            <p:nvPr/>
          </p:nvGrpSpPr>
          <p:grpSpPr>
            <a:xfrm>
              <a:off x="8613594" y="2597653"/>
              <a:ext cx="1336000" cy="838326"/>
              <a:chOff x="2190736" y="1649061"/>
              <a:chExt cx="1336000" cy="838326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D6B9BFA-CD68-454D-8154-A29B36EAA8DE}"/>
                  </a:ext>
                </a:extLst>
              </p:cNvPr>
              <p:cNvGrpSpPr/>
              <p:nvPr/>
            </p:nvGrpSpPr>
            <p:grpSpPr>
              <a:xfrm>
                <a:off x="2190736" y="1649061"/>
                <a:ext cx="873298" cy="838326"/>
                <a:chOff x="2293689" y="1640419"/>
                <a:chExt cx="873298" cy="838326"/>
              </a:xfrm>
            </p:grpSpPr>
            <p:sp>
              <p:nvSpPr>
                <p:cNvPr id="37" name="任意多边形: 形状 11">
                  <a:extLst>
                    <a:ext uri="{FF2B5EF4-FFF2-40B4-BE49-F238E27FC236}">
                      <a16:creationId xmlns:a16="http://schemas.microsoft.com/office/drawing/2014/main" id="{DC97D69C-8829-412F-A2B3-DE1811BEE8B6}"/>
                    </a:ext>
                  </a:extLst>
                </p:cNvPr>
                <p:cNvSpPr/>
                <p:nvPr/>
              </p:nvSpPr>
              <p:spPr>
                <a:xfrm>
                  <a:off x="2293689" y="1640419"/>
                  <a:ext cx="462702" cy="836271"/>
                </a:xfrm>
                <a:custGeom>
                  <a:avLst/>
                  <a:gdLst>
                    <a:gd name="connsiteX0" fmla="*/ 0 w 556260"/>
                    <a:gd name="connsiteY0" fmla="*/ 930316 h 1688615"/>
                    <a:gd name="connsiteX1" fmla="*/ 38100 w 556260"/>
                    <a:gd name="connsiteY1" fmla="*/ 846496 h 1688615"/>
                    <a:gd name="connsiteX2" fmla="*/ 38100 w 556260"/>
                    <a:gd name="connsiteY2" fmla="*/ 1006516 h 1688615"/>
                    <a:gd name="connsiteX3" fmla="*/ 53340 w 556260"/>
                    <a:gd name="connsiteY3" fmla="*/ 861736 h 1688615"/>
                    <a:gd name="connsiteX4" fmla="*/ 76200 w 556260"/>
                    <a:gd name="connsiteY4" fmla="*/ 1006516 h 1688615"/>
                    <a:gd name="connsiteX5" fmla="*/ 76200 w 556260"/>
                    <a:gd name="connsiteY5" fmla="*/ 838876 h 1688615"/>
                    <a:gd name="connsiteX6" fmla="*/ 137160 w 556260"/>
                    <a:gd name="connsiteY6" fmla="*/ 1021756 h 1688615"/>
                    <a:gd name="connsiteX7" fmla="*/ 137160 w 556260"/>
                    <a:gd name="connsiteY7" fmla="*/ 305476 h 1688615"/>
                    <a:gd name="connsiteX8" fmla="*/ 182880 w 556260"/>
                    <a:gd name="connsiteY8" fmla="*/ 1296076 h 1688615"/>
                    <a:gd name="connsiteX9" fmla="*/ 198120 w 556260"/>
                    <a:gd name="connsiteY9" fmla="*/ 777916 h 1688615"/>
                    <a:gd name="connsiteX10" fmla="*/ 236220 w 556260"/>
                    <a:gd name="connsiteY10" fmla="*/ 1471336 h 1688615"/>
                    <a:gd name="connsiteX11" fmla="*/ 236220 w 556260"/>
                    <a:gd name="connsiteY11" fmla="*/ 676 h 1688615"/>
                    <a:gd name="connsiteX12" fmla="*/ 289560 w 556260"/>
                    <a:gd name="connsiteY12" fmla="*/ 1684696 h 1688615"/>
                    <a:gd name="connsiteX13" fmla="*/ 297180 w 556260"/>
                    <a:gd name="connsiteY13" fmla="*/ 495976 h 1688615"/>
                    <a:gd name="connsiteX14" fmla="*/ 365760 w 556260"/>
                    <a:gd name="connsiteY14" fmla="*/ 1547536 h 1688615"/>
                    <a:gd name="connsiteX15" fmla="*/ 373380 w 556260"/>
                    <a:gd name="connsiteY15" fmla="*/ 777916 h 1688615"/>
                    <a:gd name="connsiteX16" fmla="*/ 403860 w 556260"/>
                    <a:gd name="connsiteY16" fmla="*/ 1097956 h 1688615"/>
                    <a:gd name="connsiteX17" fmla="*/ 426720 w 556260"/>
                    <a:gd name="connsiteY17" fmla="*/ 861736 h 1688615"/>
                    <a:gd name="connsiteX18" fmla="*/ 449580 w 556260"/>
                    <a:gd name="connsiteY18" fmla="*/ 1014136 h 1688615"/>
                    <a:gd name="connsiteX19" fmla="*/ 464820 w 556260"/>
                    <a:gd name="connsiteY19" fmla="*/ 892216 h 1688615"/>
                    <a:gd name="connsiteX20" fmla="*/ 480060 w 556260"/>
                    <a:gd name="connsiteY20" fmla="*/ 1021756 h 1688615"/>
                    <a:gd name="connsiteX21" fmla="*/ 480060 w 556260"/>
                    <a:gd name="connsiteY21" fmla="*/ 374056 h 1688615"/>
                    <a:gd name="connsiteX22" fmla="*/ 510540 w 556260"/>
                    <a:gd name="connsiteY22" fmla="*/ 1318936 h 1688615"/>
                    <a:gd name="connsiteX23" fmla="*/ 533400 w 556260"/>
                    <a:gd name="connsiteY23" fmla="*/ 785536 h 1688615"/>
                    <a:gd name="connsiteX24" fmla="*/ 556260 w 556260"/>
                    <a:gd name="connsiteY24" fmla="*/ 1021756 h 1688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56260" h="1688615">
                      <a:moveTo>
                        <a:pt x="0" y="930316"/>
                      </a:moveTo>
                      <a:cubicBezTo>
                        <a:pt x="15875" y="882056"/>
                        <a:pt x="31750" y="833796"/>
                        <a:pt x="38100" y="846496"/>
                      </a:cubicBezTo>
                      <a:cubicBezTo>
                        <a:pt x="44450" y="859196"/>
                        <a:pt x="35560" y="1003976"/>
                        <a:pt x="38100" y="1006516"/>
                      </a:cubicBezTo>
                      <a:cubicBezTo>
                        <a:pt x="40640" y="1009056"/>
                        <a:pt x="46990" y="861736"/>
                        <a:pt x="53340" y="861736"/>
                      </a:cubicBezTo>
                      <a:cubicBezTo>
                        <a:pt x="59690" y="861736"/>
                        <a:pt x="72390" y="1010326"/>
                        <a:pt x="76200" y="1006516"/>
                      </a:cubicBezTo>
                      <a:cubicBezTo>
                        <a:pt x="80010" y="1002706"/>
                        <a:pt x="66040" y="836336"/>
                        <a:pt x="76200" y="838876"/>
                      </a:cubicBezTo>
                      <a:cubicBezTo>
                        <a:pt x="86360" y="841416"/>
                        <a:pt x="127000" y="1110656"/>
                        <a:pt x="137160" y="1021756"/>
                      </a:cubicBezTo>
                      <a:cubicBezTo>
                        <a:pt x="147320" y="932856"/>
                        <a:pt x="129540" y="259756"/>
                        <a:pt x="137160" y="305476"/>
                      </a:cubicBezTo>
                      <a:cubicBezTo>
                        <a:pt x="144780" y="351196"/>
                        <a:pt x="172720" y="1217336"/>
                        <a:pt x="182880" y="1296076"/>
                      </a:cubicBezTo>
                      <a:cubicBezTo>
                        <a:pt x="193040" y="1374816"/>
                        <a:pt x="189230" y="748706"/>
                        <a:pt x="198120" y="777916"/>
                      </a:cubicBezTo>
                      <a:cubicBezTo>
                        <a:pt x="207010" y="807126"/>
                        <a:pt x="229870" y="1600876"/>
                        <a:pt x="236220" y="1471336"/>
                      </a:cubicBezTo>
                      <a:cubicBezTo>
                        <a:pt x="242570" y="1341796"/>
                        <a:pt x="227330" y="-34884"/>
                        <a:pt x="236220" y="676"/>
                      </a:cubicBezTo>
                      <a:cubicBezTo>
                        <a:pt x="245110" y="36236"/>
                        <a:pt x="279400" y="1602146"/>
                        <a:pt x="289560" y="1684696"/>
                      </a:cubicBezTo>
                      <a:cubicBezTo>
                        <a:pt x="299720" y="1767246"/>
                        <a:pt x="284480" y="518836"/>
                        <a:pt x="297180" y="495976"/>
                      </a:cubicBezTo>
                      <a:cubicBezTo>
                        <a:pt x="309880" y="473116"/>
                        <a:pt x="353060" y="1500546"/>
                        <a:pt x="365760" y="1547536"/>
                      </a:cubicBezTo>
                      <a:cubicBezTo>
                        <a:pt x="378460" y="1594526"/>
                        <a:pt x="367030" y="852846"/>
                        <a:pt x="373380" y="777916"/>
                      </a:cubicBezTo>
                      <a:cubicBezTo>
                        <a:pt x="379730" y="702986"/>
                        <a:pt x="394970" y="1083986"/>
                        <a:pt x="403860" y="1097956"/>
                      </a:cubicBezTo>
                      <a:cubicBezTo>
                        <a:pt x="412750" y="1111926"/>
                        <a:pt x="419100" y="875706"/>
                        <a:pt x="426720" y="861736"/>
                      </a:cubicBezTo>
                      <a:cubicBezTo>
                        <a:pt x="434340" y="847766"/>
                        <a:pt x="443230" y="1009056"/>
                        <a:pt x="449580" y="1014136"/>
                      </a:cubicBezTo>
                      <a:cubicBezTo>
                        <a:pt x="455930" y="1019216"/>
                        <a:pt x="459740" y="890946"/>
                        <a:pt x="464820" y="892216"/>
                      </a:cubicBezTo>
                      <a:cubicBezTo>
                        <a:pt x="469900" y="893486"/>
                        <a:pt x="477520" y="1108116"/>
                        <a:pt x="480060" y="1021756"/>
                      </a:cubicBezTo>
                      <a:cubicBezTo>
                        <a:pt x="482600" y="935396"/>
                        <a:pt x="474980" y="324526"/>
                        <a:pt x="480060" y="374056"/>
                      </a:cubicBezTo>
                      <a:cubicBezTo>
                        <a:pt x="485140" y="423586"/>
                        <a:pt x="501650" y="1250356"/>
                        <a:pt x="510540" y="1318936"/>
                      </a:cubicBezTo>
                      <a:cubicBezTo>
                        <a:pt x="519430" y="1387516"/>
                        <a:pt x="525780" y="835066"/>
                        <a:pt x="533400" y="785536"/>
                      </a:cubicBezTo>
                      <a:cubicBezTo>
                        <a:pt x="541020" y="736006"/>
                        <a:pt x="548640" y="878881"/>
                        <a:pt x="556260" y="1021756"/>
                      </a:cubicBezTo>
                    </a:path>
                  </a:pathLst>
                </a:custGeom>
                <a:noFill/>
                <a:ln w="28575">
                  <a:solidFill>
                    <a:srgbClr val="C80E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任意多边形: 形状 12">
                  <a:extLst>
                    <a:ext uri="{FF2B5EF4-FFF2-40B4-BE49-F238E27FC236}">
                      <a16:creationId xmlns:a16="http://schemas.microsoft.com/office/drawing/2014/main" id="{B1A40457-6B55-4A5A-ADEA-A603E2D441E3}"/>
                    </a:ext>
                  </a:extLst>
                </p:cNvPr>
                <p:cNvSpPr/>
                <p:nvPr/>
              </p:nvSpPr>
              <p:spPr>
                <a:xfrm>
                  <a:off x="2704285" y="1642474"/>
                  <a:ext cx="462702" cy="836271"/>
                </a:xfrm>
                <a:custGeom>
                  <a:avLst/>
                  <a:gdLst>
                    <a:gd name="connsiteX0" fmla="*/ 0 w 556260"/>
                    <a:gd name="connsiteY0" fmla="*/ 930316 h 1688615"/>
                    <a:gd name="connsiteX1" fmla="*/ 38100 w 556260"/>
                    <a:gd name="connsiteY1" fmla="*/ 846496 h 1688615"/>
                    <a:gd name="connsiteX2" fmla="*/ 38100 w 556260"/>
                    <a:gd name="connsiteY2" fmla="*/ 1006516 h 1688615"/>
                    <a:gd name="connsiteX3" fmla="*/ 53340 w 556260"/>
                    <a:gd name="connsiteY3" fmla="*/ 861736 h 1688615"/>
                    <a:gd name="connsiteX4" fmla="*/ 76200 w 556260"/>
                    <a:gd name="connsiteY4" fmla="*/ 1006516 h 1688615"/>
                    <a:gd name="connsiteX5" fmla="*/ 76200 w 556260"/>
                    <a:gd name="connsiteY5" fmla="*/ 838876 h 1688615"/>
                    <a:gd name="connsiteX6" fmla="*/ 137160 w 556260"/>
                    <a:gd name="connsiteY6" fmla="*/ 1021756 h 1688615"/>
                    <a:gd name="connsiteX7" fmla="*/ 137160 w 556260"/>
                    <a:gd name="connsiteY7" fmla="*/ 305476 h 1688615"/>
                    <a:gd name="connsiteX8" fmla="*/ 182880 w 556260"/>
                    <a:gd name="connsiteY8" fmla="*/ 1296076 h 1688615"/>
                    <a:gd name="connsiteX9" fmla="*/ 198120 w 556260"/>
                    <a:gd name="connsiteY9" fmla="*/ 777916 h 1688615"/>
                    <a:gd name="connsiteX10" fmla="*/ 236220 w 556260"/>
                    <a:gd name="connsiteY10" fmla="*/ 1471336 h 1688615"/>
                    <a:gd name="connsiteX11" fmla="*/ 236220 w 556260"/>
                    <a:gd name="connsiteY11" fmla="*/ 676 h 1688615"/>
                    <a:gd name="connsiteX12" fmla="*/ 289560 w 556260"/>
                    <a:gd name="connsiteY12" fmla="*/ 1684696 h 1688615"/>
                    <a:gd name="connsiteX13" fmla="*/ 297180 w 556260"/>
                    <a:gd name="connsiteY13" fmla="*/ 495976 h 1688615"/>
                    <a:gd name="connsiteX14" fmla="*/ 365760 w 556260"/>
                    <a:gd name="connsiteY14" fmla="*/ 1547536 h 1688615"/>
                    <a:gd name="connsiteX15" fmla="*/ 373380 w 556260"/>
                    <a:gd name="connsiteY15" fmla="*/ 777916 h 1688615"/>
                    <a:gd name="connsiteX16" fmla="*/ 403860 w 556260"/>
                    <a:gd name="connsiteY16" fmla="*/ 1097956 h 1688615"/>
                    <a:gd name="connsiteX17" fmla="*/ 426720 w 556260"/>
                    <a:gd name="connsiteY17" fmla="*/ 861736 h 1688615"/>
                    <a:gd name="connsiteX18" fmla="*/ 449580 w 556260"/>
                    <a:gd name="connsiteY18" fmla="*/ 1014136 h 1688615"/>
                    <a:gd name="connsiteX19" fmla="*/ 464820 w 556260"/>
                    <a:gd name="connsiteY19" fmla="*/ 892216 h 1688615"/>
                    <a:gd name="connsiteX20" fmla="*/ 480060 w 556260"/>
                    <a:gd name="connsiteY20" fmla="*/ 1021756 h 1688615"/>
                    <a:gd name="connsiteX21" fmla="*/ 480060 w 556260"/>
                    <a:gd name="connsiteY21" fmla="*/ 374056 h 1688615"/>
                    <a:gd name="connsiteX22" fmla="*/ 510540 w 556260"/>
                    <a:gd name="connsiteY22" fmla="*/ 1318936 h 1688615"/>
                    <a:gd name="connsiteX23" fmla="*/ 533400 w 556260"/>
                    <a:gd name="connsiteY23" fmla="*/ 785536 h 1688615"/>
                    <a:gd name="connsiteX24" fmla="*/ 556260 w 556260"/>
                    <a:gd name="connsiteY24" fmla="*/ 1021756 h 1688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56260" h="1688615">
                      <a:moveTo>
                        <a:pt x="0" y="930316"/>
                      </a:moveTo>
                      <a:cubicBezTo>
                        <a:pt x="15875" y="882056"/>
                        <a:pt x="31750" y="833796"/>
                        <a:pt x="38100" y="846496"/>
                      </a:cubicBezTo>
                      <a:cubicBezTo>
                        <a:pt x="44450" y="859196"/>
                        <a:pt x="35560" y="1003976"/>
                        <a:pt x="38100" y="1006516"/>
                      </a:cubicBezTo>
                      <a:cubicBezTo>
                        <a:pt x="40640" y="1009056"/>
                        <a:pt x="46990" y="861736"/>
                        <a:pt x="53340" y="861736"/>
                      </a:cubicBezTo>
                      <a:cubicBezTo>
                        <a:pt x="59690" y="861736"/>
                        <a:pt x="72390" y="1010326"/>
                        <a:pt x="76200" y="1006516"/>
                      </a:cubicBezTo>
                      <a:cubicBezTo>
                        <a:pt x="80010" y="1002706"/>
                        <a:pt x="66040" y="836336"/>
                        <a:pt x="76200" y="838876"/>
                      </a:cubicBezTo>
                      <a:cubicBezTo>
                        <a:pt x="86360" y="841416"/>
                        <a:pt x="127000" y="1110656"/>
                        <a:pt x="137160" y="1021756"/>
                      </a:cubicBezTo>
                      <a:cubicBezTo>
                        <a:pt x="147320" y="932856"/>
                        <a:pt x="129540" y="259756"/>
                        <a:pt x="137160" y="305476"/>
                      </a:cubicBezTo>
                      <a:cubicBezTo>
                        <a:pt x="144780" y="351196"/>
                        <a:pt x="172720" y="1217336"/>
                        <a:pt x="182880" y="1296076"/>
                      </a:cubicBezTo>
                      <a:cubicBezTo>
                        <a:pt x="193040" y="1374816"/>
                        <a:pt x="189230" y="748706"/>
                        <a:pt x="198120" y="777916"/>
                      </a:cubicBezTo>
                      <a:cubicBezTo>
                        <a:pt x="207010" y="807126"/>
                        <a:pt x="229870" y="1600876"/>
                        <a:pt x="236220" y="1471336"/>
                      </a:cubicBezTo>
                      <a:cubicBezTo>
                        <a:pt x="242570" y="1341796"/>
                        <a:pt x="227330" y="-34884"/>
                        <a:pt x="236220" y="676"/>
                      </a:cubicBezTo>
                      <a:cubicBezTo>
                        <a:pt x="245110" y="36236"/>
                        <a:pt x="279400" y="1602146"/>
                        <a:pt x="289560" y="1684696"/>
                      </a:cubicBezTo>
                      <a:cubicBezTo>
                        <a:pt x="299720" y="1767246"/>
                        <a:pt x="284480" y="518836"/>
                        <a:pt x="297180" y="495976"/>
                      </a:cubicBezTo>
                      <a:cubicBezTo>
                        <a:pt x="309880" y="473116"/>
                        <a:pt x="353060" y="1500546"/>
                        <a:pt x="365760" y="1547536"/>
                      </a:cubicBezTo>
                      <a:cubicBezTo>
                        <a:pt x="378460" y="1594526"/>
                        <a:pt x="367030" y="852846"/>
                        <a:pt x="373380" y="777916"/>
                      </a:cubicBezTo>
                      <a:cubicBezTo>
                        <a:pt x="379730" y="702986"/>
                        <a:pt x="394970" y="1083986"/>
                        <a:pt x="403860" y="1097956"/>
                      </a:cubicBezTo>
                      <a:cubicBezTo>
                        <a:pt x="412750" y="1111926"/>
                        <a:pt x="419100" y="875706"/>
                        <a:pt x="426720" y="861736"/>
                      </a:cubicBezTo>
                      <a:cubicBezTo>
                        <a:pt x="434340" y="847766"/>
                        <a:pt x="443230" y="1009056"/>
                        <a:pt x="449580" y="1014136"/>
                      </a:cubicBezTo>
                      <a:cubicBezTo>
                        <a:pt x="455930" y="1019216"/>
                        <a:pt x="459740" y="890946"/>
                        <a:pt x="464820" y="892216"/>
                      </a:cubicBezTo>
                      <a:cubicBezTo>
                        <a:pt x="469900" y="893486"/>
                        <a:pt x="477520" y="1108116"/>
                        <a:pt x="480060" y="1021756"/>
                      </a:cubicBezTo>
                      <a:cubicBezTo>
                        <a:pt x="482600" y="935396"/>
                        <a:pt x="474980" y="324526"/>
                        <a:pt x="480060" y="374056"/>
                      </a:cubicBezTo>
                      <a:cubicBezTo>
                        <a:pt x="485140" y="423586"/>
                        <a:pt x="501650" y="1250356"/>
                        <a:pt x="510540" y="1318936"/>
                      </a:cubicBezTo>
                      <a:cubicBezTo>
                        <a:pt x="519430" y="1387516"/>
                        <a:pt x="525780" y="835066"/>
                        <a:pt x="533400" y="785536"/>
                      </a:cubicBezTo>
                      <a:cubicBezTo>
                        <a:pt x="541020" y="736006"/>
                        <a:pt x="548640" y="878881"/>
                        <a:pt x="556260" y="1021756"/>
                      </a:cubicBezTo>
                    </a:path>
                  </a:pathLst>
                </a:custGeom>
                <a:noFill/>
                <a:ln w="28575">
                  <a:solidFill>
                    <a:srgbClr val="C80E1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任意多边形: 形状 31">
                <a:extLst>
                  <a:ext uri="{FF2B5EF4-FFF2-40B4-BE49-F238E27FC236}">
                    <a16:creationId xmlns:a16="http://schemas.microsoft.com/office/drawing/2014/main" id="{61806199-C253-4444-879F-49684404B460}"/>
                  </a:ext>
                </a:extLst>
              </p:cNvPr>
              <p:cNvSpPr/>
              <p:nvPr/>
            </p:nvSpPr>
            <p:spPr>
              <a:xfrm>
                <a:off x="3064034" y="1651116"/>
                <a:ext cx="462702" cy="836271"/>
              </a:xfrm>
              <a:custGeom>
                <a:avLst/>
                <a:gdLst>
                  <a:gd name="connsiteX0" fmla="*/ 0 w 556260"/>
                  <a:gd name="connsiteY0" fmla="*/ 930316 h 1688615"/>
                  <a:gd name="connsiteX1" fmla="*/ 38100 w 556260"/>
                  <a:gd name="connsiteY1" fmla="*/ 846496 h 1688615"/>
                  <a:gd name="connsiteX2" fmla="*/ 38100 w 556260"/>
                  <a:gd name="connsiteY2" fmla="*/ 1006516 h 1688615"/>
                  <a:gd name="connsiteX3" fmla="*/ 53340 w 556260"/>
                  <a:gd name="connsiteY3" fmla="*/ 861736 h 1688615"/>
                  <a:gd name="connsiteX4" fmla="*/ 76200 w 556260"/>
                  <a:gd name="connsiteY4" fmla="*/ 1006516 h 1688615"/>
                  <a:gd name="connsiteX5" fmla="*/ 76200 w 556260"/>
                  <a:gd name="connsiteY5" fmla="*/ 838876 h 1688615"/>
                  <a:gd name="connsiteX6" fmla="*/ 137160 w 556260"/>
                  <a:gd name="connsiteY6" fmla="*/ 1021756 h 1688615"/>
                  <a:gd name="connsiteX7" fmla="*/ 137160 w 556260"/>
                  <a:gd name="connsiteY7" fmla="*/ 305476 h 1688615"/>
                  <a:gd name="connsiteX8" fmla="*/ 182880 w 556260"/>
                  <a:gd name="connsiteY8" fmla="*/ 1296076 h 1688615"/>
                  <a:gd name="connsiteX9" fmla="*/ 198120 w 556260"/>
                  <a:gd name="connsiteY9" fmla="*/ 777916 h 1688615"/>
                  <a:gd name="connsiteX10" fmla="*/ 236220 w 556260"/>
                  <a:gd name="connsiteY10" fmla="*/ 1471336 h 1688615"/>
                  <a:gd name="connsiteX11" fmla="*/ 236220 w 556260"/>
                  <a:gd name="connsiteY11" fmla="*/ 676 h 1688615"/>
                  <a:gd name="connsiteX12" fmla="*/ 289560 w 556260"/>
                  <a:gd name="connsiteY12" fmla="*/ 1684696 h 1688615"/>
                  <a:gd name="connsiteX13" fmla="*/ 297180 w 556260"/>
                  <a:gd name="connsiteY13" fmla="*/ 495976 h 1688615"/>
                  <a:gd name="connsiteX14" fmla="*/ 365760 w 556260"/>
                  <a:gd name="connsiteY14" fmla="*/ 1547536 h 1688615"/>
                  <a:gd name="connsiteX15" fmla="*/ 373380 w 556260"/>
                  <a:gd name="connsiteY15" fmla="*/ 777916 h 1688615"/>
                  <a:gd name="connsiteX16" fmla="*/ 403860 w 556260"/>
                  <a:gd name="connsiteY16" fmla="*/ 1097956 h 1688615"/>
                  <a:gd name="connsiteX17" fmla="*/ 426720 w 556260"/>
                  <a:gd name="connsiteY17" fmla="*/ 861736 h 1688615"/>
                  <a:gd name="connsiteX18" fmla="*/ 449580 w 556260"/>
                  <a:gd name="connsiteY18" fmla="*/ 1014136 h 1688615"/>
                  <a:gd name="connsiteX19" fmla="*/ 464820 w 556260"/>
                  <a:gd name="connsiteY19" fmla="*/ 892216 h 1688615"/>
                  <a:gd name="connsiteX20" fmla="*/ 480060 w 556260"/>
                  <a:gd name="connsiteY20" fmla="*/ 1021756 h 1688615"/>
                  <a:gd name="connsiteX21" fmla="*/ 480060 w 556260"/>
                  <a:gd name="connsiteY21" fmla="*/ 374056 h 1688615"/>
                  <a:gd name="connsiteX22" fmla="*/ 510540 w 556260"/>
                  <a:gd name="connsiteY22" fmla="*/ 1318936 h 1688615"/>
                  <a:gd name="connsiteX23" fmla="*/ 533400 w 556260"/>
                  <a:gd name="connsiteY23" fmla="*/ 785536 h 1688615"/>
                  <a:gd name="connsiteX24" fmla="*/ 556260 w 556260"/>
                  <a:gd name="connsiteY24" fmla="*/ 1021756 h 168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6260" h="1688615">
                    <a:moveTo>
                      <a:pt x="0" y="930316"/>
                    </a:moveTo>
                    <a:cubicBezTo>
                      <a:pt x="15875" y="882056"/>
                      <a:pt x="31750" y="833796"/>
                      <a:pt x="38100" y="846496"/>
                    </a:cubicBezTo>
                    <a:cubicBezTo>
                      <a:pt x="44450" y="859196"/>
                      <a:pt x="35560" y="1003976"/>
                      <a:pt x="38100" y="1006516"/>
                    </a:cubicBezTo>
                    <a:cubicBezTo>
                      <a:pt x="40640" y="1009056"/>
                      <a:pt x="46990" y="861736"/>
                      <a:pt x="53340" y="861736"/>
                    </a:cubicBezTo>
                    <a:cubicBezTo>
                      <a:pt x="59690" y="861736"/>
                      <a:pt x="72390" y="1010326"/>
                      <a:pt x="76200" y="1006516"/>
                    </a:cubicBezTo>
                    <a:cubicBezTo>
                      <a:pt x="80010" y="1002706"/>
                      <a:pt x="66040" y="836336"/>
                      <a:pt x="76200" y="838876"/>
                    </a:cubicBezTo>
                    <a:cubicBezTo>
                      <a:pt x="86360" y="841416"/>
                      <a:pt x="127000" y="1110656"/>
                      <a:pt x="137160" y="1021756"/>
                    </a:cubicBezTo>
                    <a:cubicBezTo>
                      <a:pt x="147320" y="932856"/>
                      <a:pt x="129540" y="259756"/>
                      <a:pt x="137160" y="305476"/>
                    </a:cubicBezTo>
                    <a:cubicBezTo>
                      <a:pt x="144780" y="351196"/>
                      <a:pt x="172720" y="1217336"/>
                      <a:pt x="182880" y="1296076"/>
                    </a:cubicBezTo>
                    <a:cubicBezTo>
                      <a:pt x="193040" y="1374816"/>
                      <a:pt x="189230" y="748706"/>
                      <a:pt x="198120" y="777916"/>
                    </a:cubicBezTo>
                    <a:cubicBezTo>
                      <a:pt x="207010" y="807126"/>
                      <a:pt x="229870" y="1600876"/>
                      <a:pt x="236220" y="1471336"/>
                    </a:cubicBezTo>
                    <a:cubicBezTo>
                      <a:pt x="242570" y="1341796"/>
                      <a:pt x="227330" y="-34884"/>
                      <a:pt x="236220" y="676"/>
                    </a:cubicBezTo>
                    <a:cubicBezTo>
                      <a:pt x="245110" y="36236"/>
                      <a:pt x="279400" y="1602146"/>
                      <a:pt x="289560" y="1684696"/>
                    </a:cubicBezTo>
                    <a:cubicBezTo>
                      <a:pt x="299720" y="1767246"/>
                      <a:pt x="284480" y="518836"/>
                      <a:pt x="297180" y="495976"/>
                    </a:cubicBezTo>
                    <a:cubicBezTo>
                      <a:pt x="309880" y="473116"/>
                      <a:pt x="353060" y="1500546"/>
                      <a:pt x="365760" y="1547536"/>
                    </a:cubicBezTo>
                    <a:cubicBezTo>
                      <a:pt x="378460" y="1594526"/>
                      <a:pt x="367030" y="852846"/>
                      <a:pt x="373380" y="777916"/>
                    </a:cubicBezTo>
                    <a:cubicBezTo>
                      <a:pt x="379730" y="702986"/>
                      <a:pt x="394970" y="1083986"/>
                      <a:pt x="403860" y="1097956"/>
                    </a:cubicBezTo>
                    <a:cubicBezTo>
                      <a:pt x="412750" y="1111926"/>
                      <a:pt x="419100" y="875706"/>
                      <a:pt x="426720" y="861736"/>
                    </a:cubicBezTo>
                    <a:cubicBezTo>
                      <a:pt x="434340" y="847766"/>
                      <a:pt x="443230" y="1009056"/>
                      <a:pt x="449580" y="1014136"/>
                    </a:cubicBezTo>
                    <a:cubicBezTo>
                      <a:pt x="455930" y="1019216"/>
                      <a:pt x="459740" y="890946"/>
                      <a:pt x="464820" y="892216"/>
                    </a:cubicBezTo>
                    <a:cubicBezTo>
                      <a:pt x="469900" y="893486"/>
                      <a:pt x="477520" y="1108116"/>
                      <a:pt x="480060" y="1021756"/>
                    </a:cubicBezTo>
                    <a:cubicBezTo>
                      <a:pt x="482600" y="935396"/>
                      <a:pt x="474980" y="324526"/>
                      <a:pt x="480060" y="374056"/>
                    </a:cubicBezTo>
                    <a:cubicBezTo>
                      <a:pt x="485140" y="423586"/>
                      <a:pt x="501650" y="1250356"/>
                      <a:pt x="510540" y="1318936"/>
                    </a:cubicBezTo>
                    <a:cubicBezTo>
                      <a:pt x="519430" y="1387516"/>
                      <a:pt x="525780" y="835066"/>
                      <a:pt x="533400" y="785536"/>
                    </a:cubicBezTo>
                    <a:cubicBezTo>
                      <a:pt x="541020" y="736006"/>
                      <a:pt x="548640" y="878881"/>
                      <a:pt x="556260" y="1021756"/>
                    </a:cubicBezTo>
                  </a:path>
                </a:pathLst>
              </a:custGeom>
              <a:noFill/>
              <a:ln w="28575">
                <a:solidFill>
                  <a:srgbClr val="C80E1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E6B6141-41F2-4F53-A815-DBF38B909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182" t="21656" r="26232" b="22278"/>
            <a:stretch/>
          </p:blipFill>
          <p:spPr>
            <a:xfrm>
              <a:off x="9349103" y="4459868"/>
              <a:ext cx="1101437" cy="132556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48B0DA9-31B5-4814-8C41-27C5E8FC6DD3}"/>
                </a:ext>
              </a:extLst>
            </p:cNvPr>
            <p:cNvSpPr txBox="1"/>
            <p:nvPr/>
          </p:nvSpPr>
          <p:spPr>
            <a:xfrm>
              <a:off x="10079420" y="3925435"/>
              <a:ext cx="40888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B064971-436C-49D5-9C1A-77F132859163}"/>
                </a:ext>
              </a:extLst>
            </p:cNvPr>
            <p:cNvSpPr txBox="1"/>
            <p:nvPr/>
          </p:nvSpPr>
          <p:spPr>
            <a:xfrm>
              <a:off x="8512981" y="5848547"/>
              <a:ext cx="2773680" cy="40011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Interaction</a:t>
              </a:r>
              <a:endPara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9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F84490-57D2-41B8-83BA-07FDAF897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655393-0FF5-411F-A2C6-ACAE81C6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143" y="6498273"/>
            <a:ext cx="6135716" cy="333059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8956DD7-74AC-408A-B8D4-7CEFA54C3B63}"/>
              </a:ext>
            </a:extLst>
          </p:cNvPr>
          <p:cNvSpPr txBox="1"/>
          <p:nvPr/>
        </p:nvSpPr>
        <p:spPr>
          <a:xfrm>
            <a:off x="-114300" y="2831636"/>
            <a:ext cx="12420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184534"/>
                </a:solidFill>
                <a:latin typeface="Gotham Bold" pitchFamily="2" charset="0"/>
                <a:ea typeface="+mj-ea"/>
              </a:rPr>
              <a:t>How do we address these challenges?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89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C44EEB-227E-432E-82F5-C8C204A4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Design of Charging Ports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087439-1899-41BE-B369-F3A45690C4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1E8720-FE02-4B51-8B64-DC054628F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F43BAE5C-65E2-4E8C-AADF-76B5868A9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53" r="4687" b="22907"/>
          <a:stretch/>
        </p:blipFill>
        <p:spPr>
          <a:xfrm>
            <a:off x="874985" y="1396922"/>
            <a:ext cx="4158435" cy="1760883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B09937B-FB5B-4825-AD08-DB10CDBC71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19" b="26322"/>
          <a:stretch/>
        </p:blipFill>
        <p:spPr>
          <a:xfrm>
            <a:off x="874985" y="3818085"/>
            <a:ext cx="4158435" cy="1760883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69EE772F-E91D-4141-BD9D-06AF15585334}"/>
              </a:ext>
            </a:extLst>
          </p:cNvPr>
          <p:cNvGrpSpPr/>
          <p:nvPr/>
        </p:nvGrpSpPr>
        <p:grpSpPr>
          <a:xfrm>
            <a:off x="5794795" y="3862853"/>
            <a:ext cx="5809823" cy="1773614"/>
            <a:chOff x="901728" y="1181224"/>
            <a:chExt cx="8948819" cy="28587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3EC4E0E-0D53-48EB-BDB1-4E9E40946559}"/>
                </a:ext>
              </a:extLst>
            </p:cNvPr>
            <p:cNvGrpSpPr/>
            <p:nvPr/>
          </p:nvGrpSpPr>
          <p:grpSpPr>
            <a:xfrm>
              <a:off x="901728" y="1868166"/>
              <a:ext cx="8948819" cy="2171758"/>
              <a:chOff x="901728" y="1868166"/>
              <a:chExt cx="8948819" cy="2171758"/>
            </a:xfrm>
          </p:grpSpPr>
          <p:cxnSp>
            <p:nvCxnSpPr>
              <p:cNvPr id="12" name="Straight Connector 5">
                <a:extLst>
                  <a:ext uri="{FF2B5EF4-FFF2-40B4-BE49-F238E27FC236}">
                    <a16:creationId xmlns:a16="http://schemas.microsoft.com/office/drawing/2014/main" id="{C25BDFB4-86E7-48E5-8656-3EACCEB2FD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9726" y="1953263"/>
                <a:ext cx="771763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69">
                <a:extLst>
                  <a:ext uri="{FF2B5EF4-FFF2-40B4-BE49-F238E27FC236}">
                    <a16:creationId xmlns:a16="http://schemas.microsoft.com/office/drawing/2014/main" id="{E423ED40-932C-4285-9BA4-CF7D772AB248}"/>
                  </a:ext>
                </a:extLst>
              </p:cNvPr>
              <p:cNvGrpSpPr/>
              <p:nvPr/>
            </p:nvGrpSpPr>
            <p:grpSpPr>
              <a:xfrm flipH="1">
                <a:off x="1770293" y="2872631"/>
                <a:ext cx="6992059" cy="388102"/>
                <a:chOff x="3118644" y="3939537"/>
                <a:chExt cx="6438807" cy="386977"/>
              </a:xfrm>
            </p:grpSpPr>
            <p:sp>
              <p:nvSpPr>
                <p:cNvPr id="31" name="TextBox 56">
                  <a:extLst>
                    <a:ext uri="{FF2B5EF4-FFF2-40B4-BE49-F238E27FC236}">
                      <a16:creationId xmlns:a16="http://schemas.microsoft.com/office/drawing/2014/main" id="{66A4EC3D-7539-4A93-A9B9-06674627B649}"/>
                    </a:ext>
                  </a:extLst>
                </p:cNvPr>
                <p:cNvSpPr txBox="1"/>
                <p:nvPr/>
              </p:nvSpPr>
              <p:spPr>
                <a:xfrm>
                  <a:off x="3118644" y="3945887"/>
                  <a:ext cx="441959" cy="370975"/>
                </a:xfrm>
                <a:prstGeom prst="rect">
                  <a:avLst/>
                </a:prstGeom>
                <a:solidFill>
                  <a:srgbClr val="FF0000"/>
                </a:solidFill>
                <a:ln w="3810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32" name="TextBox 58">
                  <a:extLst>
                    <a:ext uri="{FF2B5EF4-FFF2-40B4-BE49-F238E27FC236}">
                      <a16:creationId xmlns:a16="http://schemas.microsoft.com/office/drawing/2014/main" id="{374F7585-4646-4E46-83FC-60126F9C71B0}"/>
                    </a:ext>
                  </a:extLst>
                </p:cNvPr>
                <p:cNvSpPr txBox="1"/>
                <p:nvPr/>
              </p:nvSpPr>
              <p:spPr>
                <a:xfrm>
                  <a:off x="3665535" y="3945887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33" name="TextBox 59">
                  <a:extLst>
                    <a:ext uri="{FF2B5EF4-FFF2-40B4-BE49-F238E27FC236}">
                      <a16:creationId xmlns:a16="http://schemas.microsoft.com/office/drawing/2014/main" id="{F4A82366-44C0-4990-B698-CCF382DEA958}"/>
                    </a:ext>
                  </a:extLst>
                </p:cNvPr>
                <p:cNvSpPr txBox="1"/>
                <p:nvPr/>
              </p:nvSpPr>
              <p:spPr>
                <a:xfrm>
                  <a:off x="4212430" y="3952363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34" name="TextBox 60">
                  <a:extLst>
                    <a:ext uri="{FF2B5EF4-FFF2-40B4-BE49-F238E27FC236}">
                      <a16:creationId xmlns:a16="http://schemas.microsoft.com/office/drawing/2014/main" id="{EAE7E108-ED69-4978-82AF-BC6DA5679817}"/>
                    </a:ext>
                  </a:extLst>
                </p:cNvPr>
                <p:cNvSpPr txBox="1"/>
                <p:nvPr/>
              </p:nvSpPr>
              <p:spPr>
                <a:xfrm>
                  <a:off x="4759320" y="3952363"/>
                  <a:ext cx="441959" cy="370975"/>
                </a:xfrm>
                <a:prstGeom prst="rect">
                  <a:avLst/>
                </a:prstGeom>
                <a:solidFill>
                  <a:srgbClr val="FF0000"/>
                </a:solidFill>
                <a:ln w="3810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sp>
              <p:nvSpPr>
                <p:cNvPr id="35" name="TextBox 61">
                  <a:extLst>
                    <a:ext uri="{FF2B5EF4-FFF2-40B4-BE49-F238E27FC236}">
                      <a16:creationId xmlns:a16="http://schemas.microsoft.com/office/drawing/2014/main" id="{C0B0B010-56AD-4263-BD90-CFDDCA047BD9}"/>
                    </a:ext>
                  </a:extLst>
                </p:cNvPr>
                <p:cNvSpPr txBox="1"/>
                <p:nvPr/>
              </p:nvSpPr>
              <p:spPr>
                <a:xfrm>
                  <a:off x="5301771" y="3955539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36" name="TextBox 62">
                  <a:extLst>
                    <a:ext uri="{FF2B5EF4-FFF2-40B4-BE49-F238E27FC236}">
                      <a16:creationId xmlns:a16="http://schemas.microsoft.com/office/drawing/2014/main" id="{C423AB2B-8938-4540-BC94-4D594A37E01E}"/>
                    </a:ext>
                  </a:extLst>
                </p:cNvPr>
                <p:cNvSpPr txBox="1"/>
                <p:nvPr/>
              </p:nvSpPr>
              <p:spPr>
                <a:xfrm>
                  <a:off x="5845337" y="3952363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37" name="TextBox 63">
                  <a:extLst>
                    <a:ext uri="{FF2B5EF4-FFF2-40B4-BE49-F238E27FC236}">
                      <a16:creationId xmlns:a16="http://schemas.microsoft.com/office/drawing/2014/main" id="{033DD568-93B8-4FF1-9D1C-C5471C7608EC}"/>
                    </a:ext>
                  </a:extLst>
                </p:cNvPr>
                <p:cNvSpPr txBox="1"/>
                <p:nvPr/>
              </p:nvSpPr>
              <p:spPr>
                <a:xfrm>
                  <a:off x="6397920" y="3952363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sp>
              <p:nvSpPr>
                <p:cNvPr id="38" name="TextBox 64">
                  <a:extLst>
                    <a:ext uri="{FF2B5EF4-FFF2-40B4-BE49-F238E27FC236}">
                      <a16:creationId xmlns:a16="http://schemas.microsoft.com/office/drawing/2014/main" id="{B0485DD3-A150-4F2B-9715-2845D3CFEDFC}"/>
                    </a:ext>
                  </a:extLst>
                </p:cNvPr>
                <p:cNvSpPr txBox="1"/>
                <p:nvPr/>
              </p:nvSpPr>
              <p:spPr>
                <a:xfrm>
                  <a:off x="6946750" y="3945887"/>
                  <a:ext cx="441959" cy="37097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39" name="TextBox 65">
                  <a:extLst>
                    <a:ext uri="{FF2B5EF4-FFF2-40B4-BE49-F238E27FC236}">
                      <a16:creationId xmlns:a16="http://schemas.microsoft.com/office/drawing/2014/main" id="{7624FADC-4ED2-43CB-BFA2-CFDC45F7F80E}"/>
                    </a:ext>
                  </a:extLst>
                </p:cNvPr>
                <p:cNvSpPr txBox="1"/>
                <p:nvPr/>
              </p:nvSpPr>
              <p:spPr>
                <a:xfrm>
                  <a:off x="7489200" y="3945887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sp>
              <p:nvSpPr>
                <p:cNvPr id="40" name="TextBox 66">
                  <a:extLst>
                    <a:ext uri="{FF2B5EF4-FFF2-40B4-BE49-F238E27FC236}">
                      <a16:creationId xmlns:a16="http://schemas.microsoft.com/office/drawing/2014/main" id="{93463A14-A344-4D2B-8761-AE18AC28A1C0}"/>
                    </a:ext>
                  </a:extLst>
                </p:cNvPr>
                <p:cNvSpPr txBox="1"/>
                <p:nvPr/>
              </p:nvSpPr>
              <p:spPr>
                <a:xfrm>
                  <a:off x="8031657" y="3945887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44" name="TextBox 67">
                  <a:extLst>
                    <a:ext uri="{FF2B5EF4-FFF2-40B4-BE49-F238E27FC236}">
                      <a16:creationId xmlns:a16="http://schemas.microsoft.com/office/drawing/2014/main" id="{1CDF9928-DBB5-4FB6-9F0D-E6EB011C881C}"/>
                    </a:ext>
                  </a:extLst>
                </p:cNvPr>
                <p:cNvSpPr txBox="1"/>
                <p:nvPr/>
              </p:nvSpPr>
              <p:spPr>
                <a:xfrm>
                  <a:off x="8574111" y="3945887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</a:p>
              </p:txBody>
            </p:sp>
            <p:sp>
              <p:nvSpPr>
                <p:cNvPr id="45" name="TextBox 68">
                  <a:extLst>
                    <a:ext uri="{FF2B5EF4-FFF2-40B4-BE49-F238E27FC236}">
                      <a16:creationId xmlns:a16="http://schemas.microsoft.com/office/drawing/2014/main" id="{DA6D7F38-6125-4FB9-B285-B3F59755D8FE}"/>
                    </a:ext>
                  </a:extLst>
                </p:cNvPr>
                <p:cNvSpPr txBox="1"/>
                <p:nvPr/>
              </p:nvSpPr>
              <p:spPr>
                <a:xfrm>
                  <a:off x="9115492" y="3939537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</p:grpSp>
          <p:grpSp>
            <p:nvGrpSpPr>
              <p:cNvPr id="14" name="Group 70">
                <a:extLst>
                  <a:ext uri="{FF2B5EF4-FFF2-40B4-BE49-F238E27FC236}">
                    <a16:creationId xmlns:a16="http://schemas.microsoft.com/office/drawing/2014/main" id="{54305CC4-ACC3-47CC-B42D-7F3BF50AFCE1}"/>
                  </a:ext>
                </a:extLst>
              </p:cNvPr>
              <p:cNvGrpSpPr/>
              <p:nvPr/>
            </p:nvGrpSpPr>
            <p:grpSpPr>
              <a:xfrm>
                <a:off x="1770293" y="2231295"/>
                <a:ext cx="6992059" cy="388102"/>
                <a:chOff x="3118644" y="3939537"/>
                <a:chExt cx="6438807" cy="386977"/>
              </a:xfrm>
            </p:grpSpPr>
            <p:sp>
              <p:nvSpPr>
                <p:cNvPr id="19" name="TextBox 71">
                  <a:extLst>
                    <a:ext uri="{FF2B5EF4-FFF2-40B4-BE49-F238E27FC236}">
                      <a16:creationId xmlns:a16="http://schemas.microsoft.com/office/drawing/2014/main" id="{037FF780-09AF-47B9-8F55-F4C3531D61CE}"/>
                    </a:ext>
                  </a:extLst>
                </p:cNvPr>
                <p:cNvSpPr txBox="1"/>
                <p:nvPr/>
              </p:nvSpPr>
              <p:spPr>
                <a:xfrm>
                  <a:off x="3118644" y="3945887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20" name="TextBox 72">
                  <a:extLst>
                    <a:ext uri="{FF2B5EF4-FFF2-40B4-BE49-F238E27FC236}">
                      <a16:creationId xmlns:a16="http://schemas.microsoft.com/office/drawing/2014/main" id="{A644B2BE-66DE-4C37-B17F-36AC6C79F695}"/>
                    </a:ext>
                  </a:extLst>
                </p:cNvPr>
                <p:cNvSpPr txBox="1"/>
                <p:nvPr/>
              </p:nvSpPr>
              <p:spPr>
                <a:xfrm>
                  <a:off x="3665536" y="3945887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21" name="TextBox 73">
                  <a:extLst>
                    <a:ext uri="{FF2B5EF4-FFF2-40B4-BE49-F238E27FC236}">
                      <a16:creationId xmlns:a16="http://schemas.microsoft.com/office/drawing/2014/main" id="{A48C40D9-7E8E-41CB-AC65-B7EC5B42704D}"/>
                    </a:ext>
                  </a:extLst>
                </p:cNvPr>
                <p:cNvSpPr txBox="1"/>
                <p:nvPr/>
              </p:nvSpPr>
              <p:spPr>
                <a:xfrm>
                  <a:off x="4212427" y="3952363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sp>
              <p:nvSpPr>
                <p:cNvPr id="22" name="TextBox 74">
                  <a:extLst>
                    <a:ext uri="{FF2B5EF4-FFF2-40B4-BE49-F238E27FC236}">
                      <a16:creationId xmlns:a16="http://schemas.microsoft.com/office/drawing/2014/main" id="{DC177B93-C104-4936-933B-86B3B66E4B95}"/>
                    </a:ext>
                  </a:extLst>
                </p:cNvPr>
                <p:cNvSpPr txBox="1"/>
                <p:nvPr/>
              </p:nvSpPr>
              <p:spPr>
                <a:xfrm>
                  <a:off x="4759320" y="3952363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  <p:sp>
              <p:nvSpPr>
                <p:cNvPr id="23" name="TextBox 75">
                  <a:extLst>
                    <a:ext uri="{FF2B5EF4-FFF2-40B4-BE49-F238E27FC236}">
                      <a16:creationId xmlns:a16="http://schemas.microsoft.com/office/drawing/2014/main" id="{2CF0C5FB-FE30-4581-813F-C863C2486509}"/>
                    </a:ext>
                  </a:extLst>
                </p:cNvPr>
                <p:cNvSpPr txBox="1"/>
                <p:nvPr/>
              </p:nvSpPr>
              <p:spPr>
                <a:xfrm>
                  <a:off x="5301772" y="3955539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  <p:sp>
              <p:nvSpPr>
                <p:cNvPr id="24" name="TextBox 76">
                  <a:extLst>
                    <a:ext uri="{FF2B5EF4-FFF2-40B4-BE49-F238E27FC236}">
                      <a16:creationId xmlns:a16="http://schemas.microsoft.com/office/drawing/2014/main" id="{BB5EB3D9-3BA7-4D1D-A0C2-415A9CAD7CD2}"/>
                    </a:ext>
                  </a:extLst>
                </p:cNvPr>
                <p:cNvSpPr txBox="1"/>
                <p:nvPr/>
              </p:nvSpPr>
              <p:spPr>
                <a:xfrm>
                  <a:off x="5845336" y="3952363"/>
                  <a:ext cx="441959" cy="370975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sp>
              <p:nvSpPr>
                <p:cNvPr id="25" name="TextBox 77">
                  <a:extLst>
                    <a:ext uri="{FF2B5EF4-FFF2-40B4-BE49-F238E27FC236}">
                      <a16:creationId xmlns:a16="http://schemas.microsoft.com/office/drawing/2014/main" id="{EBCBF03C-A348-483C-A36D-B63207767EF9}"/>
                    </a:ext>
                  </a:extLst>
                </p:cNvPr>
                <p:cNvSpPr txBox="1"/>
                <p:nvPr/>
              </p:nvSpPr>
              <p:spPr>
                <a:xfrm>
                  <a:off x="6397920" y="3952363"/>
                  <a:ext cx="441959" cy="370975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  <p:sp>
              <p:nvSpPr>
                <p:cNvPr id="26" name="TextBox 78">
                  <a:extLst>
                    <a:ext uri="{FF2B5EF4-FFF2-40B4-BE49-F238E27FC236}">
                      <a16:creationId xmlns:a16="http://schemas.microsoft.com/office/drawing/2014/main" id="{D31495FE-79E0-4247-AE9D-120FDA4CCCD1}"/>
                    </a:ext>
                  </a:extLst>
                </p:cNvPr>
                <p:cNvSpPr txBox="1"/>
                <p:nvPr/>
              </p:nvSpPr>
              <p:spPr>
                <a:xfrm>
                  <a:off x="6946753" y="3945887"/>
                  <a:ext cx="441959" cy="370975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  <p:sp>
              <p:nvSpPr>
                <p:cNvPr id="27" name="TextBox 79">
                  <a:extLst>
                    <a:ext uri="{FF2B5EF4-FFF2-40B4-BE49-F238E27FC236}">
                      <a16:creationId xmlns:a16="http://schemas.microsoft.com/office/drawing/2014/main" id="{0A4C31CC-D40C-47A6-BD9B-BCFDF0DC0288}"/>
                    </a:ext>
                  </a:extLst>
                </p:cNvPr>
                <p:cNvSpPr txBox="1"/>
                <p:nvPr/>
              </p:nvSpPr>
              <p:spPr>
                <a:xfrm>
                  <a:off x="7489200" y="3945887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  <p:sp>
              <p:nvSpPr>
                <p:cNvPr id="28" name="TextBox 80">
                  <a:extLst>
                    <a:ext uri="{FF2B5EF4-FFF2-40B4-BE49-F238E27FC236}">
                      <a16:creationId xmlns:a16="http://schemas.microsoft.com/office/drawing/2014/main" id="{5203DA63-9E00-4289-8A98-84806D05E226}"/>
                    </a:ext>
                  </a:extLst>
                </p:cNvPr>
                <p:cNvSpPr txBox="1"/>
                <p:nvPr/>
              </p:nvSpPr>
              <p:spPr>
                <a:xfrm>
                  <a:off x="8031656" y="3945887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29" name="TextBox 81">
                  <a:extLst>
                    <a:ext uri="{FF2B5EF4-FFF2-40B4-BE49-F238E27FC236}">
                      <a16:creationId xmlns:a16="http://schemas.microsoft.com/office/drawing/2014/main" id="{B9FFDBBB-DFC1-4573-A195-968F6FD8CD67}"/>
                    </a:ext>
                  </a:extLst>
                </p:cNvPr>
                <p:cNvSpPr txBox="1"/>
                <p:nvPr/>
              </p:nvSpPr>
              <p:spPr>
                <a:xfrm>
                  <a:off x="8574108" y="3945887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</a:p>
              </p:txBody>
            </p:sp>
            <p:sp>
              <p:nvSpPr>
                <p:cNvPr id="30" name="TextBox 82">
                  <a:extLst>
                    <a:ext uri="{FF2B5EF4-FFF2-40B4-BE49-F238E27FC236}">
                      <a16:creationId xmlns:a16="http://schemas.microsoft.com/office/drawing/2014/main" id="{8B01E20E-CF90-4EDE-9226-C2B99D197412}"/>
                    </a:ext>
                  </a:extLst>
                </p:cNvPr>
                <p:cNvSpPr txBox="1"/>
                <p:nvPr/>
              </p:nvSpPr>
              <p:spPr>
                <a:xfrm>
                  <a:off x="9115492" y="3939537"/>
                  <a:ext cx="441959" cy="37097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</a:p>
              </p:txBody>
            </p:sp>
          </p:grpSp>
          <p:cxnSp>
            <p:nvCxnSpPr>
              <p:cNvPr id="15" name="Straight Connector 86">
                <a:extLst>
                  <a:ext uri="{FF2B5EF4-FFF2-40B4-BE49-F238E27FC236}">
                    <a16:creationId xmlns:a16="http://schemas.microsoft.com/office/drawing/2014/main" id="{53C4EDF1-B71A-4F65-8827-E784E49B5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3130" y="3513872"/>
                <a:ext cx="785082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Arc 87">
                <a:extLst>
                  <a:ext uri="{FF2B5EF4-FFF2-40B4-BE49-F238E27FC236}">
                    <a16:creationId xmlns:a16="http://schemas.microsoft.com/office/drawing/2014/main" id="{A6311378-82A2-4160-8040-B24D1FE6F702}"/>
                  </a:ext>
                </a:extLst>
              </p:cNvPr>
              <p:cNvSpPr/>
              <p:nvPr/>
            </p:nvSpPr>
            <p:spPr>
              <a:xfrm flipH="1">
                <a:off x="901728" y="1868166"/>
                <a:ext cx="2177267" cy="1771292"/>
              </a:xfrm>
              <a:prstGeom prst="arc">
                <a:avLst>
                  <a:gd name="adj1" fmla="val 18083384"/>
                  <a:gd name="adj2" fmla="val 3229323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 b="1"/>
              </a:p>
            </p:txBody>
          </p:sp>
          <p:sp>
            <p:nvSpPr>
              <p:cNvPr id="17" name="Arc 88">
                <a:extLst>
                  <a:ext uri="{FF2B5EF4-FFF2-40B4-BE49-F238E27FC236}">
                    <a16:creationId xmlns:a16="http://schemas.microsoft.com/office/drawing/2014/main" id="{9DC178CB-FC4D-42A2-943C-C83A5C949F92}"/>
                  </a:ext>
                </a:extLst>
              </p:cNvPr>
              <p:cNvSpPr/>
              <p:nvPr/>
            </p:nvSpPr>
            <p:spPr>
              <a:xfrm>
                <a:off x="7858142" y="1907622"/>
                <a:ext cx="1992405" cy="1663560"/>
              </a:xfrm>
              <a:prstGeom prst="arc">
                <a:avLst>
                  <a:gd name="adj1" fmla="val 17679717"/>
                  <a:gd name="adj2" fmla="val 3800642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 b="1"/>
              </a:p>
            </p:txBody>
          </p:sp>
          <p:sp>
            <p:nvSpPr>
              <p:cNvPr id="18" name="TextBox 96">
                <a:extLst>
                  <a:ext uri="{FF2B5EF4-FFF2-40B4-BE49-F238E27FC236}">
                    <a16:creationId xmlns:a16="http://schemas.microsoft.com/office/drawing/2014/main" id="{6BFC96F6-D243-455D-B0DA-F44AC72CF4B8}"/>
                  </a:ext>
                </a:extLst>
              </p:cNvPr>
              <p:cNvSpPr txBox="1"/>
              <p:nvPr/>
            </p:nvSpPr>
            <p:spPr>
              <a:xfrm>
                <a:off x="6495831" y="3543851"/>
                <a:ext cx="2375385" cy="4960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Power supply</a:t>
                </a:r>
              </a:p>
            </p:txBody>
          </p:sp>
        </p:grpSp>
        <p:sp>
          <p:nvSpPr>
            <p:cNvPr id="11" name="TextBox 102">
              <a:extLst>
                <a:ext uri="{FF2B5EF4-FFF2-40B4-BE49-F238E27FC236}">
                  <a16:creationId xmlns:a16="http://schemas.microsoft.com/office/drawing/2014/main" id="{74AD0803-79C7-4D9F-A98D-2B6D14F770C3}"/>
                </a:ext>
              </a:extLst>
            </p:cNvPr>
            <p:cNvSpPr txBox="1"/>
            <p:nvPr/>
          </p:nvSpPr>
          <p:spPr>
            <a:xfrm>
              <a:off x="4346390" y="1181224"/>
              <a:ext cx="2408536" cy="843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Audio signal</a:t>
              </a:r>
            </a:p>
            <a:p>
              <a:pPr algn="ctr"/>
              <a:r>
                <a:rPr lang="en-US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transmission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43A0CA9-F8DD-491D-9A4F-BDF33DE3DCB4}"/>
              </a:ext>
            </a:extLst>
          </p:cNvPr>
          <p:cNvGrpSpPr/>
          <p:nvPr/>
        </p:nvGrpSpPr>
        <p:grpSpPr>
          <a:xfrm>
            <a:off x="5776822" y="1183220"/>
            <a:ext cx="5838451" cy="2146829"/>
            <a:chOff x="5776820" y="1183218"/>
            <a:chExt cx="5838451" cy="2146829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424D1F7-8D9D-47D4-A557-FD2EFDDC10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7139" y="1772240"/>
              <a:ext cx="4635756" cy="1515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5F626CF-6B8C-4368-A41E-D169343B99B7}"/>
                </a:ext>
              </a:extLst>
            </p:cNvPr>
            <p:cNvCxnSpPr>
              <a:cxnSpLocks/>
            </p:cNvCxnSpPr>
            <p:nvPr/>
          </p:nvCxnSpPr>
          <p:spPr>
            <a:xfrm>
              <a:off x="6317139" y="2992255"/>
              <a:ext cx="470766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2610E3FA-D1C8-48E9-9CA2-F32C25505A00}"/>
                </a:ext>
              </a:extLst>
            </p:cNvPr>
            <p:cNvSpPr/>
            <p:nvPr/>
          </p:nvSpPr>
          <p:spPr>
            <a:xfrm flipH="1">
              <a:off x="5882193" y="1862324"/>
              <a:ext cx="1558323" cy="1056113"/>
            </a:xfrm>
            <a:prstGeom prst="arc">
              <a:avLst>
                <a:gd name="adj1" fmla="val 17672052"/>
                <a:gd name="adj2" fmla="val 359123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 b="1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97016F7-E435-4573-8D00-D367A618FC5A}"/>
                </a:ext>
              </a:extLst>
            </p:cNvPr>
            <p:cNvSpPr txBox="1"/>
            <p:nvPr/>
          </p:nvSpPr>
          <p:spPr>
            <a:xfrm>
              <a:off x="6468252" y="1906217"/>
              <a:ext cx="438431" cy="27437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B27C980-0B99-4B99-9F11-47FB95C0218C}"/>
                </a:ext>
              </a:extLst>
            </p:cNvPr>
            <p:cNvSpPr txBox="1"/>
            <p:nvPr/>
          </p:nvSpPr>
          <p:spPr>
            <a:xfrm>
              <a:off x="7021773" y="1906217"/>
              <a:ext cx="438431" cy="27437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9A29BC6-5E3B-4F2F-89D3-2B6B647A9BCF}"/>
                </a:ext>
              </a:extLst>
            </p:cNvPr>
            <p:cNvSpPr txBox="1"/>
            <p:nvPr/>
          </p:nvSpPr>
          <p:spPr>
            <a:xfrm>
              <a:off x="7575296" y="1906217"/>
              <a:ext cx="438431" cy="27437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F5AA3-5DE1-4E5B-89EE-17468AAFA905}"/>
                </a:ext>
              </a:extLst>
            </p:cNvPr>
            <p:cNvSpPr txBox="1"/>
            <p:nvPr/>
          </p:nvSpPr>
          <p:spPr>
            <a:xfrm>
              <a:off x="8137501" y="1906217"/>
              <a:ext cx="438431" cy="27437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F788B6E-5079-4C32-B195-82355FB05788}"/>
                </a:ext>
              </a:extLst>
            </p:cNvPr>
            <p:cNvSpPr txBox="1"/>
            <p:nvPr/>
          </p:nvSpPr>
          <p:spPr>
            <a:xfrm>
              <a:off x="8699706" y="1906217"/>
              <a:ext cx="438431" cy="27437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4149DF8-C8F1-41CB-967F-8C5B0FA1E985}"/>
                </a:ext>
              </a:extLst>
            </p:cNvPr>
            <p:cNvSpPr txBox="1"/>
            <p:nvPr/>
          </p:nvSpPr>
          <p:spPr>
            <a:xfrm>
              <a:off x="9253230" y="1906217"/>
              <a:ext cx="438431" cy="27437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041EAC2-A000-4516-AAFD-9A235ED3C2F1}"/>
                </a:ext>
              </a:extLst>
            </p:cNvPr>
            <p:cNvSpPr txBox="1"/>
            <p:nvPr/>
          </p:nvSpPr>
          <p:spPr>
            <a:xfrm>
              <a:off x="9820139" y="1906217"/>
              <a:ext cx="438431" cy="27437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5341516-25F6-4ECF-AF13-91171E808537}"/>
                </a:ext>
              </a:extLst>
            </p:cNvPr>
            <p:cNvSpPr txBox="1"/>
            <p:nvPr/>
          </p:nvSpPr>
          <p:spPr>
            <a:xfrm>
              <a:off x="10400434" y="1906217"/>
              <a:ext cx="438431" cy="27437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9D5FF52-7281-4230-BDC7-B50AE964DAD5}"/>
                </a:ext>
              </a:extLst>
            </p:cNvPr>
            <p:cNvSpPr txBox="1"/>
            <p:nvPr/>
          </p:nvSpPr>
          <p:spPr>
            <a:xfrm flipH="1">
              <a:off x="10409390" y="2609918"/>
              <a:ext cx="438431" cy="27437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C6AE79A-B0DB-4BD9-8974-9422C5DBBFFD}"/>
                </a:ext>
              </a:extLst>
            </p:cNvPr>
            <p:cNvSpPr txBox="1"/>
            <p:nvPr/>
          </p:nvSpPr>
          <p:spPr>
            <a:xfrm flipH="1">
              <a:off x="9831314" y="2610041"/>
              <a:ext cx="438431" cy="27437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78288AB-5DD4-49D4-8E49-98324DB73E22}"/>
                </a:ext>
              </a:extLst>
            </p:cNvPr>
            <p:cNvSpPr txBox="1"/>
            <p:nvPr/>
          </p:nvSpPr>
          <p:spPr>
            <a:xfrm flipH="1">
              <a:off x="9268570" y="2607608"/>
              <a:ext cx="438431" cy="27437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032BD7B-04A1-4062-BCB1-EC3AFF290936}"/>
                </a:ext>
              </a:extLst>
            </p:cNvPr>
            <p:cNvSpPr txBox="1"/>
            <p:nvPr/>
          </p:nvSpPr>
          <p:spPr>
            <a:xfrm flipH="1">
              <a:off x="8710982" y="2609918"/>
              <a:ext cx="438431" cy="27437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28753DB-B499-4D32-B2A7-F66D48298207}"/>
                </a:ext>
              </a:extLst>
            </p:cNvPr>
            <p:cNvSpPr txBox="1"/>
            <p:nvPr/>
          </p:nvSpPr>
          <p:spPr>
            <a:xfrm flipH="1">
              <a:off x="8146459" y="2603464"/>
              <a:ext cx="438431" cy="27437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AAF7EB5-EADD-43A5-A5FB-E17B6205CA7B}"/>
                </a:ext>
              </a:extLst>
            </p:cNvPr>
            <p:cNvSpPr txBox="1"/>
            <p:nvPr/>
          </p:nvSpPr>
          <p:spPr>
            <a:xfrm flipH="1">
              <a:off x="7580547" y="2609918"/>
              <a:ext cx="438431" cy="27437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17F15CF-2EE0-4248-A9DB-943804921B7B}"/>
                </a:ext>
              </a:extLst>
            </p:cNvPr>
            <p:cNvSpPr txBox="1"/>
            <p:nvPr/>
          </p:nvSpPr>
          <p:spPr>
            <a:xfrm flipH="1">
              <a:off x="7030732" y="2605298"/>
              <a:ext cx="438431" cy="27437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29B7FA1-8890-418B-8F87-7684C33A02ED}"/>
                </a:ext>
              </a:extLst>
            </p:cNvPr>
            <p:cNvSpPr txBox="1"/>
            <p:nvPr/>
          </p:nvSpPr>
          <p:spPr>
            <a:xfrm flipH="1">
              <a:off x="6477209" y="2609918"/>
              <a:ext cx="438431" cy="27437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1E75490-73C1-4EDB-8707-3D0A34066ABC}"/>
                </a:ext>
              </a:extLst>
            </p:cNvPr>
            <p:cNvCxnSpPr>
              <a:cxnSpLocks/>
            </p:cNvCxnSpPr>
            <p:nvPr/>
          </p:nvCxnSpPr>
          <p:spPr>
            <a:xfrm>
              <a:off x="6403179" y="1891172"/>
              <a:ext cx="4558906" cy="2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4D6845B-4BFA-48CA-AC30-74B1A4E7EC7F}"/>
                </a:ext>
              </a:extLst>
            </p:cNvPr>
            <p:cNvCxnSpPr>
              <a:cxnSpLocks/>
              <a:endCxn id="72" idx="2"/>
            </p:cNvCxnSpPr>
            <p:nvPr/>
          </p:nvCxnSpPr>
          <p:spPr>
            <a:xfrm flipV="1">
              <a:off x="6366979" y="2879041"/>
              <a:ext cx="4610888" cy="37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D06E0C4E-46DD-40AB-A60D-DA0EDFA68A95}"/>
                </a:ext>
              </a:extLst>
            </p:cNvPr>
            <p:cNvSpPr/>
            <p:nvPr/>
          </p:nvSpPr>
          <p:spPr>
            <a:xfrm flipH="1">
              <a:off x="5776820" y="1723920"/>
              <a:ext cx="1937430" cy="1338979"/>
            </a:xfrm>
            <a:prstGeom prst="arc">
              <a:avLst>
                <a:gd name="adj1" fmla="val 18162016"/>
                <a:gd name="adj2" fmla="val 3331855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900" b="1"/>
            </a:p>
          </p:txBody>
        </p:sp>
        <p:grpSp>
          <p:nvGrpSpPr>
            <p:cNvPr id="69" name="组合 2">
              <a:extLst>
                <a:ext uri="{FF2B5EF4-FFF2-40B4-BE49-F238E27FC236}">
                  <a16:creationId xmlns:a16="http://schemas.microsoft.com/office/drawing/2014/main" id="{45883A23-7B44-4F87-9E55-1133957CFA65}"/>
                </a:ext>
              </a:extLst>
            </p:cNvPr>
            <p:cNvGrpSpPr/>
            <p:nvPr/>
          </p:nvGrpSpPr>
          <p:grpSpPr>
            <a:xfrm flipH="1">
              <a:off x="9610779" y="1731099"/>
              <a:ext cx="2004492" cy="1324149"/>
              <a:chOff x="9441295" y="1407109"/>
              <a:chExt cx="2841480" cy="1581103"/>
            </a:xfrm>
          </p:grpSpPr>
          <p:sp>
            <p:nvSpPr>
              <p:cNvPr id="72" name="Arc 33">
                <a:extLst>
                  <a:ext uri="{FF2B5EF4-FFF2-40B4-BE49-F238E27FC236}">
                    <a16:creationId xmlns:a16="http://schemas.microsoft.com/office/drawing/2014/main" id="{57BDD16F-5F2E-4047-8D35-688647556CAF}"/>
                  </a:ext>
                </a:extLst>
              </p:cNvPr>
              <p:cNvSpPr/>
              <p:nvPr/>
            </p:nvSpPr>
            <p:spPr>
              <a:xfrm flipH="1">
                <a:off x="9595838" y="1577531"/>
                <a:ext cx="2285473" cy="1238187"/>
              </a:xfrm>
              <a:prstGeom prst="arc">
                <a:avLst>
                  <a:gd name="adj1" fmla="val 17804693"/>
                  <a:gd name="adj2" fmla="val 3617365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 b="1"/>
              </a:p>
            </p:txBody>
          </p:sp>
          <p:sp>
            <p:nvSpPr>
              <p:cNvPr id="73" name="Arc 66">
                <a:extLst>
                  <a:ext uri="{FF2B5EF4-FFF2-40B4-BE49-F238E27FC236}">
                    <a16:creationId xmlns:a16="http://schemas.microsoft.com/office/drawing/2014/main" id="{652AB385-04FB-411D-8D79-AEC9D7638ACB}"/>
                  </a:ext>
                </a:extLst>
              </p:cNvPr>
              <p:cNvSpPr/>
              <p:nvPr/>
            </p:nvSpPr>
            <p:spPr>
              <a:xfrm flipH="1">
                <a:off x="9441295" y="1407109"/>
                <a:ext cx="2841480" cy="1581103"/>
              </a:xfrm>
              <a:prstGeom prst="arc">
                <a:avLst>
                  <a:gd name="adj1" fmla="val 17889550"/>
                  <a:gd name="adj2" fmla="val 3381838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 b="1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439A80B-CBE8-4949-89E4-9BFCD289A16E}"/>
                </a:ext>
              </a:extLst>
            </p:cNvPr>
            <p:cNvSpPr txBox="1"/>
            <p:nvPr/>
          </p:nvSpPr>
          <p:spPr>
            <a:xfrm>
              <a:off x="8699706" y="3022270"/>
              <a:ext cx="15240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supply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292DD41-A7F5-4868-BF4D-06205CE79B69}"/>
                </a:ext>
              </a:extLst>
            </p:cNvPr>
            <p:cNvSpPr txBox="1"/>
            <p:nvPr/>
          </p:nvSpPr>
          <p:spPr>
            <a:xfrm>
              <a:off x="6648045" y="1183218"/>
              <a:ext cx="16422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Audio signal</a:t>
              </a:r>
            </a:p>
            <a:p>
              <a:pPr algn="ctr"/>
              <a:r>
                <a:rPr lang="en-US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transmission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38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644D34-1DD1-4CBF-AEE7-C73F6568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Inaudible Attack through Charging Ports via Malicious Cable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F1303E-DD4F-4651-899C-683A3E372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EF46DD-E007-4C8F-B778-7F7AED17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8D92D-BCE8-478C-BCAC-638EBB4C6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41" b="25514"/>
          <a:stretch/>
        </p:blipFill>
        <p:spPr>
          <a:xfrm>
            <a:off x="4221582" y="1686373"/>
            <a:ext cx="7529532" cy="36206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B76146-551D-4B3F-8C1F-3A802593021B}"/>
              </a:ext>
            </a:extLst>
          </p:cNvPr>
          <p:cNvSpPr/>
          <p:nvPr/>
        </p:nvSpPr>
        <p:spPr>
          <a:xfrm>
            <a:off x="4696106" y="3095980"/>
            <a:ext cx="1422275" cy="15416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C6B63A-35E2-4A26-B54D-1E31ABD15EE4}"/>
              </a:ext>
            </a:extLst>
          </p:cNvPr>
          <p:cNvSpPr txBox="1"/>
          <p:nvPr/>
        </p:nvSpPr>
        <p:spPr>
          <a:xfrm>
            <a:off x="4382866" y="2608839"/>
            <a:ext cx="20487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 cables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DF03B-FFF9-405B-ACA7-E829688636DD}"/>
              </a:ext>
            </a:extLst>
          </p:cNvPr>
          <p:cNvSpPr txBox="1"/>
          <p:nvPr/>
        </p:nvSpPr>
        <p:spPr>
          <a:xfrm>
            <a:off x="7556676" y="1764576"/>
            <a:ext cx="2728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Charging cables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29020C-2BDE-48B3-8E32-BF0BAB7D781A}"/>
              </a:ext>
            </a:extLst>
          </p:cNvPr>
          <p:cNvSpPr/>
          <p:nvPr/>
        </p:nvSpPr>
        <p:spPr>
          <a:xfrm>
            <a:off x="9694195" y="3694527"/>
            <a:ext cx="1215543" cy="860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DDD2A5-EA85-4FDC-82B8-A0A9EB65F5DB}"/>
              </a:ext>
            </a:extLst>
          </p:cNvPr>
          <p:cNvSpPr txBox="1"/>
          <p:nvPr/>
        </p:nvSpPr>
        <p:spPr>
          <a:xfrm>
            <a:off x="9516268" y="4637619"/>
            <a:ext cx="17781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Microchip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41571E-F49C-4DDB-8BFA-18B3E1A94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248" y="2251720"/>
            <a:ext cx="1359003" cy="137742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AA1E9FB5-0460-4A8A-A564-BB3F9118D97A}"/>
              </a:ext>
            </a:extLst>
          </p:cNvPr>
          <p:cNvSpPr/>
          <p:nvPr/>
        </p:nvSpPr>
        <p:spPr>
          <a:xfrm>
            <a:off x="6190722" y="3389584"/>
            <a:ext cx="1988881" cy="221431"/>
          </a:xfrm>
          <a:prstGeom prst="rightArrow">
            <a:avLst>
              <a:gd name="adj1" fmla="val 28948"/>
              <a:gd name="adj2" fmla="val 11315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90EE00-5B6B-420D-B826-4830C3B225CF}"/>
              </a:ext>
            </a:extLst>
          </p:cNvPr>
          <p:cNvSpPr txBox="1"/>
          <p:nvPr/>
        </p:nvSpPr>
        <p:spPr>
          <a:xfrm>
            <a:off x="6431620" y="3061813"/>
            <a:ext cx="1392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Backside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6D120-209D-4126-98F4-0664E4D43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1" y="1806031"/>
            <a:ext cx="3848100" cy="33813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6EE375-6B9A-4E49-8143-092A6E46145B}"/>
              </a:ext>
            </a:extLst>
          </p:cNvPr>
          <p:cNvSpPr txBox="1"/>
          <p:nvPr/>
        </p:nvSpPr>
        <p:spPr>
          <a:xfrm>
            <a:off x="5335330" y="3132051"/>
            <a:ext cx="75505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E1AEB0-CE21-45BB-B831-55304DA7F13E}"/>
              </a:ext>
            </a:extLst>
          </p:cNvPr>
          <p:cNvSpPr txBox="1"/>
          <p:nvPr/>
        </p:nvSpPr>
        <p:spPr>
          <a:xfrm>
            <a:off x="5346501" y="3721155"/>
            <a:ext cx="75505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947FD6-B2CD-40ED-9C78-7B829755072B}"/>
              </a:ext>
            </a:extLst>
          </p:cNvPr>
          <p:cNvSpPr txBox="1"/>
          <p:nvPr/>
        </p:nvSpPr>
        <p:spPr>
          <a:xfrm>
            <a:off x="5051180" y="4251437"/>
            <a:ext cx="1027616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</a:t>
            </a:r>
          </a:p>
        </p:txBody>
      </p:sp>
    </p:spTree>
    <p:extLst>
      <p:ext uri="{BB962C8B-B14F-4D97-AF65-F5344CB8AC3E}">
        <p14:creationId xmlns:p14="http://schemas.microsoft.com/office/powerpoint/2010/main" val="296569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  <p:bldP spid="13" grpId="0"/>
      <p:bldP spid="15" grpId="0" animBg="1"/>
      <p:bldP spid="16" grpId="0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2888B3E-ECC7-44AF-B8C1-9E5C3BD9F695}"/>
              </a:ext>
            </a:extLst>
          </p:cNvPr>
          <p:cNvGrpSpPr/>
          <p:nvPr/>
        </p:nvGrpSpPr>
        <p:grpSpPr>
          <a:xfrm>
            <a:off x="5286238" y="3675219"/>
            <a:ext cx="1932899" cy="2156551"/>
            <a:chOff x="6928481" y="4067474"/>
            <a:chExt cx="1932899" cy="2156550"/>
          </a:xfrm>
        </p:grpSpPr>
        <p:pic>
          <p:nvPicPr>
            <p:cNvPr id="16" name="图片 14">
              <a:extLst>
                <a:ext uri="{FF2B5EF4-FFF2-40B4-BE49-F238E27FC236}">
                  <a16:creationId xmlns:a16="http://schemas.microsoft.com/office/drawing/2014/main" id="{FAF32DC1-4596-4DB6-8730-46D66DFE3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882"/>
            <a:stretch/>
          </p:blipFill>
          <p:spPr>
            <a:xfrm>
              <a:off x="6928481" y="4067474"/>
              <a:ext cx="1932899" cy="180043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CEE424-741E-4006-AC5A-8087CC7CC636}"/>
                </a:ext>
              </a:extLst>
            </p:cNvPr>
            <p:cNvSpPr txBox="1"/>
            <p:nvPr/>
          </p:nvSpPr>
          <p:spPr>
            <a:xfrm>
              <a:off x="6928481" y="5854692"/>
              <a:ext cx="1932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Electric signal</a:t>
              </a: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C0F79C5-CA5D-4947-8967-2079A959D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5286238" y="1508698"/>
            <a:ext cx="2000369" cy="177095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1C44EEB-227E-432E-82F5-C8C204A4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Preliminary Observations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087439-1899-41BE-B369-F3A45690C4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1E8720-FE02-4B51-8B64-DC054628F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E92E5ED-1261-4DC7-8B8A-BA13A9B2F8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782621" y="1538643"/>
            <a:ext cx="2000369" cy="1770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647866-95AE-4052-8F81-6A471ADF3D97}"/>
              </a:ext>
            </a:extLst>
          </p:cNvPr>
          <p:cNvSpPr txBox="1"/>
          <p:nvPr/>
        </p:nvSpPr>
        <p:spPr>
          <a:xfrm>
            <a:off x="467660" y="3309594"/>
            <a:ext cx="274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Electric signal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42FFFE-B810-453A-B316-D14293D5B823}"/>
              </a:ext>
            </a:extLst>
          </p:cNvPr>
          <p:cNvSpPr txBox="1"/>
          <p:nvPr/>
        </p:nvSpPr>
        <p:spPr>
          <a:xfrm>
            <a:off x="4915696" y="3300204"/>
            <a:ext cx="274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Audio input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C2D3A5-27F2-4501-B02F-A4DCE910B920}"/>
              </a:ext>
            </a:extLst>
          </p:cNvPr>
          <p:cNvGrpSpPr/>
          <p:nvPr/>
        </p:nvGrpSpPr>
        <p:grpSpPr>
          <a:xfrm>
            <a:off x="2544785" y="1748580"/>
            <a:ext cx="2741453" cy="719703"/>
            <a:chOff x="4187029" y="2140838"/>
            <a:chExt cx="2741452" cy="719702"/>
          </a:xfrm>
        </p:grpSpPr>
        <p:sp>
          <p:nvSpPr>
            <p:cNvPr id="8" name="箭头: 下 7">
              <a:extLst>
                <a:ext uri="{FF2B5EF4-FFF2-40B4-BE49-F238E27FC236}">
                  <a16:creationId xmlns:a16="http://schemas.microsoft.com/office/drawing/2014/main" id="{BB47CC0A-017B-411F-93AC-484C0B17E44C}"/>
                </a:ext>
              </a:extLst>
            </p:cNvPr>
            <p:cNvSpPr/>
            <p:nvPr/>
          </p:nvSpPr>
          <p:spPr>
            <a:xfrm rot="16200000">
              <a:off x="5373088" y="1675689"/>
              <a:ext cx="369332" cy="2000369"/>
            </a:xfrm>
            <a:prstGeom prst="downArrow">
              <a:avLst>
                <a:gd name="adj1" fmla="val 36245"/>
                <a:gd name="adj2" fmla="val 9986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ABB3C0-F5A1-4C1B-BA3B-D06268CA6C71}"/>
                </a:ext>
              </a:extLst>
            </p:cNvPr>
            <p:cNvSpPr txBox="1"/>
            <p:nvPr/>
          </p:nvSpPr>
          <p:spPr>
            <a:xfrm>
              <a:off x="4187029" y="2140838"/>
              <a:ext cx="274145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Inject</a:t>
              </a:r>
            </a:p>
          </p:txBody>
        </p:sp>
      </p:grpSp>
      <p:pic>
        <p:nvPicPr>
          <p:cNvPr id="15" name="图片 9">
            <a:extLst>
              <a:ext uri="{FF2B5EF4-FFF2-40B4-BE49-F238E27FC236}">
                <a16:creationId xmlns:a16="http://schemas.microsoft.com/office/drawing/2014/main" id="{56102381-5D6A-49F3-BE9A-9409F8454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951"/>
          <a:stretch/>
        </p:blipFill>
        <p:spPr>
          <a:xfrm>
            <a:off x="873370" y="3723813"/>
            <a:ext cx="1909619" cy="16766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E3D0B78-A524-4701-9D0E-7628C6AC79AE}"/>
              </a:ext>
            </a:extLst>
          </p:cNvPr>
          <p:cNvSpPr txBox="1"/>
          <p:nvPr/>
        </p:nvSpPr>
        <p:spPr>
          <a:xfrm>
            <a:off x="861729" y="5462433"/>
            <a:ext cx="193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Audio output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6A36D1-5F5E-4BD0-A4CF-9C913B062271}"/>
              </a:ext>
            </a:extLst>
          </p:cNvPr>
          <p:cNvGrpSpPr/>
          <p:nvPr/>
        </p:nvGrpSpPr>
        <p:grpSpPr>
          <a:xfrm>
            <a:off x="2544786" y="3956334"/>
            <a:ext cx="2741453" cy="719703"/>
            <a:chOff x="4187030" y="4348591"/>
            <a:chExt cx="2741452" cy="719702"/>
          </a:xfrm>
        </p:grpSpPr>
        <p:sp>
          <p:nvSpPr>
            <p:cNvPr id="19" name="箭头: 下 7">
              <a:extLst>
                <a:ext uri="{FF2B5EF4-FFF2-40B4-BE49-F238E27FC236}">
                  <a16:creationId xmlns:a16="http://schemas.microsoft.com/office/drawing/2014/main" id="{D62C9D17-F6D5-4046-B51D-4E984F5C057A}"/>
                </a:ext>
              </a:extLst>
            </p:cNvPr>
            <p:cNvSpPr/>
            <p:nvPr/>
          </p:nvSpPr>
          <p:spPr>
            <a:xfrm rot="16200000">
              <a:off x="5373089" y="3883442"/>
              <a:ext cx="369332" cy="2000369"/>
            </a:xfrm>
            <a:prstGeom prst="downArrow">
              <a:avLst>
                <a:gd name="adj1" fmla="val 36245"/>
                <a:gd name="adj2" fmla="val 9986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FA1F35-9F23-42B3-A264-0C4E2CD31B1B}"/>
                </a:ext>
              </a:extLst>
            </p:cNvPr>
            <p:cNvSpPr txBox="1"/>
            <p:nvPr/>
          </p:nvSpPr>
          <p:spPr>
            <a:xfrm>
              <a:off x="4187030" y="4348591"/>
              <a:ext cx="274145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/>
                <a:t>Eavesdrop</a:t>
              </a:r>
            </a:p>
          </p:txBody>
        </p:sp>
      </p:grpSp>
      <p:sp>
        <p:nvSpPr>
          <p:cNvPr id="21" name="文本框 7">
            <a:extLst>
              <a:ext uri="{FF2B5EF4-FFF2-40B4-BE49-F238E27FC236}">
                <a16:creationId xmlns:a16="http://schemas.microsoft.com/office/drawing/2014/main" id="{AFD381AD-4D80-458A-8EEB-519D21E387E1}"/>
              </a:ext>
            </a:extLst>
          </p:cNvPr>
          <p:cNvSpPr txBox="1"/>
          <p:nvPr/>
        </p:nvSpPr>
        <p:spPr>
          <a:xfrm>
            <a:off x="7882236" y="2734148"/>
            <a:ext cx="4002327" cy="138499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Electric signals can be converted to audio signals, and vice versa.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4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8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3FC38A-B018-4248-A48B-0126ABEB4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GhostTalk Attack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CDB0E-CC3B-4228-9186-5399C12B6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85" y="1634215"/>
            <a:ext cx="10515600" cy="4833145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Shared power bank raise the potential risk of such attack!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872215-AB58-4BD1-BC0C-D87DA7A82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71688A-8FE6-4176-A307-40B1A2111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5E30057-D87E-4C9F-8646-643026186B2C}"/>
              </a:ext>
            </a:extLst>
          </p:cNvPr>
          <p:cNvGrpSpPr/>
          <p:nvPr/>
        </p:nvGrpSpPr>
        <p:grpSpPr>
          <a:xfrm>
            <a:off x="817026" y="2244815"/>
            <a:ext cx="4161368" cy="3000966"/>
            <a:chOff x="838200" y="2420875"/>
            <a:chExt cx="4796658" cy="342961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593E81B-3792-49CD-B6D4-66A3C0A8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2420875"/>
              <a:ext cx="4796658" cy="3429610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6562AEF-C812-4575-BB15-90D657FD5FF9}"/>
                </a:ext>
              </a:extLst>
            </p:cNvPr>
            <p:cNvSpPr/>
            <p:nvPr/>
          </p:nvSpPr>
          <p:spPr>
            <a:xfrm>
              <a:off x="3526367" y="4002616"/>
              <a:ext cx="154517" cy="15875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8EDF223-A25F-43CD-8232-D208E790C0D0}"/>
                </a:ext>
              </a:extLst>
            </p:cNvPr>
            <p:cNvSpPr/>
            <p:nvPr/>
          </p:nvSpPr>
          <p:spPr>
            <a:xfrm>
              <a:off x="3839634" y="5342466"/>
              <a:ext cx="154517" cy="15875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C044E99-54D8-499C-BD02-2E1218AFB9BF}"/>
                </a:ext>
              </a:extLst>
            </p:cNvPr>
            <p:cNvSpPr/>
            <p:nvPr/>
          </p:nvSpPr>
          <p:spPr>
            <a:xfrm>
              <a:off x="4047067" y="5421841"/>
              <a:ext cx="154517" cy="15875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96DF995-F56F-437B-B835-DD3F6F3170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42" t="20461" r="13136" b="22774"/>
          <a:stretch/>
        </p:blipFill>
        <p:spPr>
          <a:xfrm>
            <a:off x="6909170" y="2445719"/>
            <a:ext cx="1004064" cy="808193"/>
          </a:xfrm>
          <a:prstGeom prst="rect">
            <a:avLst/>
          </a:prstGeom>
        </p:spPr>
      </p:pic>
      <p:pic>
        <p:nvPicPr>
          <p:cNvPr id="13" name="Picture 2" descr="Malicious Hacker transparent PNG - StickPNG">
            <a:extLst>
              <a:ext uri="{FF2B5EF4-FFF2-40B4-BE49-F238E27FC236}">
                <a16:creationId xmlns:a16="http://schemas.microsoft.com/office/drawing/2014/main" id="{533128A3-5087-499A-AE99-7CA34D823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120" y="3520877"/>
            <a:ext cx="1105322" cy="105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Power Bank Icon High Res Stock Images | Shutterstock">
            <a:extLst>
              <a:ext uri="{FF2B5EF4-FFF2-40B4-BE49-F238E27FC236}">
                <a16:creationId xmlns:a16="http://schemas.microsoft.com/office/drawing/2014/main" id="{7761F2F5-404A-4AD8-ADD9-663688A84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1"/>
          <a:stretch/>
        </p:blipFill>
        <p:spPr bwMode="auto">
          <a:xfrm>
            <a:off x="7519762" y="3717567"/>
            <a:ext cx="1066782" cy="996897"/>
          </a:xfrm>
          <a:prstGeom prst="rect">
            <a:avLst/>
          </a:prstGeom>
          <a:noFill/>
          <a:ln w="3810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EA7871-068A-4EEC-8E18-6A47E45F4CB8}"/>
              </a:ext>
            </a:extLst>
          </p:cNvPr>
          <p:cNvCxnSpPr>
            <a:cxnSpLocks/>
          </p:cNvCxnSpPr>
          <p:nvPr/>
        </p:nvCxnSpPr>
        <p:spPr>
          <a:xfrm flipH="1">
            <a:off x="6370849" y="3563181"/>
            <a:ext cx="1076642" cy="735066"/>
          </a:xfrm>
          <a:prstGeom prst="line">
            <a:avLst/>
          </a:prstGeom>
          <a:ln w="57150">
            <a:solidFill>
              <a:schemeClr val="tx1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4474E8-A0D4-4B69-B7EF-845CEE5F2A09}"/>
              </a:ext>
            </a:extLst>
          </p:cNvPr>
          <p:cNvCxnSpPr>
            <a:cxnSpLocks/>
          </p:cNvCxnSpPr>
          <p:nvPr/>
        </p:nvCxnSpPr>
        <p:spPr>
          <a:xfrm flipH="1" flipV="1">
            <a:off x="6370848" y="4515944"/>
            <a:ext cx="1105322" cy="217697"/>
          </a:xfrm>
          <a:prstGeom prst="line">
            <a:avLst/>
          </a:prstGeom>
          <a:ln w="57150">
            <a:solidFill>
              <a:schemeClr val="tx1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2006B7A-B940-435B-9C3D-4CCB08214874}"/>
              </a:ext>
            </a:extLst>
          </p:cNvPr>
          <p:cNvSpPr/>
          <p:nvPr/>
        </p:nvSpPr>
        <p:spPr>
          <a:xfrm>
            <a:off x="5505813" y="2409002"/>
            <a:ext cx="3940714" cy="267259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11E506-A566-4506-8FC2-B8A1FD8C13D6}"/>
              </a:ext>
            </a:extLst>
          </p:cNvPr>
          <p:cNvSpPr/>
          <p:nvPr/>
        </p:nvSpPr>
        <p:spPr>
          <a:xfrm>
            <a:off x="9502157" y="2409002"/>
            <a:ext cx="2088263" cy="267259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9879C0-E620-48E0-A091-974F83F6E79C}"/>
              </a:ext>
            </a:extLst>
          </p:cNvPr>
          <p:cNvSpPr txBox="1"/>
          <p:nvPr/>
        </p:nvSpPr>
        <p:spPr>
          <a:xfrm>
            <a:off x="10201698" y="4809204"/>
            <a:ext cx="1365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Remote attacker</a:t>
            </a:r>
          </a:p>
        </p:txBody>
      </p:sp>
      <p:pic>
        <p:nvPicPr>
          <p:cNvPr id="20" name="Picture 12" descr="Wifi Free Icon of Icon Park">
            <a:extLst>
              <a:ext uri="{FF2B5EF4-FFF2-40B4-BE49-F238E27FC236}">
                <a16:creationId xmlns:a16="http://schemas.microsoft.com/office/drawing/2014/main" id="{D4C48E12-04AB-45DA-9FD7-A9BBB0B6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316" y="4442409"/>
            <a:ext cx="283734" cy="27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What is Bluetooth Low Energy (BLE) and how does it work? - Centare Blog">
            <a:extLst>
              <a:ext uri="{FF2B5EF4-FFF2-40B4-BE49-F238E27FC236}">
                <a16:creationId xmlns:a16="http://schemas.microsoft.com/office/drawing/2014/main" id="{C426EB5D-2538-4380-98FD-D3B988327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331" y="4390406"/>
            <a:ext cx="359923" cy="34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F931B3-B2BB-4D29-AD69-CF45D413D35D}"/>
              </a:ext>
            </a:extLst>
          </p:cNvPr>
          <p:cNvSpPr txBox="1"/>
          <p:nvPr/>
        </p:nvSpPr>
        <p:spPr>
          <a:xfrm>
            <a:off x="7071016" y="4792893"/>
            <a:ext cx="1962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power bank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0D68B4-D2A9-4180-80DE-5F5CC8B4C38C}"/>
              </a:ext>
            </a:extLst>
          </p:cNvPr>
          <p:cNvSpPr txBox="1"/>
          <p:nvPr/>
        </p:nvSpPr>
        <p:spPr>
          <a:xfrm>
            <a:off x="7123420" y="3565054"/>
            <a:ext cx="1962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Modified cable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FAE6E1-9067-48F2-9B61-BB6080F628A8}"/>
              </a:ext>
            </a:extLst>
          </p:cNvPr>
          <p:cNvSpPr/>
          <p:nvPr/>
        </p:nvSpPr>
        <p:spPr>
          <a:xfrm>
            <a:off x="7447491" y="3555736"/>
            <a:ext cx="1291338" cy="1177905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pic>
        <p:nvPicPr>
          <p:cNvPr id="31" name="Picture 4" descr="Man with Shopping Bag Glyph Vector Icon (Graphic) by Riduwan Molla ·  Creative Fabrica">
            <a:extLst>
              <a:ext uri="{FF2B5EF4-FFF2-40B4-BE49-F238E27FC236}">
                <a16:creationId xmlns:a16="http://schemas.microsoft.com/office/drawing/2014/main" id="{49F4BA77-C03A-4DFB-A0D8-288524F2D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5" t="13406" r="31641" b="15376"/>
          <a:stretch/>
        </p:blipFill>
        <p:spPr bwMode="auto">
          <a:xfrm>
            <a:off x="5565668" y="3564983"/>
            <a:ext cx="882593" cy="106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6CB6A09-7466-4C01-9394-8D7697811C9C}"/>
              </a:ext>
            </a:extLst>
          </p:cNvPr>
          <p:cNvSpPr/>
          <p:nvPr/>
        </p:nvSpPr>
        <p:spPr>
          <a:xfrm>
            <a:off x="8828076" y="4050905"/>
            <a:ext cx="1483489" cy="153683"/>
          </a:xfrm>
          <a:custGeom>
            <a:avLst/>
            <a:gdLst>
              <a:gd name="connsiteX0" fmla="*/ 0 w 2996419"/>
              <a:gd name="connsiteY0" fmla="*/ 42203 h 457371"/>
              <a:gd name="connsiteX1" fmla="*/ 1505243 w 2996419"/>
              <a:gd name="connsiteY1" fmla="*/ 457200 h 457371"/>
              <a:gd name="connsiteX2" fmla="*/ 2996419 w 2996419"/>
              <a:gd name="connsiteY2" fmla="*/ 0 h 45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6419" h="457371">
                <a:moveTo>
                  <a:pt x="0" y="42203"/>
                </a:moveTo>
                <a:cubicBezTo>
                  <a:pt x="502920" y="253218"/>
                  <a:pt x="1005840" y="464234"/>
                  <a:pt x="1505243" y="457200"/>
                </a:cubicBezTo>
                <a:cubicBezTo>
                  <a:pt x="2004646" y="450166"/>
                  <a:pt x="2500532" y="225083"/>
                  <a:pt x="2996419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62923EE-F7DC-4E97-885D-C924B22FC28B}"/>
              </a:ext>
            </a:extLst>
          </p:cNvPr>
          <p:cNvSpPr/>
          <p:nvPr/>
        </p:nvSpPr>
        <p:spPr>
          <a:xfrm rot="10800000">
            <a:off x="8828074" y="3728870"/>
            <a:ext cx="1522554" cy="160395"/>
          </a:xfrm>
          <a:custGeom>
            <a:avLst/>
            <a:gdLst>
              <a:gd name="connsiteX0" fmla="*/ 0 w 2996419"/>
              <a:gd name="connsiteY0" fmla="*/ 42203 h 457371"/>
              <a:gd name="connsiteX1" fmla="*/ 1505243 w 2996419"/>
              <a:gd name="connsiteY1" fmla="*/ 457200 h 457371"/>
              <a:gd name="connsiteX2" fmla="*/ 2996419 w 2996419"/>
              <a:gd name="connsiteY2" fmla="*/ 0 h 457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6419" h="457371">
                <a:moveTo>
                  <a:pt x="0" y="42203"/>
                </a:moveTo>
                <a:cubicBezTo>
                  <a:pt x="502920" y="253218"/>
                  <a:pt x="1005840" y="464234"/>
                  <a:pt x="1505243" y="457200"/>
                </a:cubicBezTo>
                <a:cubicBezTo>
                  <a:pt x="2004646" y="450166"/>
                  <a:pt x="2500532" y="225083"/>
                  <a:pt x="2996419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2C0291-6602-44DC-9DA9-DC0FEC0304DC}"/>
              </a:ext>
            </a:extLst>
          </p:cNvPr>
          <p:cNvGrpSpPr/>
          <p:nvPr/>
        </p:nvGrpSpPr>
        <p:grpSpPr>
          <a:xfrm>
            <a:off x="9645764" y="2663686"/>
            <a:ext cx="1432025" cy="1027172"/>
            <a:chOff x="9645762" y="2663686"/>
            <a:chExt cx="1432025" cy="1027172"/>
          </a:xfrm>
        </p:grpSpPr>
        <p:pic>
          <p:nvPicPr>
            <p:cNvPr id="27" name="Picture 6" descr="Speech icon - Ios 7 Icons">
              <a:extLst>
                <a:ext uri="{FF2B5EF4-FFF2-40B4-BE49-F238E27FC236}">
                  <a16:creationId xmlns:a16="http://schemas.microsoft.com/office/drawing/2014/main" id="{45BADC85-5C24-4FEF-B8D2-F8B87EF43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645762" y="2663686"/>
              <a:ext cx="1432025" cy="1027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6B27757-3819-4A92-91CF-F76280CE4DB9}"/>
                </a:ext>
              </a:extLst>
            </p:cNvPr>
            <p:cNvSpPr txBox="1"/>
            <p:nvPr/>
          </p:nvSpPr>
          <p:spPr>
            <a:xfrm>
              <a:off x="9747917" y="2915662"/>
              <a:ext cx="12973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Where is my home?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A478C65-CF6A-47B0-83DC-1E479D9A9B6B}"/>
              </a:ext>
            </a:extLst>
          </p:cNvPr>
          <p:cNvGrpSpPr/>
          <p:nvPr/>
        </p:nvGrpSpPr>
        <p:grpSpPr>
          <a:xfrm>
            <a:off x="7929017" y="2534264"/>
            <a:ext cx="1748779" cy="985734"/>
            <a:chOff x="7948060" y="2564404"/>
            <a:chExt cx="1748779" cy="985734"/>
          </a:xfrm>
        </p:grpSpPr>
        <p:pic>
          <p:nvPicPr>
            <p:cNvPr id="29" name="Picture 6" descr="Speech icon - Ios 7 Icons">
              <a:extLst>
                <a:ext uri="{FF2B5EF4-FFF2-40B4-BE49-F238E27FC236}">
                  <a16:creationId xmlns:a16="http://schemas.microsoft.com/office/drawing/2014/main" id="{77268BC9-5647-4607-AEE2-5A1466AC79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8060" y="2564404"/>
              <a:ext cx="1714214" cy="985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DB9C20E-FCAA-4B66-840D-712ECCE96001}"/>
                </a:ext>
              </a:extLst>
            </p:cNvPr>
            <p:cNvSpPr txBox="1"/>
            <p:nvPr/>
          </p:nvSpPr>
          <p:spPr>
            <a:xfrm>
              <a:off x="7982625" y="2903382"/>
              <a:ext cx="17142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Your address is…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98BE32-ED8F-43AC-8B07-444C7B7F6402}"/>
              </a:ext>
            </a:extLst>
          </p:cNvPr>
          <p:cNvGrpSpPr/>
          <p:nvPr/>
        </p:nvGrpSpPr>
        <p:grpSpPr>
          <a:xfrm>
            <a:off x="9486373" y="4128537"/>
            <a:ext cx="1297369" cy="811628"/>
            <a:chOff x="9486373" y="4128537"/>
            <a:chExt cx="1297369" cy="811628"/>
          </a:xfrm>
        </p:grpSpPr>
        <p:pic>
          <p:nvPicPr>
            <p:cNvPr id="34" name="Picture 6" descr="Speech icon - Ios 7 Icons">
              <a:extLst>
                <a:ext uri="{FF2B5EF4-FFF2-40B4-BE49-F238E27FC236}">
                  <a16:creationId xmlns:a16="http://schemas.microsoft.com/office/drawing/2014/main" id="{1F9315CD-AB8E-4E82-8C48-BEE817597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9518797" y="4128537"/>
              <a:ext cx="1200642" cy="811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106003C-D74D-48FE-93F9-6C6DFDD00F16}"/>
                </a:ext>
              </a:extLst>
            </p:cNvPr>
            <p:cNvSpPr txBox="1"/>
            <p:nvPr/>
          </p:nvSpPr>
          <p:spPr>
            <a:xfrm>
              <a:off x="9486373" y="4336164"/>
              <a:ext cx="12973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rPr>
                <a:t>Open the door.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73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2" grpId="0"/>
      <p:bldP spid="23" grpId="0"/>
      <p:bldP spid="24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FDC3EB-C277-47DB-A483-024192B27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GhostTalk System Design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BA91AA-06B3-42FF-B767-62D87D51D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5A4278-EC91-9541-A4D9-B81444052E3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944C78-924A-4EA9-B495-A82FEB62EF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GhostTalk: Interactive Attack on Smartphone Voice System Through Power Line</a:t>
            </a: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6D0711-AEFB-4240-86A2-088BC9A4DDDF}"/>
              </a:ext>
            </a:extLst>
          </p:cNvPr>
          <p:cNvGrpSpPr/>
          <p:nvPr/>
        </p:nvGrpSpPr>
        <p:grpSpPr>
          <a:xfrm>
            <a:off x="5605796" y="3667144"/>
            <a:ext cx="1197368" cy="2174297"/>
            <a:chOff x="3677319" y="3780938"/>
            <a:chExt cx="1197366" cy="2174297"/>
          </a:xfrm>
        </p:grpSpPr>
        <p:sp>
          <p:nvSpPr>
            <p:cNvPr id="32" name="矩形 186">
              <a:extLst>
                <a:ext uri="{FF2B5EF4-FFF2-40B4-BE49-F238E27FC236}">
                  <a16:creationId xmlns:a16="http://schemas.microsoft.com/office/drawing/2014/main" id="{A984699D-23C1-4753-B604-53ED87DEB6AA}"/>
                </a:ext>
              </a:extLst>
            </p:cNvPr>
            <p:cNvSpPr/>
            <p:nvPr/>
          </p:nvSpPr>
          <p:spPr>
            <a:xfrm>
              <a:off x="3754512" y="4842916"/>
              <a:ext cx="1054585" cy="2878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33" name="矩形 186">
              <a:extLst>
                <a:ext uri="{FF2B5EF4-FFF2-40B4-BE49-F238E27FC236}">
                  <a16:creationId xmlns:a16="http://schemas.microsoft.com/office/drawing/2014/main" id="{92DEED17-8B80-4CCA-A2A6-449BF26BE20C}"/>
                </a:ext>
              </a:extLst>
            </p:cNvPr>
            <p:cNvSpPr/>
            <p:nvPr/>
          </p:nvSpPr>
          <p:spPr>
            <a:xfrm>
              <a:off x="3756526" y="4049670"/>
              <a:ext cx="1054585" cy="4236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92" name="文本框 37">
              <a:extLst>
                <a:ext uri="{FF2B5EF4-FFF2-40B4-BE49-F238E27FC236}">
                  <a16:creationId xmlns:a16="http://schemas.microsoft.com/office/drawing/2014/main" id="{34A55F79-144B-4173-9561-444AB4D06486}"/>
                </a:ext>
              </a:extLst>
            </p:cNvPr>
            <p:cNvSpPr txBox="1"/>
            <p:nvPr/>
          </p:nvSpPr>
          <p:spPr>
            <a:xfrm>
              <a:off x="3759086" y="4811139"/>
              <a:ext cx="1077155" cy="25648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-25000">
                  <a:latin typeface="Arial" panose="020B0604020202020204" pitchFamily="34" charset="0"/>
                  <a:cs typeface="Arial" panose="020B0604020202020204" pitchFamily="34" charset="0"/>
                </a:rPr>
                <a:t>Modulation</a:t>
              </a:r>
              <a:endParaRPr lang="en-US" sz="14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文本框 37">
              <a:extLst>
                <a:ext uri="{FF2B5EF4-FFF2-40B4-BE49-F238E27FC236}">
                  <a16:creationId xmlns:a16="http://schemas.microsoft.com/office/drawing/2014/main" id="{F2029BBB-FF81-43E4-855B-53C1233ABF41}"/>
                </a:ext>
              </a:extLst>
            </p:cNvPr>
            <p:cNvSpPr txBox="1"/>
            <p:nvPr/>
          </p:nvSpPr>
          <p:spPr>
            <a:xfrm>
              <a:off x="3677319" y="4016977"/>
              <a:ext cx="1197366" cy="42062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DC voltage</a:t>
              </a:r>
            </a:p>
            <a:p>
              <a:pPr algn="ctr"/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offset</a:t>
              </a:r>
            </a:p>
          </p:txBody>
        </p:sp>
        <p:sp>
          <p:nvSpPr>
            <p:cNvPr id="97" name="矩形 186">
              <a:extLst>
                <a:ext uri="{FF2B5EF4-FFF2-40B4-BE49-F238E27FC236}">
                  <a16:creationId xmlns:a16="http://schemas.microsoft.com/office/drawing/2014/main" id="{5A5C5749-B0CC-4E21-A9BD-BF3E6E60E04D}"/>
                </a:ext>
              </a:extLst>
            </p:cNvPr>
            <p:cNvSpPr/>
            <p:nvPr/>
          </p:nvSpPr>
          <p:spPr>
            <a:xfrm>
              <a:off x="3775986" y="5485107"/>
              <a:ext cx="1054585" cy="47012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98" name="文本框 37">
              <a:extLst>
                <a:ext uri="{FF2B5EF4-FFF2-40B4-BE49-F238E27FC236}">
                  <a16:creationId xmlns:a16="http://schemas.microsoft.com/office/drawing/2014/main" id="{C2027136-5811-4FC6-85DD-2D6AC8FE6D00}"/>
                </a:ext>
              </a:extLst>
            </p:cNvPr>
            <p:cNvSpPr txBox="1"/>
            <p:nvPr/>
          </p:nvSpPr>
          <p:spPr>
            <a:xfrm>
              <a:off x="3769174" y="5480018"/>
              <a:ext cx="1022379" cy="420628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-25000">
                  <a:latin typeface="Arial" panose="020B0604020202020204" pitchFamily="34" charset="0"/>
                  <a:cs typeface="Arial" panose="020B0604020202020204" pitchFamily="34" charset="0"/>
                </a:rPr>
                <a:t>Injected audio</a:t>
              </a:r>
            </a:p>
          </p:txBody>
        </p:sp>
        <p:sp>
          <p:nvSpPr>
            <p:cNvPr id="99" name="Arrow: Right 98">
              <a:extLst>
                <a:ext uri="{FF2B5EF4-FFF2-40B4-BE49-F238E27FC236}">
                  <a16:creationId xmlns:a16="http://schemas.microsoft.com/office/drawing/2014/main" id="{F1E7052B-90E8-4C1A-9D33-83B122901598}"/>
                </a:ext>
              </a:extLst>
            </p:cNvPr>
            <p:cNvSpPr/>
            <p:nvPr/>
          </p:nvSpPr>
          <p:spPr>
            <a:xfrm rot="16200000">
              <a:off x="4172435" y="3823580"/>
              <a:ext cx="229311" cy="144027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0" name="Arrow: Right 99">
              <a:extLst>
                <a:ext uri="{FF2B5EF4-FFF2-40B4-BE49-F238E27FC236}">
                  <a16:creationId xmlns:a16="http://schemas.microsoft.com/office/drawing/2014/main" id="{38D82C8F-7D62-469A-9438-C9464FE9E194}"/>
                </a:ext>
              </a:extLst>
            </p:cNvPr>
            <p:cNvSpPr/>
            <p:nvPr/>
          </p:nvSpPr>
          <p:spPr>
            <a:xfrm rot="16200000">
              <a:off x="4148261" y="4569209"/>
              <a:ext cx="277660" cy="144027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1" name="Arrow: Right 100">
              <a:extLst>
                <a:ext uri="{FF2B5EF4-FFF2-40B4-BE49-F238E27FC236}">
                  <a16:creationId xmlns:a16="http://schemas.microsoft.com/office/drawing/2014/main" id="{D6FDD57B-2510-4A10-B7FE-6F8256A0EA83}"/>
                </a:ext>
              </a:extLst>
            </p:cNvPr>
            <p:cNvSpPr/>
            <p:nvPr/>
          </p:nvSpPr>
          <p:spPr>
            <a:xfrm rot="16200000">
              <a:off x="4142974" y="5237601"/>
              <a:ext cx="277660" cy="144027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0BC70B-252B-4DD7-A387-0C4A1BB5B480}"/>
              </a:ext>
            </a:extLst>
          </p:cNvPr>
          <p:cNvGrpSpPr/>
          <p:nvPr/>
        </p:nvGrpSpPr>
        <p:grpSpPr>
          <a:xfrm>
            <a:off x="6826401" y="3697425"/>
            <a:ext cx="665725" cy="2133996"/>
            <a:chOff x="4896796" y="3816150"/>
            <a:chExt cx="665725" cy="2133996"/>
          </a:xfrm>
        </p:grpSpPr>
        <p:sp>
          <p:nvSpPr>
            <p:cNvPr id="31" name="矩形 186">
              <a:extLst>
                <a:ext uri="{FF2B5EF4-FFF2-40B4-BE49-F238E27FC236}">
                  <a16:creationId xmlns:a16="http://schemas.microsoft.com/office/drawing/2014/main" id="{33363839-6652-4701-B4A5-86F27E415185}"/>
                </a:ext>
              </a:extLst>
            </p:cNvPr>
            <p:cNvSpPr/>
            <p:nvPr/>
          </p:nvSpPr>
          <p:spPr>
            <a:xfrm>
              <a:off x="4896796" y="5480018"/>
              <a:ext cx="665725" cy="4701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91" name="文本框 37">
              <a:extLst>
                <a:ext uri="{FF2B5EF4-FFF2-40B4-BE49-F238E27FC236}">
                  <a16:creationId xmlns:a16="http://schemas.microsoft.com/office/drawing/2014/main" id="{1FFADC0B-66E4-484E-82C1-262B127E1DF5}"/>
                </a:ext>
              </a:extLst>
            </p:cNvPr>
            <p:cNvSpPr txBox="1"/>
            <p:nvPr/>
          </p:nvSpPr>
          <p:spPr>
            <a:xfrm>
              <a:off x="4896796" y="5485108"/>
              <a:ext cx="665724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-25000">
                  <a:latin typeface="Arial" panose="020B0604020202020204" pitchFamily="34" charset="0"/>
                  <a:cs typeface="Arial" panose="020B0604020202020204" pitchFamily="34" charset="0"/>
                </a:rPr>
                <a:t>Switch</a:t>
              </a:r>
              <a:r>
                <a:rPr lang="en-US" sz="1400" baseline="-25000">
                  <a:latin typeface="Arial" panose="020B0604020202020204" pitchFamily="34" charset="0"/>
                  <a:cs typeface="Arial" panose="020B0604020202020204" pitchFamily="34" charset="0"/>
                </a:rPr>
                <a:t> control</a:t>
              </a:r>
            </a:p>
          </p:txBody>
        </p:sp>
        <p:sp>
          <p:nvSpPr>
            <p:cNvPr id="102" name="Arrow: Right 101">
              <a:extLst>
                <a:ext uri="{FF2B5EF4-FFF2-40B4-BE49-F238E27FC236}">
                  <a16:creationId xmlns:a16="http://schemas.microsoft.com/office/drawing/2014/main" id="{318D9898-61DB-4AFA-97B4-B79423ED475B}"/>
                </a:ext>
              </a:extLst>
            </p:cNvPr>
            <p:cNvSpPr/>
            <p:nvPr/>
          </p:nvSpPr>
          <p:spPr>
            <a:xfrm rot="16200000">
              <a:off x="4388145" y="4559346"/>
              <a:ext cx="1630420" cy="144027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0209EF-5B3A-4ADA-824F-D59E2555A631}"/>
              </a:ext>
            </a:extLst>
          </p:cNvPr>
          <p:cNvGrpSpPr/>
          <p:nvPr/>
        </p:nvGrpSpPr>
        <p:grpSpPr>
          <a:xfrm>
            <a:off x="7616416" y="3661979"/>
            <a:ext cx="1369144" cy="2166726"/>
            <a:chOff x="5684175" y="3785143"/>
            <a:chExt cx="1369144" cy="2166725"/>
          </a:xfrm>
        </p:grpSpPr>
        <p:sp>
          <p:nvSpPr>
            <p:cNvPr id="22" name="矩形 186">
              <a:extLst>
                <a:ext uri="{FF2B5EF4-FFF2-40B4-BE49-F238E27FC236}">
                  <a16:creationId xmlns:a16="http://schemas.microsoft.com/office/drawing/2014/main" id="{72BB42AA-E9E3-40B8-828F-E8562E9729F7}"/>
                </a:ext>
              </a:extLst>
            </p:cNvPr>
            <p:cNvSpPr/>
            <p:nvPr/>
          </p:nvSpPr>
          <p:spPr>
            <a:xfrm>
              <a:off x="5684175" y="4842918"/>
              <a:ext cx="1369144" cy="2877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23" name="矩形 186">
              <a:extLst>
                <a:ext uri="{FF2B5EF4-FFF2-40B4-BE49-F238E27FC236}">
                  <a16:creationId xmlns:a16="http://schemas.microsoft.com/office/drawing/2014/main" id="{1F40B0BE-A4D7-49D9-BA22-AE2BC0645D33}"/>
                </a:ext>
              </a:extLst>
            </p:cNvPr>
            <p:cNvSpPr/>
            <p:nvPr/>
          </p:nvSpPr>
          <p:spPr>
            <a:xfrm>
              <a:off x="5684175" y="5485107"/>
              <a:ext cx="1369144" cy="46676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28" name="矩形 186">
              <a:extLst>
                <a:ext uri="{FF2B5EF4-FFF2-40B4-BE49-F238E27FC236}">
                  <a16:creationId xmlns:a16="http://schemas.microsoft.com/office/drawing/2014/main" id="{8DD2C678-DE08-45AD-B542-E481690E56CA}"/>
                </a:ext>
              </a:extLst>
            </p:cNvPr>
            <p:cNvSpPr/>
            <p:nvPr/>
          </p:nvSpPr>
          <p:spPr>
            <a:xfrm>
              <a:off x="5684175" y="4045636"/>
              <a:ext cx="1369144" cy="42368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90" name="文本框 37">
              <a:extLst>
                <a:ext uri="{FF2B5EF4-FFF2-40B4-BE49-F238E27FC236}">
                  <a16:creationId xmlns:a16="http://schemas.microsoft.com/office/drawing/2014/main" id="{9E854CC2-79B4-4DAB-9334-61A62B232CD5}"/>
                </a:ext>
              </a:extLst>
            </p:cNvPr>
            <p:cNvSpPr txBox="1"/>
            <p:nvPr/>
          </p:nvSpPr>
          <p:spPr>
            <a:xfrm>
              <a:off x="5684175" y="5491136"/>
              <a:ext cx="1340839" cy="42062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-25000">
                  <a:latin typeface="Arial" panose="020B0604020202020204" pitchFamily="34" charset="0"/>
                  <a:cs typeface="Arial" panose="020B0604020202020204" pitchFamily="34" charset="0"/>
                </a:rPr>
                <a:t>Eavesdropped audio</a:t>
              </a:r>
            </a:p>
          </p:txBody>
        </p:sp>
        <p:sp>
          <p:nvSpPr>
            <p:cNvPr id="94" name="文本框 37">
              <a:extLst>
                <a:ext uri="{FF2B5EF4-FFF2-40B4-BE49-F238E27FC236}">
                  <a16:creationId xmlns:a16="http://schemas.microsoft.com/office/drawing/2014/main" id="{2E30207F-1BB4-41C3-ADC0-499AA214C8BB}"/>
                </a:ext>
              </a:extLst>
            </p:cNvPr>
            <p:cNvSpPr txBox="1"/>
            <p:nvPr/>
          </p:nvSpPr>
          <p:spPr>
            <a:xfrm>
              <a:off x="5752306" y="4815395"/>
              <a:ext cx="1206227" cy="25648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-25000">
                  <a:latin typeface="Arial" panose="020B0604020202020204" pitchFamily="34" charset="0"/>
                  <a:cs typeface="Arial" panose="020B0604020202020204" pitchFamily="34" charset="0"/>
                </a:rPr>
                <a:t>Demodulation</a:t>
              </a:r>
            </a:p>
          </p:txBody>
        </p:sp>
        <p:sp>
          <p:nvSpPr>
            <p:cNvPr id="95" name="文本框 37">
              <a:extLst>
                <a:ext uri="{FF2B5EF4-FFF2-40B4-BE49-F238E27FC236}">
                  <a16:creationId xmlns:a16="http://schemas.microsoft.com/office/drawing/2014/main" id="{0A219AEE-3D49-4A1E-A183-4B3CD72B1F3A}"/>
                </a:ext>
              </a:extLst>
            </p:cNvPr>
            <p:cNvSpPr txBox="1"/>
            <p:nvPr/>
          </p:nvSpPr>
          <p:spPr>
            <a:xfrm>
              <a:off x="5797747" y="4007062"/>
              <a:ext cx="1178259" cy="42062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DC voltage</a:t>
              </a:r>
            </a:p>
            <a:p>
              <a:pPr algn="ctr"/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offset</a:t>
              </a:r>
            </a:p>
          </p:txBody>
        </p:sp>
        <p:sp>
          <p:nvSpPr>
            <p:cNvPr id="103" name="Arrow: Right 102">
              <a:extLst>
                <a:ext uri="{FF2B5EF4-FFF2-40B4-BE49-F238E27FC236}">
                  <a16:creationId xmlns:a16="http://schemas.microsoft.com/office/drawing/2014/main" id="{5AFACAEB-C3D3-4AD4-82F0-87D31D62467E}"/>
                </a:ext>
              </a:extLst>
            </p:cNvPr>
            <p:cNvSpPr/>
            <p:nvPr/>
          </p:nvSpPr>
          <p:spPr>
            <a:xfrm rot="5400000">
              <a:off x="6288972" y="3827785"/>
              <a:ext cx="229311" cy="144027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4" name="Arrow: Right 103">
              <a:extLst>
                <a:ext uri="{FF2B5EF4-FFF2-40B4-BE49-F238E27FC236}">
                  <a16:creationId xmlns:a16="http://schemas.microsoft.com/office/drawing/2014/main" id="{3F13D71F-7326-44A0-9B59-5D804FC817CF}"/>
                </a:ext>
              </a:extLst>
            </p:cNvPr>
            <p:cNvSpPr/>
            <p:nvPr/>
          </p:nvSpPr>
          <p:spPr>
            <a:xfrm rot="5400000">
              <a:off x="6254130" y="4597081"/>
              <a:ext cx="278886" cy="144027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05" name="Arrow: Right 104">
              <a:extLst>
                <a:ext uri="{FF2B5EF4-FFF2-40B4-BE49-F238E27FC236}">
                  <a16:creationId xmlns:a16="http://schemas.microsoft.com/office/drawing/2014/main" id="{EC394D3E-B06C-4AAB-9120-22FFB6CCBDCA}"/>
                </a:ext>
              </a:extLst>
            </p:cNvPr>
            <p:cNvSpPr/>
            <p:nvPr/>
          </p:nvSpPr>
          <p:spPr>
            <a:xfrm rot="5400000">
              <a:off x="6247623" y="5245062"/>
              <a:ext cx="266783" cy="144027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512B31A-D63D-43D9-BC4D-ADB3DA1859E2}"/>
              </a:ext>
            </a:extLst>
          </p:cNvPr>
          <p:cNvGrpSpPr/>
          <p:nvPr/>
        </p:nvGrpSpPr>
        <p:grpSpPr>
          <a:xfrm>
            <a:off x="5611444" y="1198462"/>
            <a:ext cx="5094875" cy="4828958"/>
            <a:chOff x="3864980" y="1381438"/>
            <a:chExt cx="5094875" cy="4828958"/>
          </a:xfrm>
        </p:grpSpPr>
        <p:cxnSp>
          <p:nvCxnSpPr>
            <p:cNvPr id="34" name="直接连接符 11">
              <a:extLst>
                <a:ext uri="{FF2B5EF4-FFF2-40B4-BE49-F238E27FC236}">
                  <a16:creationId xmlns:a16="http://schemas.microsoft.com/office/drawing/2014/main" id="{489E0063-B0E3-4373-B897-E83F99085D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8362" y="2857752"/>
              <a:ext cx="1255" cy="8529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椭圆 12">
              <a:extLst>
                <a:ext uri="{FF2B5EF4-FFF2-40B4-BE49-F238E27FC236}">
                  <a16:creationId xmlns:a16="http://schemas.microsoft.com/office/drawing/2014/main" id="{C4F7A3B7-BE9F-4DC4-A4EA-E8FF394005A1}"/>
                </a:ext>
              </a:extLst>
            </p:cNvPr>
            <p:cNvSpPr/>
            <p:nvPr/>
          </p:nvSpPr>
          <p:spPr>
            <a:xfrm>
              <a:off x="4425090" y="3669737"/>
              <a:ext cx="95712" cy="9446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文本框 28">
              <a:extLst>
                <a:ext uri="{FF2B5EF4-FFF2-40B4-BE49-F238E27FC236}">
                  <a16:creationId xmlns:a16="http://schemas.microsoft.com/office/drawing/2014/main" id="{DEA4C4DC-6E69-4D1D-83DD-108D4E26EE1E}"/>
                </a:ext>
              </a:extLst>
            </p:cNvPr>
            <p:cNvSpPr txBox="1"/>
            <p:nvPr/>
          </p:nvSpPr>
          <p:spPr>
            <a:xfrm>
              <a:off x="6567326" y="3419550"/>
              <a:ext cx="913989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Speaker</a:t>
              </a:r>
            </a:p>
          </p:txBody>
        </p:sp>
        <p:sp>
          <p:nvSpPr>
            <p:cNvPr id="37" name="文本框 29">
              <a:extLst>
                <a:ext uri="{FF2B5EF4-FFF2-40B4-BE49-F238E27FC236}">
                  <a16:creationId xmlns:a16="http://schemas.microsoft.com/office/drawing/2014/main" id="{D2EE2218-1D47-49FC-87FD-A7B4FCEED071}"/>
                </a:ext>
              </a:extLst>
            </p:cNvPr>
            <p:cNvSpPr txBox="1"/>
            <p:nvPr/>
          </p:nvSpPr>
          <p:spPr>
            <a:xfrm>
              <a:off x="8252836" y="3116386"/>
              <a:ext cx="707019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GND</a:t>
              </a:r>
            </a:p>
          </p:txBody>
        </p:sp>
        <p:sp>
          <p:nvSpPr>
            <p:cNvPr id="38" name="文本框 30">
              <a:extLst>
                <a:ext uri="{FF2B5EF4-FFF2-40B4-BE49-F238E27FC236}">
                  <a16:creationId xmlns:a16="http://schemas.microsoft.com/office/drawing/2014/main" id="{5D4EB738-82DF-4FAE-A6F3-7079B849F7F5}"/>
                </a:ext>
              </a:extLst>
            </p:cNvPr>
            <p:cNvSpPr txBox="1"/>
            <p:nvPr/>
          </p:nvSpPr>
          <p:spPr>
            <a:xfrm>
              <a:off x="7398652" y="3053046"/>
              <a:ext cx="707019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400" baseline="-25000">
                  <a:latin typeface="Arial" panose="020B0604020202020204" pitchFamily="34" charset="0"/>
                  <a:cs typeface="Arial" panose="020B0604020202020204" pitchFamily="34" charset="0"/>
                </a:rPr>
                <a:t>cc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直接连接符 63">
              <a:extLst>
                <a:ext uri="{FF2B5EF4-FFF2-40B4-BE49-F238E27FC236}">
                  <a16:creationId xmlns:a16="http://schemas.microsoft.com/office/drawing/2014/main" id="{88AC5EFE-77CB-4A2C-919E-B0F233865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1987" y="2988910"/>
              <a:ext cx="1225" cy="7206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椭圆 64">
              <a:extLst>
                <a:ext uri="{FF2B5EF4-FFF2-40B4-BE49-F238E27FC236}">
                  <a16:creationId xmlns:a16="http://schemas.microsoft.com/office/drawing/2014/main" id="{DF9EE22C-A1A6-48B4-AB65-120EFB1F3444}"/>
                </a:ext>
              </a:extLst>
            </p:cNvPr>
            <p:cNvSpPr/>
            <p:nvPr/>
          </p:nvSpPr>
          <p:spPr>
            <a:xfrm>
              <a:off x="5690234" y="3698784"/>
              <a:ext cx="68813" cy="718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直接连接符 65">
              <a:extLst>
                <a:ext uri="{FF2B5EF4-FFF2-40B4-BE49-F238E27FC236}">
                  <a16:creationId xmlns:a16="http://schemas.microsoft.com/office/drawing/2014/main" id="{2CC02231-F1BC-40BA-A762-8CB8FFE46C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7518" y="2245348"/>
              <a:ext cx="6991" cy="14542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椭圆 66">
              <a:extLst>
                <a:ext uri="{FF2B5EF4-FFF2-40B4-BE49-F238E27FC236}">
                  <a16:creationId xmlns:a16="http://schemas.microsoft.com/office/drawing/2014/main" id="{CD302018-FD93-4DA8-B1C8-F4B75E722A8B}"/>
                </a:ext>
              </a:extLst>
            </p:cNvPr>
            <p:cNvSpPr/>
            <p:nvPr/>
          </p:nvSpPr>
          <p:spPr>
            <a:xfrm>
              <a:off x="6531198" y="3687062"/>
              <a:ext cx="88275" cy="90266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直接连接符 67">
              <a:extLst>
                <a:ext uri="{FF2B5EF4-FFF2-40B4-BE49-F238E27FC236}">
                  <a16:creationId xmlns:a16="http://schemas.microsoft.com/office/drawing/2014/main" id="{5FD74401-2A96-4E23-A538-70C1F017E8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46382" y="2864652"/>
              <a:ext cx="2115" cy="5388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68">
              <a:extLst>
                <a:ext uri="{FF2B5EF4-FFF2-40B4-BE49-F238E27FC236}">
                  <a16:creationId xmlns:a16="http://schemas.microsoft.com/office/drawing/2014/main" id="{27491292-60D5-4101-9C43-576BF7E280A5}"/>
                </a:ext>
              </a:extLst>
            </p:cNvPr>
            <p:cNvSpPr/>
            <p:nvPr/>
          </p:nvSpPr>
          <p:spPr>
            <a:xfrm>
              <a:off x="8301793" y="3398048"/>
              <a:ext cx="89178" cy="9130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直接连接符 69">
              <a:extLst>
                <a:ext uri="{FF2B5EF4-FFF2-40B4-BE49-F238E27FC236}">
                  <a16:creationId xmlns:a16="http://schemas.microsoft.com/office/drawing/2014/main" id="{97F04295-80DD-44AC-AD8E-2AF9E222ECB1}"/>
                </a:ext>
              </a:extLst>
            </p:cNvPr>
            <p:cNvCxnSpPr>
              <a:cxnSpLocks/>
            </p:cNvCxnSpPr>
            <p:nvPr/>
          </p:nvCxnSpPr>
          <p:spPr>
            <a:xfrm>
              <a:off x="7970950" y="2986646"/>
              <a:ext cx="0" cy="4266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椭圆 70">
              <a:extLst>
                <a:ext uri="{FF2B5EF4-FFF2-40B4-BE49-F238E27FC236}">
                  <a16:creationId xmlns:a16="http://schemas.microsoft.com/office/drawing/2014/main" id="{BF3C1CCC-0775-4A9B-A6A8-6917F99C1850}"/>
                </a:ext>
              </a:extLst>
            </p:cNvPr>
            <p:cNvSpPr/>
            <p:nvPr/>
          </p:nvSpPr>
          <p:spPr>
            <a:xfrm>
              <a:off x="7923687" y="3390006"/>
              <a:ext cx="91962" cy="95059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" name="直接连接符 85">
              <a:extLst>
                <a:ext uri="{FF2B5EF4-FFF2-40B4-BE49-F238E27FC236}">
                  <a16:creationId xmlns:a16="http://schemas.microsoft.com/office/drawing/2014/main" id="{FD437B35-BD5F-404E-947F-094D3F785A0C}"/>
                </a:ext>
              </a:extLst>
            </p:cNvPr>
            <p:cNvCxnSpPr>
              <a:cxnSpLocks/>
            </p:cNvCxnSpPr>
            <p:nvPr/>
          </p:nvCxnSpPr>
          <p:spPr>
            <a:xfrm>
              <a:off x="4479617" y="3244095"/>
              <a:ext cx="59510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86">
              <a:extLst>
                <a:ext uri="{FF2B5EF4-FFF2-40B4-BE49-F238E27FC236}">
                  <a16:creationId xmlns:a16="http://schemas.microsoft.com/office/drawing/2014/main" id="{D89B92CE-6247-4B75-AD39-E7BD5234C35F}"/>
                </a:ext>
              </a:extLst>
            </p:cNvPr>
            <p:cNvCxnSpPr>
              <a:cxnSpLocks/>
            </p:cNvCxnSpPr>
            <p:nvPr/>
          </p:nvCxnSpPr>
          <p:spPr>
            <a:xfrm>
              <a:off x="5156156" y="3243082"/>
              <a:ext cx="57314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102">
              <a:extLst>
                <a:ext uri="{FF2B5EF4-FFF2-40B4-BE49-F238E27FC236}">
                  <a16:creationId xmlns:a16="http://schemas.microsoft.com/office/drawing/2014/main" id="{A3193F7A-877D-4FD0-8B9F-CFC761DB206D}"/>
                </a:ext>
              </a:extLst>
            </p:cNvPr>
            <p:cNvCxnSpPr>
              <a:cxnSpLocks/>
            </p:cNvCxnSpPr>
            <p:nvPr/>
          </p:nvCxnSpPr>
          <p:spPr>
            <a:xfrm>
              <a:off x="5067049" y="3135161"/>
              <a:ext cx="0" cy="2180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78">
              <a:extLst>
                <a:ext uri="{FF2B5EF4-FFF2-40B4-BE49-F238E27FC236}">
                  <a16:creationId xmlns:a16="http://schemas.microsoft.com/office/drawing/2014/main" id="{AB21E68A-764D-4379-B439-40D123EDA5E3}"/>
                </a:ext>
              </a:extLst>
            </p:cNvPr>
            <p:cNvCxnSpPr>
              <a:cxnSpLocks/>
            </p:cNvCxnSpPr>
            <p:nvPr/>
          </p:nvCxnSpPr>
          <p:spPr>
            <a:xfrm>
              <a:off x="4489013" y="3413260"/>
              <a:ext cx="53466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80">
              <a:extLst>
                <a:ext uri="{FF2B5EF4-FFF2-40B4-BE49-F238E27FC236}">
                  <a16:creationId xmlns:a16="http://schemas.microsoft.com/office/drawing/2014/main" id="{DBAD7262-4490-47D4-99B8-99EF9C1DD4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8592" y="3407560"/>
              <a:ext cx="538694" cy="19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81">
              <a:extLst>
                <a:ext uri="{FF2B5EF4-FFF2-40B4-BE49-F238E27FC236}">
                  <a16:creationId xmlns:a16="http://schemas.microsoft.com/office/drawing/2014/main" id="{D576B21A-63B8-4693-ABA6-F8614E085D50}"/>
                </a:ext>
              </a:extLst>
            </p:cNvPr>
            <p:cNvCxnSpPr>
              <a:cxnSpLocks/>
            </p:cNvCxnSpPr>
            <p:nvPr/>
          </p:nvCxnSpPr>
          <p:spPr>
            <a:xfrm>
              <a:off x="5033151" y="3405569"/>
              <a:ext cx="0" cy="1581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93">
              <a:extLst>
                <a:ext uri="{FF2B5EF4-FFF2-40B4-BE49-F238E27FC236}">
                  <a16:creationId xmlns:a16="http://schemas.microsoft.com/office/drawing/2014/main" id="{F31E5A15-E04E-440C-8DB5-2D3DB88FDC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34471" y="3418725"/>
              <a:ext cx="1586" cy="1376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97">
              <a:extLst>
                <a:ext uri="{FF2B5EF4-FFF2-40B4-BE49-F238E27FC236}">
                  <a16:creationId xmlns:a16="http://schemas.microsoft.com/office/drawing/2014/main" id="{07163F32-28D5-41FF-AA71-BDE8E574B0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3216" y="3400217"/>
              <a:ext cx="0" cy="17500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矩形 103">
              <a:extLst>
                <a:ext uri="{FF2B5EF4-FFF2-40B4-BE49-F238E27FC236}">
                  <a16:creationId xmlns:a16="http://schemas.microsoft.com/office/drawing/2014/main" id="{7D29FA9A-91FF-432B-BEA8-AA4FEBB8BD3C}"/>
                </a:ext>
              </a:extLst>
            </p:cNvPr>
            <p:cNvSpPr/>
            <p:nvPr/>
          </p:nvSpPr>
          <p:spPr>
            <a:xfrm>
              <a:off x="4999702" y="3566921"/>
              <a:ext cx="367028" cy="6264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9" name="直接连接符 104">
              <a:extLst>
                <a:ext uri="{FF2B5EF4-FFF2-40B4-BE49-F238E27FC236}">
                  <a16:creationId xmlns:a16="http://schemas.microsoft.com/office/drawing/2014/main" id="{C8C6D353-7E47-451A-8857-21495F49F4B0}"/>
                </a:ext>
              </a:extLst>
            </p:cNvPr>
            <p:cNvCxnSpPr>
              <a:cxnSpLocks/>
            </p:cNvCxnSpPr>
            <p:nvPr/>
          </p:nvCxnSpPr>
          <p:spPr>
            <a:xfrm>
              <a:off x="4984696" y="3671347"/>
              <a:ext cx="38779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107">
              <a:extLst>
                <a:ext uri="{FF2B5EF4-FFF2-40B4-BE49-F238E27FC236}">
                  <a16:creationId xmlns:a16="http://schemas.microsoft.com/office/drawing/2014/main" id="{7BBD5CD3-339E-4117-B364-9D313D1B28DE}"/>
                </a:ext>
              </a:extLst>
            </p:cNvPr>
            <p:cNvCxnSpPr>
              <a:cxnSpLocks/>
            </p:cNvCxnSpPr>
            <p:nvPr/>
          </p:nvCxnSpPr>
          <p:spPr>
            <a:xfrm>
              <a:off x="5372487" y="3665705"/>
              <a:ext cx="0" cy="944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椭圆 113">
              <a:extLst>
                <a:ext uri="{FF2B5EF4-FFF2-40B4-BE49-F238E27FC236}">
                  <a16:creationId xmlns:a16="http://schemas.microsoft.com/office/drawing/2014/main" id="{8847D22F-084D-4628-A108-F89CA8069FFB}"/>
                </a:ext>
              </a:extLst>
            </p:cNvPr>
            <p:cNvSpPr/>
            <p:nvPr/>
          </p:nvSpPr>
          <p:spPr>
            <a:xfrm>
              <a:off x="5348285" y="3737205"/>
              <a:ext cx="68812" cy="6577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Picture 2" descr="Hacker Icons - Download Free Vector Icons | Noun Project">
              <a:extLst>
                <a:ext uri="{FF2B5EF4-FFF2-40B4-BE49-F238E27FC236}">
                  <a16:creationId xmlns:a16="http://schemas.microsoft.com/office/drawing/2014/main" id="{C17528A6-A052-4A21-8893-4AE48B325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1682" y="5200995"/>
              <a:ext cx="550641" cy="574761"/>
            </a:xfrm>
            <a:prstGeom prst="rect">
              <a:avLst/>
            </a:prstGeom>
            <a:noFill/>
            <a:ln w="571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04B90FE-945E-45A3-858F-3574185900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90338" y="2864608"/>
              <a:ext cx="1558159" cy="48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3AE1118-2CDA-42BB-92F4-B56D50F9A2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88763" y="2247871"/>
              <a:ext cx="5035" cy="6167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9">
              <a:extLst>
                <a:ext uri="{FF2B5EF4-FFF2-40B4-BE49-F238E27FC236}">
                  <a16:creationId xmlns:a16="http://schemas.microsoft.com/office/drawing/2014/main" id="{39B31BBA-13E7-4565-86CF-F95E30DC1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1748" y="2993061"/>
              <a:ext cx="1279202" cy="69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9">
              <a:extLst>
                <a:ext uri="{FF2B5EF4-FFF2-40B4-BE49-F238E27FC236}">
                  <a16:creationId xmlns:a16="http://schemas.microsoft.com/office/drawing/2014/main" id="{A4A78C4F-454F-4919-B73D-C97787F5EC90}"/>
                </a:ext>
              </a:extLst>
            </p:cNvPr>
            <p:cNvCxnSpPr>
              <a:cxnSpLocks/>
            </p:cNvCxnSpPr>
            <p:nvPr/>
          </p:nvCxnSpPr>
          <p:spPr>
            <a:xfrm>
              <a:off x="6689012" y="2238256"/>
              <a:ext cx="1599" cy="7724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7C2A9B2-AF9C-4F8F-AF1B-1C05D7EF82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1761" y="2992793"/>
              <a:ext cx="757238" cy="35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55C3B06-610D-42C6-BDEC-7ED22E4BF2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1815" y="2234645"/>
              <a:ext cx="0" cy="7760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11">
              <a:extLst>
                <a:ext uri="{FF2B5EF4-FFF2-40B4-BE49-F238E27FC236}">
                  <a16:creationId xmlns:a16="http://schemas.microsoft.com/office/drawing/2014/main" id="{69E5965E-F4C7-449C-9C30-2550C723E1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7785" y="2853776"/>
              <a:ext cx="1902625" cy="36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11">
              <a:extLst>
                <a:ext uri="{FF2B5EF4-FFF2-40B4-BE49-F238E27FC236}">
                  <a16:creationId xmlns:a16="http://schemas.microsoft.com/office/drawing/2014/main" id="{263CD76D-C7F2-47BF-AA42-0B3B3ABC75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80089" y="2236219"/>
              <a:ext cx="320" cy="6211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文本框 27">
              <a:extLst>
                <a:ext uri="{FF2B5EF4-FFF2-40B4-BE49-F238E27FC236}">
                  <a16:creationId xmlns:a16="http://schemas.microsoft.com/office/drawing/2014/main" id="{55FC2DC0-1956-47CB-95B4-84317A81A8DA}"/>
                </a:ext>
              </a:extLst>
            </p:cNvPr>
            <p:cNvSpPr txBox="1"/>
            <p:nvPr/>
          </p:nvSpPr>
          <p:spPr>
            <a:xfrm>
              <a:off x="7925331" y="2109933"/>
              <a:ext cx="915827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Modified Cable</a:t>
              </a:r>
            </a:p>
          </p:txBody>
        </p:sp>
        <p:sp>
          <p:nvSpPr>
            <p:cNvPr id="72" name="文本框 27">
              <a:extLst>
                <a:ext uri="{FF2B5EF4-FFF2-40B4-BE49-F238E27FC236}">
                  <a16:creationId xmlns:a16="http://schemas.microsoft.com/office/drawing/2014/main" id="{A21D7428-9454-41BB-8874-96D9B6C2C693}"/>
                </a:ext>
              </a:extLst>
            </p:cNvPr>
            <p:cNvSpPr txBox="1"/>
            <p:nvPr/>
          </p:nvSpPr>
          <p:spPr>
            <a:xfrm>
              <a:off x="7953298" y="4138833"/>
              <a:ext cx="896972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Power bank</a:t>
              </a:r>
            </a:p>
          </p:txBody>
        </p:sp>
        <p:sp>
          <p:nvSpPr>
            <p:cNvPr id="73" name="文本框 27">
              <a:extLst>
                <a:ext uri="{FF2B5EF4-FFF2-40B4-BE49-F238E27FC236}">
                  <a16:creationId xmlns:a16="http://schemas.microsoft.com/office/drawing/2014/main" id="{79710C70-233E-46BA-93BD-8BE63F00D5B9}"/>
                </a:ext>
              </a:extLst>
            </p:cNvPr>
            <p:cNvSpPr txBox="1"/>
            <p:nvPr/>
          </p:nvSpPr>
          <p:spPr>
            <a:xfrm>
              <a:off x="7923687" y="5768674"/>
              <a:ext cx="932597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Attacker</a:t>
              </a:r>
            </a:p>
          </p:txBody>
        </p:sp>
        <p:grpSp>
          <p:nvGrpSpPr>
            <p:cNvPr id="74" name="组合 92">
              <a:extLst>
                <a:ext uri="{FF2B5EF4-FFF2-40B4-BE49-F238E27FC236}">
                  <a16:creationId xmlns:a16="http://schemas.microsoft.com/office/drawing/2014/main" id="{E63718D6-D2D9-4BF7-A05E-A7B5ABA1CAA7}"/>
                </a:ext>
              </a:extLst>
            </p:cNvPr>
            <p:cNvGrpSpPr/>
            <p:nvPr/>
          </p:nvGrpSpPr>
          <p:grpSpPr>
            <a:xfrm>
              <a:off x="6294078" y="1466542"/>
              <a:ext cx="564680" cy="778168"/>
              <a:chOff x="5744012" y="263196"/>
              <a:chExt cx="869473" cy="951734"/>
            </a:xfrm>
          </p:grpSpPr>
          <p:sp>
            <p:nvSpPr>
              <p:cNvPr id="118" name="矩形 31">
                <a:extLst>
                  <a:ext uri="{FF2B5EF4-FFF2-40B4-BE49-F238E27FC236}">
                    <a16:creationId xmlns:a16="http://schemas.microsoft.com/office/drawing/2014/main" id="{A7202579-4F18-4C84-925F-2F57DF1A06FB}"/>
                  </a:ext>
                </a:extLst>
              </p:cNvPr>
              <p:cNvSpPr/>
              <p:nvPr/>
            </p:nvSpPr>
            <p:spPr>
              <a:xfrm>
                <a:off x="5744012" y="427171"/>
                <a:ext cx="869473" cy="78775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矩形 106">
                <a:extLst>
                  <a:ext uri="{FF2B5EF4-FFF2-40B4-BE49-F238E27FC236}">
                    <a16:creationId xmlns:a16="http://schemas.microsoft.com/office/drawing/2014/main" id="{E564B660-7B12-4AE2-8441-FFEAD8350995}"/>
                  </a:ext>
                </a:extLst>
              </p:cNvPr>
              <p:cNvSpPr/>
              <p:nvPr/>
            </p:nvSpPr>
            <p:spPr>
              <a:xfrm>
                <a:off x="5810146" y="263196"/>
                <a:ext cx="764073" cy="159426"/>
              </a:xfrm>
              <a:prstGeom prst="rect">
                <a:avLst/>
              </a:prstGeom>
              <a:solidFill>
                <a:srgbClr val="FBFBFB"/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矩形 172">
                <a:extLst>
                  <a:ext uri="{FF2B5EF4-FFF2-40B4-BE49-F238E27FC236}">
                    <a16:creationId xmlns:a16="http://schemas.microsoft.com/office/drawing/2014/main" id="{274FF315-0E98-4B8A-881D-A75BE55C8203}"/>
                  </a:ext>
                </a:extLst>
              </p:cNvPr>
              <p:cNvSpPr/>
              <p:nvPr/>
            </p:nvSpPr>
            <p:spPr>
              <a:xfrm>
                <a:off x="5835855" y="296735"/>
                <a:ext cx="711697" cy="9338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5" name="文本框 169">
              <a:extLst>
                <a:ext uri="{FF2B5EF4-FFF2-40B4-BE49-F238E27FC236}">
                  <a16:creationId xmlns:a16="http://schemas.microsoft.com/office/drawing/2014/main" id="{23BA6E1F-6388-4C98-8CC5-45144BDABDB7}"/>
                </a:ext>
              </a:extLst>
            </p:cNvPr>
            <p:cNvSpPr txBox="1"/>
            <p:nvPr/>
          </p:nvSpPr>
          <p:spPr>
            <a:xfrm>
              <a:off x="7841687" y="3518140"/>
              <a:ext cx="707019" cy="43088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5V DC power</a:t>
              </a:r>
            </a:p>
          </p:txBody>
        </p:sp>
        <p:cxnSp>
          <p:nvCxnSpPr>
            <p:cNvPr id="76" name="直接连接符 18">
              <a:extLst>
                <a:ext uri="{FF2B5EF4-FFF2-40B4-BE49-F238E27FC236}">
                  <a16:creationId xmlns:a16="http://schemas.microsoft.com/office/drawing/2014/main" id="{F3C907F9-7040-473C-BCDA-1D95DF5004E9}"/>
                </a:ext>
              </a:extLst>
            </p:cNvPr>
            <p:cNvCxnSpPr>
              <a:cxnSpLocks/>
            </p:cNvCxnSpPr>
            <p:nvPr/>
          </p:nvCxnSpPr>
          <p:spPr>
            <a:xfrm>
              <a:off x="4492220" y="3002578"/>
              <a:ext cx="468632" cy="38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直接连接符 145">
              <a:extLst>
                <a:ext uri="{FF2B5EF4-FFF2-40B4-BE49-F238E27FC236}">
                  <a16:creationId xmlns:a16="http://schemas.microsoft.com/office/drawing/2014/main" id="{69283F72-DAB7-4467-8985-6FD9BB921163}"/>
                </a:ext>
              </a:extLst>
            </p:cNvPr>
            <p:cNvCxnSpPr>
              <a:cxnSpLocks/>
            </p:cNvCxnSpPr>
            <p:nvPr/>
          </p:nvCxnSpPr>
          <p:spPr>
            <a:xfrm>
              <a:off x="5249280" y="2995240"/>
              <a:ext cx="482052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直接连接符 146">
              <a:extLst>
                <a:ext uri="{FF2B5EF4-FFF2-40B4-BE49-F238E27FC236}">
                  <a16:creationId xmlns:a16="http://schemas.microsoft.com/office/drawing/2014/main" id="{31E0CF01-BFAF-43B2-8076-44C6860E59F0}"/>
                </a:ext>
              </a:extLst>
            </p:cNvPr>
            <p:cNvCxnSpPr>
              <a:cxnSpLocks/>
            </p:cNvCxnSpPr>
            <p:nvPr/>
          </p:nvCxnSpPr>
          <p:spPr>
            <a:xfrm>
              <a:off x="5121231" y="2943691"/>
              <a:ext cx="62262" cy="11709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直接连接符 147">
              <a:extLst>
                <a:ext uri="{FF2B5EF4-FFF2-40B4-BE49-F238E27FC236}">
                  <a16:creationId xmlns:a16="http://schemas.microsoft.com/office/drawing/2014/main" id="{D84240B0-87FD-4EC5-9188-0934DC0A19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67049" y="2945466"/>
              <a:ext cx="59120" cy="10778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直接连接符 148">
              <a:extLst>
                <a:ext uri="{FF2B5EF4-FFF2-40B4-BE49-F238E27FC236}">
                  <a16:creationId xmlns:a16="http://schemas.microsoft.com/office/drawing/2014/main" id="{BC8AFAF0-9EDF-4470-B212-7EB41CCC613C}"/>
                </a:ext>
              </a:extLst>
            </p:cNvPr>
            <p:cNvCxnSpPr>
              <a:cxnSpLocks/>
            </p:cNvCxnSpPr>
            <p:nvPr/>
          </p:nvCxnSpPr>
          <p:spPr>
            <a:xfrm>
              <a:off x="5016695" y="2943242"/>
              <a:ext cx="59120" cy="11527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直接连接符 149">
              <a:extLst>
                <a:ext uri="{FF2B5EF4-FFF2-40B4-BE49-F238E27FC236}">
                  <a16:creationId xmlns:a16="http://schemas.microsoft.com/office/drawing/2014/main" id="{AB5B28B8-07B6-464B-A98E-28A2E4948D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3216" y="2988910"/>
              <a:ext cx="66064" cy="6960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直接连接符 154">
              <a:extLst>
                <a:ext uri="{FF2B5EF4-FFF2-40B4-BE49-F238E27FC236}">
                  <a16:creationId xmlns:a16="http://schemas.microsoft.com/office/drawing/2014/main" id="{D55E9773-C1A4-4644-9D99-A5F15E6238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0851" y="2943479"/>
              <a:ext cx="62829" cy="67145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3" name="组合 159">
              <a:extLst>
                <a:ext uri="{FF2B5EF4-FFF2-40B4-BE49-F238E27FC236}">
                  <a16:creationId xmlns:a16="http://schemas.microsoft.com/office/drawing/2014/main" id="{09C0A168-CE28-4E0A-A1AF-86A50CDFB8B6}"/>
                </a:ext>
              </a:extLst>
            </p:cNvPr>
            <p:cNvGrpSpPr/>
            <p:nvPr/>
          </p:nvGrpSpPr>
          <p:grpSpPr>
            <a:xfrm>
              <a:off x="5723209" y="3253413"/>
              <a:ext cx="859792" cy="117311"/>
              <a:chOff x="4167328" y="3024961"/>
              <a:chExt cx="964749" cy="154726"/>
            </a:xfrm>
          </p:grpSpPr>
          <p:cxnSp>
            <p:nvCxnSpPr>
              <p:cNvPr id="111" name="直接连接符 160">
                <a:extLst>
                  <a:ext uri="{FF2B5EF4-FFF2-40B4-BE49-F238E27FC236}">
                    <a16:creationId xmlns:a16="http://schemas.microsoft.com/office/drawing/2014/main" id="{464F0282-69CC-41C8-9415-32B2127170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67328" y="3103419"/>
                <a:ext cx="28331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61">
                <a:extLst>
                  <a:ext uri="{FF2B5EF4-FFF2-40B4-BE49-F238E27FC236}">
                    <a16:creationId xmlns:a16="http://schemas.microsoft.com/office/drawing/2014/main" id="{BD616624-6199-4EB4-927E-05B021D32E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8700" y="3103419"/>
                <a:ext cx="293377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62">
                <a:extLst>
                  <a:ext uri="{FF2B5EF4-FFF2-40B4-BE49-F238E27FC236}">
                    <a16:creationId xmlns:a16="http://schemas.microsoft.com/office/drawing/2014/main" id="{5D1EB0BC-A6AE-453E-B44F-A8C3C6638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76405" y="3025241"/>
                <a:ext cx="87644" cy="154446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63">
                <a:extLst>
                  <a:ext uri="{FF2B5EF4-FFF2-40B4-BE49-F238E27FC236}">
                    <a16:creationId xmlns:a16="http://schemas.microsoft.com/office/drawing/2014/main" id="{94072D43-EBE7-4E1B-BD47-FF5929D5AA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0135" y="3027581"/>
                <a:ext cx="83222" cy="14216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64">
                <a:extLst>
                  <a:ext uri="{FF2B5EF4-FFF2-40B4-BE49-F238E27FC236}">
                    <a16:creationId xmlns:a16="http://schemas.microsoft.com/office/drawing/2014/main" id="{A46080EF-5DBF-4A16-9120-6FF0F189C3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1828" y="3027581"/>
                <a:ext cx="77118" cy="152037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67">
                <a:extLst>
                  <a:ext uri="{FF2B5EF4-FFF2-40B4-BE49-F238E27FC236}">
                    <a16:creationId xmlns:a16="http://schemas.microsoft.com/office/drawing/2014/main" id="{F0569442-89E6-4B86-B52A-0005703A51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63660" y="3088124"/>
                <a:ext cx="88442" cy="8856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68">
                <a:extLst>
                  <a:ext uri="{FF2B5EF4-FFF2-40B4-BE49-F238E27FC236}">
                    <a16:creationId xmlns:a16="http://schemas.microsoft.com/office/drawing/2014/main" id="{49940373-7753-45BB-A50C-BD4FFB19A9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50644" y="3024961"/>
                <a:ext cx="88442" cy="8856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4" name="矩形 156">
              <a:extLst>
                <a:ext uri="{FF2B5EF4-FFF2-40B4-BE49-F238E27FC236}">
                  <a16:creationId xmlns:a16="http://schemas.microsoft.com/office/drawing/2014/main" id="{79D04465-20D3-4F57-B943-402D9D4D92C9}"/>
                </a:ext>
              </a:extLst>
            </p:cNvPr>
            <p:cNvSpPr/>
            <p:nvPr/>
          </p:nvSpPr>
          <p:spPr>
            <a:xfrm>
              <a:off x="7813579" y="3504371"/>
              <a:ext cx="740680" cy="50439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sp>
          <p:nvSpPr>
            <p:cNvPr id="85" name="文本框 150">
              <a:extLst>
                <a:ext uri="{FF2B5EF4-FFF2-40B4-BE49-F238E27FC236}">
                  <a16:creationId xmlns:a16="http://schemas.microsoft.com/office/drawing/2014/main" id="{DA7997A9-00AB-4212-B938-4C2542738257}"/>
                </a:ext>
              </a:extLst>
            </p:cNvPr>
            <p:cNvSpPr txBox="1"/>
            <p:nvPr/>
          </p:nvSpPr>
          <p:spPr>
            <a:xfrm>
              <a:off x="5605960" y="3419348"/>
              <a:ext cx="820917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GND</a:t>
              </a:r>
              <a:r>
                <a:rPr lang="en-US" sz="1200" baseline="-2500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6" name="文本框 151">
              <a:extLst>
                <a:ext uri="{FF2B5EF4-FFF2-40B4-BE49-F238E27FC236}">
                  <a16:creationId xmlns:a16="http://schemas.microsoft.com/office/drawing/2014/main" id="{CC904361-FFAC-4C61-A218-45D6D10B6D3D}"/>
                </a:ext>
              </a:extLst>
            </p:cNvPr>
            <p:cNvSpPr txBox="1"/>
            <p:nvPr/>
          </p:nvSpPr>
          <p:spPr>
            <a:xfrm>
              <a:off x="3873709" y="3351865"/>
              <a:ext cx="580976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Mic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845C9F3-7A0B-44C4-B7C2-A8CBB3822F3B}"/>
                </a:ext>
              </a:extLst>
            </p:cNvPr>
            <p:cNvSpPr/>
            <p:nvPr/>
          </p:nvSpPr>
          <p:spPr>
            <a:xfrm>
              <a:off x="3864980" y="1381438"/>
              <a:ext cx="5009563" cy="482895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solidFill>
                  <a:schemeClr val="tx1"/>
                </a:solidFill>
              </a:endParaRPr>
            </a:p>
          </p:txBody>
        </p:sp>
        <p:cxnSp>
          <p:nvCxnSpPr>
            <p:cNvPr id="88" name="直接连接符 22">
              <a:extLst>
                <a:ext uri="{FF2B5EF4-FFF2-40B4-BE49-F238E27FC236}">
                  <a16:creationId xmlns:a16="http://schemas.microsoft.com/office/drawing/2014/main" id="{674C2533-DB61-491B-B111-918AECE9B1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9518" y="2665946"/>
              <a:ext cx="4966720" cy="13217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102">
              <a:extLst>
                <a:ext uri="{FF2B5EF4-FFF2-40B4-BE49-F238E27FC236}">
                  <a16:creationId xmlns:a16="http://schemas.microsoft.com/office/drawing/2014/main" id="{16E04382-BD4A-415C-8D76-994F0C588707}"/>
                </a:ext>
              </a:extLst>
            </p:cNvPr>
            <p:cNvCxnSpPr>
              <a:cxnSpLocks/>
            </p:cNvCxnSpPr>
            <p:nvPr/>
          </p:nvCxnSpPr>
          <p:spPr>
            <a:xfrm>
              <a:off x="5152361" y="3134081"/>
              <a:ext cx="0" cy="2180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174">
              <a:extLst>
                <a:ext uri="{FF2B5EF4-FFF2-40B4-BE49-F238E27FC236}">
                  <a16:creationId xmlns:a16="http://schemas.microsoft.com/office/drawing/2014/main" id="{8029F910-E623-4E0C-A1A5-7D1344E2B52A}"/>
                </a:ext>
              </a:extLst>
            </p:cNvPr>
            <p:cNvCxnSpPr>
              <a:cxnSpLocks/>
            </p:cNvCxnSpPr>
            <p:nvPr/>
          </p:nvCxnSpPr>
          <p:spPr>
            <a:xfrm>
              <a:off x="3865352" y="4664289"/>
              <a:ext cx="500919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文本框 151">
              <a:extLst>
                <a:ext uri="{FF2B5EF4-FFF2-40B4-BE49-F238E27FC236}">
                  <a16:creationId xmlns:a16="http://schemas.microsoft.com/office/drawing/2014/main" id="{338385E7-819D-4470-871C-AA4F195275FB}"/>
                </a:ext>
              </a:extLst>
            </p:cNvPr>
            <p:cNvSpPr txBox="1"/>
            <p:nvPr/>
          </p:nvSpPr>
          <p:spPr>
            <a:xfrm>
              <a:off x="4608091" y="3650549"/>
              <a:ext cx="857421" cy="24622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MOSFET</a:t>
              </a:r>
            </a:p>
          </p:txBody>
        </p:sp>
        <p:pic>
          <p:nvPicPr>
            <p:cNvPr id="107" name="Graphic 106" descr="Processor outline">
              <a:extLst>
                <a:ext uri="{FF2B5EF4-FFF2-40B4-BE49-F238E27FC236}">
                  <a16:creationId xmlns:a16="http://schemas.microsoft.com/office/drawing/2014/main" id="{AC5B2BDA-0BA5-455D-BF19-5FE55F6A4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66369" y="1706604"/>
              <a:ext cx="417931" cy="409786"/>
            </a:xfrm>
            <a:prstGeom prst="rect">
              <a:avLst/>
            </a:prstGeom>
          </p:spPr>
        </p:pic>
        <p:sp>
          <p:nvSpPr>
            <p:cNvPr id="108" name="文本框 151">
              <a:extLst>
                <a:ext uri="{FF2B5EF4-FFF2-40B4-BE49-F238E27FC236}">
                  <a16:creationId xmlns:a16="http://schemas.microsoft.com/office/drawing/2014/main" id="{10C57C00-35EC-4642-A24F-C155BB3A129F}"/>
                </a:ext>
              </a:extLst>
            </p:cNvPr>
            <p:cNvSpPr txBox="1"/>
            <p:nvPr/>
          </p:nvSpPr>
          <p:spPr>
            <a:xfrm>
              <a:off x="5577780" y="1642199"/>
              <a:ext cx="702145" cy="4616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Audio chip</a:t>
              </a:r>
            </a:p>
          </p:txBody>
        </p:sp>
        <p:sp>
          <p:nvSpPr>
            <p:cNvPr id="109" name="文本框 151">
              <a:extLst>
                <a:ext uri="{FF2B5EF4-FFF2-40B4-BE49-F238E27FC236}">
                  <a16:creationId xmlns:a16="http://schemas.microsoft.com/office/drawing/2014/main" id="{A70DB4C3-6BDF-4EB9-8794-A33FADE48DC0}"/>
                </a:ext>
              </a:extLst>
            </p:cNvPr>
            <p:cNvSpPr txBox="1"/>
            <p:nvPr/>
          </p:nvSpPr>
          <p:spPr>
            <a:xfrm>
              <a:off x="4915288" y="2972624"/>
              <a:ext cx="857421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100" baseline="-2500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1051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文本框 151">
              <a:extLst>
                <a:ext uri="{FF2B5EF4-FFF2-40B4-BE49-F238E27FC236}">
                  <a16:creationId xmlns:a16="http://schemas.microsoft.com/office/drawing/2014/main" id="{F0298256-DF27-4595-9488-36FF02033353}"/>
                </a:ext>
              </a:extLst>
            </p:cNvPr>
            <p:cNvSpPr txBox="1"/>
            <p:nvPr/>
          </p:nvSpPr>
          <p:spPr>
            <a:xfrm>
              <a:off x="5946764" y="3053915"/>
              <a:ext cx="857421" cy="2616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100" baseline="-2500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US" sz="1051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1" name="文本框 7">
            <a:extLst>
              <a:ext uri="{FF2B5EF4-FFF2-40B4-BE49-F238E27FC236}">
                <a16:creationId xmlns:a16="http://schemas.microsoft.com/office/drawing/2014/main" id="{EB13A847-AD80-4538-A70F-EFD4D9FEFF1B}"/>
              </a:ext>
            </a:extLst>
          </p:cNvPr>
          <p:cNvSpPr txBox="1"/>
          <p:nvPr/>
        </p:nvSpPr>
        <p:spPr>
          <a:xfrm>
            <a:off x="958940" y="1642500"/>
            <a:ext cx="2773680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 environments</a:t>
            </a:r>
          </a:p>
        </p:txBody>
      </p:sp>
      <p:sp>
        <p:nvSpPr>
          <p:cNvPr id="122" name="文本框 7">
            <a:extLst>
              <a:ext uri="{FF2B5EF4-FFF2-40B4-BE49-F238E27FC236}">
                <a16:creationId xmlns:a16="http://schemas.microsoft.com/office/drawing/2014/main" id="{A3ECB4D4-83CD-4859-936F-5B954D2421EF}"/>
              </a:ext>
            </a:extLst>
          </p:cNvPr>
          <p:cNvSpPr txBox="1"/>
          <p:nvPr/>
        </p:nvSpPr>
        <p:spPr>
          <a:xfrm>
            <a:off x="958940" y="4890893"/>
            <a:ext cx="2773680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 recognition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文本框 7">
            <a:extLst>
              <a:ext uri="{FF2B5EF4-FFF2-40B4-BE49-F238E27FC236}">
                <a16:creationId xmlns:a16="http://schemas.microsoft.com/office/drawing/2014/main" id="{6535FCA1-7375-48B6-9B27-F7E109D33F95}"/>
              </a:ext>
            </a:extLst>
          </p:cNvPr>
          <p:cNvSpPr txBox="1"/>
          <p:nvPr/>
        </p:nvSpPr>
        <p:spPr>
          <a:xfrm>
            <a:off x="958940" y="3263953"/>
            <a:ext cx="2773680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DF8502-6882-42B8-91DF-84291BD3B546}"/>
              </a:ext>
            </a:extLst>
          </p:cNvPr>
          <p:cNvSpPr/>
          <p:nvPr/>
        </p:nvSpPr>
        <p:spPr>
          <a:xfrm>
            <a:off x="6450804" y="2707859"/>
            <a:ext cx="816702" cy="4875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04AE76F-B97B-45CB-B144-05D136F25446}"/>
              </a:ext>
            </a:extLst>
          </p:cNvPr>
          <p:cNvSpPr/>
          <p:nvPr/>
        </p:nvSpPr>
        <p:spPr>
          <a:xfrm>
            <a:off x="7569312" y="2894460"/>
            <a:ext cx="703543" cy="3479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FF67232-D524-441F-9C8F-A4788A1BCCFD}"/>
              </a:ext>
            </a:extLst>
          </p:cNvPr>
          <p:cNvSpPr/>
          <p:nvPr/>
        </p:nvSpPr>
        <p:spPr>
          <a:xfrm>
            <a:off x="6450804" y="3268628"/>
            <a:ext cx="816702" cy="4260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6" grpId="0" animBg="1"/>
      <p:bldP spid="124" grpId="0" animBg="1"/>
      <p:bldP spid="1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76D7319899BC48BD008B75D08F7A40" ma:contentTypeVersion="7" ma:contentTypeDescription="Create a new document." ma:contentTypeScope="" ma:versionID="e01eb66c3068472d24f92e4778235042">
  <xsd:schema xmlns:xsd="http://www.w3.org/2001/XMLSchema" xmlns:xs="http://www.w3.org/2001/XMLSchema" xmlns:p="http://schemas.microsoft.com/office/2006/metadata/properties" xmlns:ns3="5d1300a6-fd06-4a28-aa1e-b37f4047429e" xmlns:ns4="808e58a3-1f1c-43a4-85ac-e230eb9118d0" targetNamespace="http://schemas.microsoft.com/office/2006/metadata/properties" ma:root="true" ma:fieldsID="0297a16c7b2bc4ebd0ba06f8abe7bbcf" ns3:_="" ns4:_="">
    <xsd:import namespace="5d1300a6-fd06-4a28-aa1e-b37f4047429e"/>
    <xsd:import namespace="808e58a3-1f1c-43a4-85ac-e230eb9118d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300a6-fd06-4a28-aa1e-b37f404742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e58a3-1f1c-43a4-85ac-e230eb9118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FC6408-DA8D-448C-BF71-DA7317442BAA}">
  <ds:schemaRefs>
    <ds:schemaRef ds:uri="5d1300a6-fd06-4a28-aa1e-b37f4047429e"/>
    <ds:schemaRef ds:uri="808e58a3-1f1c-43a4-85ac-e230eb9118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9F41BDB-5BE6-4657-B2A2-56AA76812787}">
  <ds:schemaRefs>
    <ds:schemaRef ds:uri="http://purl.org/dc/elements/1.1/"/>
    <ds:schemaRef ds:uri="http://www.w3.org/XML/1998/namespace"/>
    <ds:schemaRef ds:uri="5d1300a6-fd06-4a28-aa1e-b37f4047429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808e58a3-1f1c-43a4-85ac-e230eb9118d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3DA67BA-1AC8-46EA-90FF-7845513182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821</TotalTime>
  <Words>1613</Words>
  <Application>Microsoft Office PowerPoint</Application>
  <PresentationFormat>Widescreen</PresentationFormat>
  <Paragraphs>525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Gotham Bold</vt:lpstr>
      <vt:lpstr>Gotham Book</vt:lpstr>
      <vt:lpstr>Arial</vt:lpstr>
      <vt:lpstr>Calibri</vt:lpstr>
      <vt:lpstr>Helvetica</vt:lpstr>
      <vt:lpstr>Office Theme</vt:lpstr>
      <vt:lpstr>GhostTalk: Interactive Attack on Smartphone Voice System Through Power Line</vt:lpstr>
      <vt:lpstr>Smartphone Voice Assistants</vt:lpstr>
      <vt:lpstr>Challenges of Traditional Voice Command Attacks</vt:lpstr>
      <vt:lpstr>PowerPoint Presentation</vt:lpstr>
      <vt:lpstr>Design of Charging Ports</vt:lpstr>
      <vt:lpstr>Inaudible Attack through Charging Ports via Malicious Cable</vt:lpstr>
      <vt:lpstr>Preliminary Observations</vt:lpstr>
      <vt:lpstr>GhostTalk Attack</vt:lpstr>
      <vt:lpstr>GhostTalk System Design</vt:lpstr>
      <vt:lpstr>GhostTalk System Design</vt:lpstr>
      <vt:lpstr>GhostTalk Attack Scenarios</vt:lpstr>
      <vt:lpstr>PowerPoint Presentation</vt:lpstr>
      <vt:lpstr>Eavesdrop from Public Charging Ports</vt:lpstr>
      <vt:lpstr>Audio Signal in Power Side-channel</vt:lpstr>
      <vt:lpstr>GhostTalk-SC System Design</vt:lpstr>
      <vt:lpstr>Evaluation</vt:lpstr>
      <vt:lpstr>GhostTalk Evaluation</vt:lpstr>
      <vt:lpstr>GhostTalk User Study</vt:lpstr>
      <vt:lpstr>GhostTalk’s Robustness against Liveness Detection</vt:lpstr>
      <vt:lpstr>GhostTalk’s Robustness in Noisy Environment</vt:lpstr>
      <vt:lpstr>GhostTalk-SC Evaluation</vt:lpstr>
      <vt:lpstr>GhostTalk-SC Evaluation - Cont.</vt:lpstr>
      <vt:lpstr>GhostTalk-SC Robustness</vt:lpstr>
      <vt:lpstr>Countermeasure and Discussion</vt:lpstr>
      <vt:lpstr>Conclusion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Wang, Yuanda</cp:lastModifiedBy>
  <cp:revision>5</cp:revision>
  <cp:lastPrinted>2019-02-26T15:34:54Z</cp:lastPrinted>
  <dcterms:created xsi:type="dcterms:W3CDTF">2019-02-21T16:29:10Z</dcterms:created>
  <dcterms:modified xsi:type="dcterms:W3CDTF">2022-05-02T17:26:48Z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0x010100B376D7319899BC48BD008B75D08F7A40</vt:lpwstr>
  </property>
</Properties>
</file>