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257" r:id="rId5"/>
    <p:sldId id="267" r:id="rId6"/>
    <p:sldId id="312" r:id="rId7"/>
    <p:sldId id="269" r:id="rId8"/>
    <p:sldId id="311" r:id="rId9"/>
    <p:sldId id="313" r:id="rId10"/>
    <p:sldId id="314" r:id="rId11"/>
    <p:sldId id="315" r:id="rId12"/>
    <p:sldId id="316" r:id="rId13"/>
    <p:sldId id="329" r:id="rId14"/>
    <p:sldId id="330" r:id="rId15"/>
    <p:sldId id="331" r:id="rId16"/>
    <p:sldId id="332" r:id="rId17"/>
    <p:sldId id="333" r:id="rId18"/>
    <p:sldId id="334" r:id="rId19"/>
    <p:sldId id="335" r:id="rId20"/>
    <p:sldId id="336" r:id="rId21"/>
    <p:sldId id="337" r:id="rId22"/>
    <p:sldId id="338" r:id="rId23"/>
    <p:sldId id="293"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4A"/>
    <a:srgbClr val="C80E1B"/>
    <a:srgbClr val="FFACA2"/>
    <a:srgbClr val="184534"/>
    <a:srgbClr val="7FA7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4F061-8944-5044-AF65-0BE69A4491BE}" v="2347" dt="2025-08-07T00:51:05.029"/>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11"/>
    <p:restoredTop sz="76961" autoAdjust="0"/>
  </p:normalViewPr>
  <p:slideViewPr>
    <p:cSldViewPr snapToGrid="0">
      <p:cViewPr varScale="1">
        <p:scale>
          <a:sx n="107" d="100"/>
          <a:sy n="107" d="100"/>
        </p:scale>
        <p:origin x="1528" y="160"/>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B13625-4CDA-3E44-9B77-C629800D752D}" type="doc">
      <dgm:prSet loTypeId="urn:microsoft.com/office/officeart/2005/8/layout/matrix3" loCatId="" qsTypeId="urn:microsoft.com/office/officeart/2005/8/quickstyle/simple1" qsCatId="simple" csTypeId="urn:microsoft.com/office/officeart/2005/8/colors/accent6_2" csCatId="accent6" phldr="1"/>
      <dgm:spPr/>
      <dgm:t>
        <a:bodyPr/>
        <a:lstStyle/>
        <a:p>
          <a:endParaRPr lang="en-US"/>
        </a:p>
      </dgm:t>
    </dgm:pt>
    <dgm:pt modelId="{3870EE75-3EEE-0141-BFDC-6CC817966EF8}">
      <dgm:prSet phldrT="[Text]"/>
      <dgm:spPr/>
      <dgm:t>
        <a:bodyPr/>
        <a:lstStyle/>
        <a:p>
          <a:r>
            <a:rPr lang="en-US" dirty="0">
              <a:latin typeface="Arial" panose="020B0604020202020204" pitchFamily="34" charset="0"/>
              <a:cs typeface="Arial" panose="020B0604020202020204" pitchFamily="34" charset="0"/>
            </a:rPr>
            <a:t>Effectiveness</a:t>
          </a:r>
        </a:p>
      </dgm:t>
    </dgm:pt>
    <dgm:pt modelId="{75F4B12C-F418-0D43-984A-5DC81B36D21E}" type="parTrans" cxnId="{95128C17-A4B1-B544-9DC5-EBE74300500A}">
      <dgm:prSet/>
      <dgm:spPr/>
      <dgm:t>
        <a:bodyPr/>
        <a:lstStyle/>
        <a:p>
          <a:endParaRPr lang="en-US">
            <a:latin typeface="Arial" panose="020B0604020202020204" pitchFamily="34" charset="0"/>
            <a:cs typeface="Arial" panose="020B0604020202020204" pitchFamily="34" charset="0"/>
          </a:endParaRPr>
        </a:p>
      </dgm:t>
    </dgm:pt>
    <dgm:pt modelId="{FEDAFCE2-642F-3445-88EF-54645C9098BB}" type="sibTrans" cxnId="{95128C17-A4B1-B544-9DC5-EBE74300500A}">
      <dgm:prSet/>
      <dgm:spPr/>
      <dgm:t>
        <a:bodyPr/>
        <a:lstStyle/>
        <a:p>
          <a:endParaRPr lang="en-US">
            <a:latin typeface="Arial" panose="020B0604020202020204" pitchFamily="34" charset="0"/>
            <a:cs typeface="Arial" panose="020B0604020202020204" pitchFamily="34" charset="0"/>
          </a:endParaRPr>
        </a:p>
      </dgm:t>
    </dgm:pt>
    <dgm:pt modelId="{20864303-7617-A046-8208-7116C9C93ECD}">
      <dgm:prSet phldrT="[Text]"/>
      <dgm:spPr/>
      <dgm:t>
        <a:bodyPr/>
        <a:lstStyle/>
        <a:p>
          <a:r>
            <a:rPr lang="en-US" altLang="zh-CN" dirty="0">
              <a:latin typeface="Arial" panose="020B0604020202020204" pitchFamily="34" charset="0"/>
              <a:cs typeface="Arial" panose="020B0604020202020204" pitchFamily="34" charset="0"/>
            </a:rPr>
            <a:t>Real-time</a:t>
          </a:r>
          <a:endParaRPr lang="en-US" dirty="0">
            <a:latin typeface="Arial" panose="020B0604020202020204" pitchFamily="34" charset="0"/>
            <a:cs typeface="Arial" panose="020B0604020202020204" pitchFamily="34" charset="0"/>
          </a:endParaRPr>
        </a:p>
      </dgm:t>
    </dgm:pt>
    <dgm:pt modelId="{9C72AF8E-E6C1-4D46-AC40-072907C7C831}" type="parTrans" cxnId="{600FABD9-DD72-2146-81CB-DA0088E2005F}">
      <dgm:prSet/>
      <dgm:spPr/>
      <dgm:t>
        <a:bodyPr/>
        <a:lstStyle/>
        <a:p>
          <a:endParaRPr lang="en-US">
            <a:latin typeface="Arial" panose="020B0604020202020204" pitchFamily="34" charset="0"/>
            <a:cs typeface="Arial" panose="020B0604020202020204" pitchFamily="34" charset="0"/>
          </a:endParaRPr>
        </a:p>
      </dgm:t>
    </dgm:pt>
    <dgm:pt modelId="{BD0A7CB7-8228-8046-9E3B-C98139FF31CF}" type="sibTrans" cxnId="{600FABD9-DD72-2146-81CB-DA0088E2005F}">
      <dgm:prSet/>
      <dgm:spPr/>
      <dgm:t>
        <a:bodyPr/>
        <a:lstStyle/>
        <a:p>
          <a:endParaRPr lang="en-US">
            <a:latin typeface="Arial" panose="020B0604020202020204" pitchFamily="34" charset="0"/>
            <a:cs typeface="Arial" panose="020B0604020202020204" pitchFamily="34" charset="0"/>
          </a:endParaRPr>
        </a:p>
      </dgm:t>
    </dgm:pt>
    <dgm:pt modelId="{01AFC1EF-F5E4-6A44-BF68-A4AE1559B46A}">
      <dgm:prSet phldrT="[Text]"/>
      <dgm:spPr/>
      <dgm:t>
        <a:bodyPr/>
        <a:lstStyle/>
        <a:p>
          <a:r>
            <a:rPr lang="en-US" altLang="zh-CN" dirty="0">
              <a:latin typeface="Arial" panose="020B0604020202020204" pitchFamily="34" charset="0"/>
              <a:cs typeface="Arial" panose="020B0604020202020204" pitchFamily="34" charset="0"/>
            </a:rPr>
            <a:t>Transferability</a:t>
          </a:r>
          <a:endParaRPr lang="en-US" dirty="0">
            <a:latin typeface="Arial" panose="020B0604020202020204" pitchFamily="34" charset="0"/>
            <a:cs typeface="Arial" panose="020B0604020202020204" pitchFamily="34" charset="0"/>
          </a:endParaRPr>
        </a:p>
      </dgm:t>
    </dgm:pt>
    <dgm:pt modelId="{8C549B58-C5C9-D94A-8918-1454238D34BC}" type="parTrans" cxnId="{F241C8A4-BC7D-2C46-85D0-A7DDC639D747}">
      <dgm:prSet/>
      <dgm:spPr/>
      <dgm:t>
        <a:bodyPr/>
        <a:lstStyle/>
        <a:p>
          <a:endParaRPr lang="en-US">
            <a:latin typeface="Arial" panose="020B0604020202020204" pitchFamily="34" charset="0"/>
            <a:cs typeface="Arial" panose="020B0604020202020204" pitchFamily="34" charset="0"/>
          </a:endParaRPr>
        </a:p>
      </dgm:t>
    </dgm:pt>
    <dgm:pt modelId="{41484A36-31E7-9C4C-84C1-D3BB98A989CC}" type="sibTrans" cxnId="{F241C8A4-BC7D-2C46-85D0-A7DDC639D747}">
      <dgm:prSet/>
      <dgm:spPr/>
      <dgm:t>
        <a:bodyPr/>
        <a:lstStyle/>
        <a:p>
          <a:endParaRPr lang="en-US">
            <a:latin typeface="Arial" panose="020B0604020202020204" pitchFamily="34" charset="0"/>
            <a:cs typeface="Arial" panose="020B0604020202020204" pitchFamily="34" charset="0"/>
          </a:endParaRPr>
        </a:p>
      </dgm:t>
    </dgm:pt>
    <dgm:pt modelId="{1ED359BF-9D37-EE4B-AA45-CB784A0AD300}">
      <dgm:prSet phldrT="[Text]"/>
      <dgm:spPr/>
      <dgm:t>
        <a:bodyPr/>
        <a:lstStyle/>
        <a:p>
          <a:r>
            <a:rPr lang="en-US" altLang="zh-CN" dirty="0">
              <a:latin typeface="Arial" panose="020B0604020202020204" pitchFamily="34" charset="0"/>
              <a:cs typeface="Arial" panose="020B0604020202020204" pitchFamily="34" charset="0"/>
            </a:rPr>
            <a:t>High-quality</a:t>
          </a:r>
          <a:endParaRPr lang="en-US" dirty="0">
            <a:latin typeface="Arial" panose="020B0604020202020204" pitchFamily="34" charset="0"/>
            <a:cs typeface="Arial" panose="020B0604020202020204" pitchFamily="34" charset="0"/>
          </a:endParaRPr>
        </a:p>
      </dgm:t>
    </dgm:pt>
    <dgm:pt modelId="{AD007726-2F45-F345-A34B-C2C5E13EEAB4}" type="parTrans" cxnId="{6E2745B3-1631-734E-81F0-31EFC5693FAD}">
      <dgm:prSet/>
      <dgm:spPr/>
      <dgm:t>
        <a:bodyPr/>
        <a:lstStyle/>
        <a:p>
          <a:endParaRPr lang="en-US">
            <a:latin typeface="Arial" panose="020B0604020202020204" pitchFamily="34" charset="0"/>
            <a:cs typeface="Arial" panose="020B0604020202020204" pitchFamily="34" charset="0"/>
          </a:endParaRPr>
        </a:p>
      </dgm:t>
    </dgm:pt>
    <dgm:pt modelId="{EA6C2BC3-4761-E448-9C74-5EC8FF24D22C}" type="sibTrans" cxnId="{6E2745B3-1631-734E-81F0-31EFC5693FAD}">
      <dgm:prSet/>
      <dgm:spPr/>
      <dgm:t>
        <a:bodyPr/>
        <a:lstStyle/>
        <a:p>
          <a:endParaRPr lang="en-US">
            <a:latin typeface="Arial" panose="020B0604020202020204" pitchFamily="34" charset="0"/>
            <a:cs typeface="Arial" panose="020B0604020202020204" pitchFamily="34" charset="0"/>
          </a:endParaRPr>
        </a:p>
      </dgm:t>
    </dgm:pt>
    <dgm:pt modelId="{D7F09018-2244-4840-B064-E856ACB12A09}" type="pres">
      <dgm:prSet presAssocID="{06B13625-4CDA-3E44-9B77-C629800D752D}" presName="matrix" presStyleCnt="0">
        <dgm:presLayoutVars>
          <dgm:chMax val="1"/>
          <dgm:dir/>
          <dgm:resizeHandles val="exact"/>
        </dgm:presLayoutVars>
      </dgm:prSet>
      <dgm:spPr/>
    </dgm:pt>
    <dgm:pt modelId="{E8048149-7C19-2340-B8CD-1590E7E197A2}" type="pres">
      <dgm:prSet presAssocID="{06B13625-4CDA-3E44-9B77-C629800D752D}" presName="diamond" presStyleLbl="bgShp" presStyleIdx="0" presStyleCnt="1"/>
      <dgm:spPr/>
    </dgm:pt>
    <dgm:pt modelId="{A621EA6A-E22B-5744-9D3E-83E629862F20}" type="pres">
      <dgm:prSet presAssocID="{06B13625-4CDA-3E44-9B77-C629800D752D}" presName="quad1" presStyleLbl="node1" presStyleIdx="0" presStyleCnt="4">
        <dgm:presLayoutVars>
          <dgm:chMax val="0"/>
          <dgm:chPref val="0"/>
          <dgm:bulletEnabled val="1"/>
        </dgm:presLayoutVars>
      </dgm:prSet>
      <dgm:spPr/>
    </dgm:pt>
    <dgm:pt modelId="{586FA8E6-767B-4F48-A83C-C37C817BF6EC}" type="pres">
      <dgm:prSet presAssocID="{06B13625-4CDA-3E44-9B77-C629800D752D}" presName="quad2" presStyleLbl="node1" presStyleIdx="1" presStyleCnt="4">
        <dgm:presLayoutVars>
          <dgm:chMax val="0"/>
          <dgm:chPref val="0"/>
          <dgm:bulletEnabled val="1"/>
        </dgm:presLayoutVars>
      </dgm:prSet>
      <dgm:spPr/>
    </dgm:pt>
    <dgm:pt modelId="{F2504D06-B1D2-E640-9771-BBF763769BED}" type="pres">
      <dgm:prSet presAssocID="{06B13625-4CDA-3E44-9B77-C629800D752D}" presName="quad3" presStyleLbl="node1" presStyleIdx="2" presStyleCnt="4">
        <dgm:presLayoutVars>
          <dgm:chMax val="0"/>
          <dgm:chPref val="0"/>
          <dgm:bulletEnabled val="1"/>
        </dgm:presLayoutVars>
      </dgm:prSet>
      <dgm:spPr/>
    </dgm:pt>
    <dgm:pt modelId="{6DC19564-BBBA-BA45-81CA-3206DD634210}" type="pres">
      <dgm:prSet presAssocID="{06B13625-4CDA-3E44-9B77-C629800D752D}" presName="quad4" presStyleLbl="node1" presStyleIdx="3" presStyleCnt="4">
        <dgm:presLayoutVars>
          <dgm:chMax val="0"/>
          <dgm:chPref val="0"/>
          <dgm:bulletEnabled val="1"/>
        </dgm:presLayoutVars>
      </dgm:prSet>
      <dgm:spPr/>
    </dgm:pt>
  </dgm:ptLst>
  <dgm:cxnLst>
    <dgm:cxn modelId="{95128C17-A4B1-B544-9DC5-EBE74300500A}" srcId="{06B13625-4CDA-3E44-9B77-C629800D752D}" destId="{3870EE75-3EEE-0141-BFDC-6CC817966EF8}" srcOrd="0" destOrd="0" parTransId="{75F4B12C-F418-0D43-984A-5DC81B36D21E}" sibTransId="{FEDAFCE2-642F-3445-88EF-54645C9098BB}"/>
    <dgm:cxn modelId="{B6A9C934-076F-1548-9039-58BD7B475E11}" type="presOf" srcId="{20864303-7617-A046-8208-7116C9C93ECD}" destId="{6DC19564-BBBA-BA45-81CA-3206DD634210}" srcOrd="0" destOrd="0" presId="urn:microsoft.com/office/officeart/2005/8/layout/matrix3"/>
    <dgm:cxn modelId="{2280264C-3A47-C046-9C35-15E709455456}" type="presOf" srcId="{06B13625-4CDA-3E44-9B77-C629800D752D}" destId="{D7F09018-2244-4840-B064-E856ACB12A09}" srcOrd="0" destOrd="0" presId="urn:microsoft.com/office/officeart/2005/8/layout/matrix3"/>
    <dgm:cxn modelId="{D720AC50-779B-8C4E-83AB-65DCDDD23E4C}" type="presOf" srcId="{3870EE75-3EEE-0141-BFDC-6CC817966EF8}" destId="{A621EA6A-E22B-5744-9D3E-83E629862F20}" srcOrd="0" destOrd="0" presId="urn:microsoft.com/office/officeart/2005/8/layout/matrix3"/>
    <dgm:cxn modelId="{F241C8A4-BC7D-2C46-85D0-A7DDC639D747}" srcId="{06B13625-4CDA-3E44-9B77-C629800D752D}" destId="{01AFC1EF-F5E4-6A44-BF68-A4AE1559B46A}" srcOrd="1" destOrd="0" parTransId="{8C549B58-C5C9-D94A-8918-1454238D34BC}" sibTransId="{41484A36-31E7-9C4C-84C1-D3BB98A989CC}"/>
    <dgm:cxn modelId="{6E2745B3-1631-734E-81F0-31EFC5693FAD}" srcId="{06B13625-4CDA-3E44-9B77-C629800D752D}" destId="{1ED359BF-9D37-EE4B-AA45-CB784A0AD300}" srcOrd="2" destOrd="0" parTransId="{AD007726-2F45-F345-A34B-C2C5E13EEAB4}" sibTransId="{EA6C2BC3-4761-E448-9C74-5EC8FF24D22C}"/>
    <dgm:cxn modelId="{F2579BC3-5FC9-144F-996E-83D23B2DB78C}" type="presOf" srcId="{01AFC1EF-F5E4-6A44-BF68-A4AE1559B46A}" destId="{586FA8E6-767B-4F48-A83C-C37C817BF6EC}" srcOrd="0" destOrd="0" presId="urn:microsoft.com/office/officeart/2005/8/layout/matrix3"/>
    <dgm:cxn modelId="{2E8F34D3-D304-584E-9D2F-A3B3F1BEF8F0}" type="presOf" srcId="{1ED359BF-9D37-EE4B-AA45-CB784A0AD300}" destId="{F2504D06-B1D2-E640-9771-BBF763769BED}" srcOrd="0" destOrd="0" presId="urn:microsoft.com/office/officeart/2005/8/layout/matrix3"/>
    <dgm:cxn modelId="{600FABD9-DD72-2146-81CB-DA0088E2005F}" srcId="{06B13625-4CDA-3E44-9B77-C629800D752D}" destId="{20864303-7617-A046-8208-7116C9C93ECD}" srcOrd="3" destOrd="0" parTransId="{9C72AF8E-E6C1-4D46-AC40-072907C7C831}" sibTransId="{BD0A7CB7-8228-8046-9E3B-C98139FF31CF}"/>
    <dgm:cxn modelId="{3939512F-9838-E647-99FF-EEDD95E2C833}" type="presParOf" srcId="{D7F09018-2244-4840-B064-E856ACB12A09}" destId="{E8048149-7C19-2340-B8CD-1590E7E197A2}" srcOrd="0" destOrd="0" presId="urn:microsoft.com/office/officeart/2005/8/layout/matrix3"/>
    <dgm:cxn modelId="{143DEDA5-759D-EA44-BD2E-080972076048}" type="presParOf" srcId="{D7F09018-2244-4840-B064-E856ACB12A09}" destId="{A621EA6A-E22B-5744-9D3E-83E629862F20}" srcOrd="1" destOrd="0" presId="urn:microsoft.com/office/officeart/2005/8/layout/matrix3"/>
    <dgm:cxn modelId="{8B784B0B-80A7-4948-B871-1E8EA1B7D564}" type="presParOf" srcId="{D7F09018-2244-4840-B064-E856ACB12A09}" destId="{586FA8E6-767B-4F48-A83C-C37C817BF6EC}" srcOrd="2" destOrd="0" presId="urn:microsoft.com/office/officeart/2005/8/layout/matrix3"/>
    <dgm:cxn modelId="{3DA5FC6D-8D79-9F4F-9EE1-5631469A7407}" type="presParOf" srcId="{D7F09018-2244-4840-B064-E856ACB12A09}" destId="{F2504D06-B1D2-E640-9771-BBF763769BED}" srcOrd="3" destOrd="0" presId="urn:microsoft.com/office/officeart/2005/8/layout/matrix3"/>
    <dgm:cxn modelId="{04FB0834-BBF0-8A4A-AD27-35F4842261F7}" type="presParOf" srcId="{D7F09018-2244-4840-B064-E856ACB12A09}" destId="{6DC19564-BBBA-BA45-81CA-3206DD63421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48149-7C19-2340-B8CD-1590E7E197A2}">
      <dsp:nvSpPr>
        <dsp:cNvPr id="0" name=""/>
        <dsp:cNvSpPr/>
      </dsp:nvSpPr>
      <dsp:spPr>
        <a:xfrm>
          <a:off x="1246551" y="0"/>
          <a:ext cx="4915780" cy="4915780"/>
        </a:xfrm>
        <a:prstGeom prst="diamond">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EA6A-E22B-5744-9D3E-83E629862F20}">
      <dsp:nvSpPr>
        <dsp:cNvPr id="0" name=""/>
        <dsp:cNvSpPr/>
      </dsp:nvSpPr>
      <dsp:spPr>
        <a:xfrm>
          <a:off x="1713550" y="466999"/>
          <a:ext cx="1917154" cy="191715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Effectiveness</a:t>
          </a:r>
        </a:p>
      </dsp:txBody>
      <dsp:txXfrm>
        <a:off x="1807138" y="560587"/>
        <a:ext cx="1729978" cy="1729978"/>
      </dsp:txXfrm>
    </dsp:sp>
    <dsp:sp modelId="{586FA8E6-767B-4F48-A83C-C37C817BF6EC}">
      <dsp:nvSpPr>
        <dsp:cNvPr id="0" name=""/>
        <dsp:cNvSpPr/>
      </dsp:nvSpPr>
      <dsp:spPr>
        <a:xfrm>
          <a:off x="3778178" y="466999"/>
          <a:ext cx="1917154" cy="191715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latin typeface="Arial" panose="020B0604020202020204" pitchFamily="34" charset="0"/>
              <a:cs typeface="Arial" panose="020B0604020202020204" pitchFamily="34" charset="0"/>
            </a:rPr>
            <a:t>Transferability</a:t>
          </a:r>
          <a:endParaRPr lang="en-US" sz="1900" kern="1200" dirty="0">
            <a:latin typeface="Arial" panose="020B0604020202020204" pitchFamily="34" charset="0"/>
            <a:cs typeface="Arial" panose="020B0604020202020204" pitchFamily="34" charset="0"/>
          </a:endParaRPr>
        </a:p>
      </dsp:txBody>
      <dsp:txXfrm>
        <a:off x="3871766" y="560587"/>
        <a:ext cx="1729978" cy="1729978"/>
      </dsp:txXfrm>
    </dsp:sp>
    <dsp:sp modelId="{F2504D06-B1D2-E640-9771-BBF763769BED}">
      <dsp:nvSpPr>
        <dsp:cNvPr id="0" name=""/>
        <dsp:cNvSpPr/>
      </dsp:nvSpPr>
      <dsp:spPr>
        <a:xfrm>
          <a:off x="1713550" y="2531626"/>
          <a:ext cx="1917154" cy="191715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latin typeface="Arial" panose="020B0604020202020204" pitchFamily="34" charset="0"/>
              <a:cs typeface="Arial" panose="020B0604020202020204" pitchFamily="34" charset="0"/>
            </a:rPr>
            <a:t>High-quality</a:t>
          </a:r>
          <a:endParaRPr lang="en-US" sz="1900" kern="1200" dirty="0">
            <a:latin typeface="Arial" panose="020B0604020202020204" pitchFamily="34" charset="0"/>
            <a:cs typeface="Arial" panose="020B0604020202020204" pitchFamily="34" charset="0"/>
          </a:endParaRPr>
        </a:p>
      </dsp:txBody>
      <dsp:txXfrm>
        <a:off x="1807138" y="2625214"/>
        <a:ext cx="1729978" cy="1729978"/>
      </dsp:txXfrm>
    </dsp:sp>
    <dsp:sp modelId="{6DC19564-BBBA-BA45-81CA-3206DD634210}">
      <dsp:nvSpPr>
        <dsp:cNvPr id="0" name=""/>
        <dsp:cNvSpPr/>
      </dsp:nvSpPr>
      <dsp:spPr>
        <a:xfrm>
          <a:off x="3778178" y="2531626"/>
          <a:ext cx="1917154" cy="191715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latin typeface="Arial" panose="020B0604020202020204" pitchFamily="34" charset="0"/>
              <a:cs typeface="Arial" panose="020B0604020202020204" pitchFamily="34" charset="0"/>
            </a:rPr>
            <a:t>Real-time</a:t>
          </a:r>
          <a:endParaRPr lang="en-US" sz="1900" kern="1200" dirty="0">
            <a:latin typeface="Arial" panose="020B0604020202020204" pitchFamily="34" charset="0"/>
            <a:cs typeface="Arial" panose="020B0604020202020204" pitchFamily="34" charset="0"/>
          </a:endParaRPr>
        </a:p>
      </dsp:txBody>
      <dsp:txXfrm>
        <a:off x="3871766" y="2625214"/>
        <a:ext cx="1729978" cy="172997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DE958-CE65-4A38-A664-FA0FF9BBD862}" type="datetimeFigureOut">
              <a:rPr lang="en-US" smtClean="0"/>
              <a:t>8/9/25</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77E91-04F3-41F6-99D4-77B399E1EA0A}" type="slidenum">
              <a:rPr lang="en-US" smtClean="0"/>
              <a:t>‹#›</a:t>
            </a:fld>
            <a:endParaRPr lang="en-US"/>
          </a:p>
        </p:txBody>
      </p:sp>
    </p:spTree>
    <p:extLst>
      <p:ext uri="{BB962C8B-B14F-4D97-AF65-F5344CB8AC3E}">
        <p14:creationId xmlns:p14="http://schemas.microsoft.com/office/powerpoint/2010/main" val="2965455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Hello everyone, my name is [your name], and I’m excited to </a:t>
            </a:r>
            <a:r>
              <a:rPr lang="en-US"/>
              <a:t>present this </a:t>
            </a:r>
            <a:r>
              <a:rPr lang="en-US" dirty="0"/>
              <a:t>work </a:t>
            </a:r>
            <a:r>
              <a:rPr lang="en-US" b="1" dirty="0"/>
              <a:t>“CLEARMASK: Noise-Free and Naturalness-Preserving Protection Against Voice Deepfake Attacks.”</a:t>
            </a:r>
            <a:br>
              <a:rPr lang="en-US" dirty="0"/>
            </a:br>
            <a:r>
              <a:rPr lang="en-US" dirty="0"/>
              <a:t>I’m presenting on behalf of the authors, who unfortunately couldn’t attend the conference today.</a:t>
            </a:r>
            <a:br>
              <a:rPr lang="en-US" dirty="0"/>
            </a:br>
            <a:r>
              <a:rPr lang="en-US" dirty="0"/>
              <a:t>This work is a collaboration between </a:t>
            </a:r>
            <a:r>
              <a:rPr lang="en-US" b="1" dirty="0"/>
              <a:t>Michigan State University</a:t>
            </a:r>
            <a:r>
              <a:rPr lang="en-US" dirty="0"/>
              <a:t>, </a:t>
            </a:r>
            <a:r>
              <a:rPr lang="en-US" b="1" dirty="0"/>
              <a:t>the University of Hawaii</a:t>
            </a:r>
            <a:r>
              <a:rPr lang="en-US" dirty="0"/>
              <a:t>, and </a:t>
            </a:r>
            <a:r>
              <a:rPr lang="en-US" b="1" dirty="0"/>
              <a:t>the University of South Florida</a:t>
            </a:r>
            <a:r>
              <a:rPr lang="en-US" dirty="0"/>
              <a:t>.</a:t>
            </a:r>
          </a:p>
        </p:txBody>
      </p:sp>
      <p:sp>
        <p:nvSpPr>
          <p:cNvPr id="4" name="Slide Number Placeholder 3"/>
          <p:cNvSpPr>
            <a:spLocks noGrp="1"/>
          </p:cNvSpPr>
          <p:nvPr>
            <p:ph type="sldNum" sz="quarter" idx="5"/>
          </p:nvPr>
        </p:nvSpPr>
        <p:spPr/>
        <p:txBody>
          <a:bodyPr/>
          <a:lstStyle/>
          <a:p>
            <a:fld id="{3CE77E91-04F3-41F6-99D4-77B399E1EA0A}" type="slidenum">
              <a:rPr lang="en-US" smtClean="0"/>
              <a:t>1</a:t>
            </a:fld>
            <a:endParaRPr lang="en-US"/>
          </a:p>
        </p:txBody>
      </p:sp>
    </p:spTree>
    <p:extLst>
      <p:ext uri="{BB962C8B-B14F-4D97-AF65-F5344CB8AC3E}">
        <p14:creationId xmlns:p14="http://schemas.microsoft.com/office/powerpoint/2010/main" val="159087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a:t>
            </a:r>
            <a:br>
              <a:rPr lang="en-US" dirty="0"/>
            </a:br>
            <a:r>
              <a:rPr lang="en-US" dirty="0"/>
              <a:t>As we know, in a voice synthesis model, the audio waveform</a:t>
            </a:r>
            <a:r>
              <a:rPr lang="zh-CN" altLang="en-US" dirty="0"/>
              <a:t> </a:t>
            </a:r>
            <a:r>
              <a:rPr lang="en-US" dirty="0"/>
              <a:t>needs to be transformed into a spectrogram through an STFT.</a:t>
            </a:r>
            <a:br>
              <a:rPr lang="en-US" dirty="0"/>
            </a:br>
            <a:r>
              <a:rPr lang="en-US" dirty="0"/>
              <a:t>&lt;click&gt;</a:t>
            </a:r>
            <a:br>
              <a:rPr lang="en-US" dirty="0"/>
            </a:br>
            <a:r>
              <a:rPr lang="en-US" dirty="0"/>
              <a:t>Then, it goes through a mel transformation to produce a mel-scale spectrogram,</a:t>
            </a:r>
          </a:p>
          <a:p>
            <a:r>
              <a:rPr lang="en-US" altLang="zh-CN" dirty="0"/>
              <a:t>&lt;click&gt;</a:t>
            </a:r>
            <a:endParaRPr lang="en-US" dirty="0"/>
          </a:p>
          <a:p>
            <a:r>
              <a:rPr lang="en-US" dirty="0"/>
              <a:t>which is fed into the voice encoder to output a voice embedding vector.</a:t>
            </a:r>
            <a:br>
              <a:rPr lang="en-US" dirty="0"/>
            </a:br>
            <a:r>
              <a:rPr lang="en-US" dirty="0"/>
              <a:t>&lt;click&gt;</a:t>
            </a:r>
            <a:br>
              <a:rPr lang="en-US" dirty="0"/>
            </a:br>
            <a:r>
              <a:rPr lang="en-US" dirty="0"/>
              <a:t>Now, we can insert a filter</a:t>
            </a:r>
            <a:r>
              <a:rPr lang="zh-CN" altLang="en-US" dirty="0"/>
              <a:t> </a:t>
            </a:r>
            <a:r>
              <a:rPr lang="en-US" dirty="0"/>
              <a:t>to remove certain frequency components from the spectrogram.</a:t>
            </a:r>
            <a:br>
              <a:rPr lang="en-US" dirty="0"/>
            </a:br>
            <a:r>
              <a:rPr lang="en-US" dirty="0"/>
              <a:t>&lt;click&gt;</a:t>
            </a:r>
            <a:br>
              <a:rPr lang="en-US" dirty="0"/>
            </a:br>
            <a:r>
              <a:rPr lang="en-US" dirty="0"/>
              <a:t>This, in turn, affects the mel spectrogram.</a:t>
            </a:r>
            <a:br>
              <a:rPr lang="en-US" dirty="0"/>
            </a:br>
            <a:r>
              <a:rPr lang="en-US" dirty="0"/>
              <a:t>&lt;click&gt;</a:t>
            </a:r>
            <a:r>
              <a:rPr lang="en-US" altLang="zh-CN" dirty="0"/>
              <a:t>&lt;click&gt;</a:t>
            </a:r>
            <a:br>
              <a:rPr lang="en-US" dirty="0"/>
            </a:br>
            <a:r>
              <a:rPr lang="en-US" dirty="0"/>
              <a:t>As a result, the encoder’s output becomes completely different from what it was before filtering.</a:t>
            </a:r>
            <a:br>
              <a:rPr lang="en-US" dirty="0"/>
            </a:br>
            <a:r>
              <a:rPr lang="en-US" dirty="0"/>
              <a:t>&lt;click&gt;</a:t>
            </a:r>
            <a:br>
              <a:rPr lang="en-US" dirty="0"/>
            </a:br>
            <a:r>
              <a:rPr lang="en-US" dirty="0"/>
              <a:t>This approach gives us </a:t>
            </a:r>
            <a:r>
              <a:rPr lang="en-US" b="1" dirty="0"/>
              <a:t>Transferability</a:t>
            </a:r>
            <a:r>
              <a:rPr lang="en-US" dirty="0"/>
              <a:t> in our defense, because it doesn’t rely on the gradients of any specific model. Plus, filtering doesn’t add extra noise, so the audio quality stays intact.</a:t>
            </a:r>
          </a:p>
        </p:txBody>
      </p:sp>
      <p:sp>
        <p:nvSpPr>
          <p:cNvPr id="4" name="Slide Number Placeholder 3"/>
          <p:cNvSpPr>
            <a:spLocks noGrp="1"/>
          </p:cNvSpPr>
          <p:nvPr>
            <p:ph type="sldNum" sz="quarter" idx="5"/>
          </p:nvPr>
        </p:nvSpPr>
        <p:spPr/>
        <p:txBody>
          <a:bodyPr/>
          <a:lstStyle/>
          <a:p>
            <a:fld id="{3CE77E91-04F3-41F6-99D4-77B399E1EA0A}" type="slidenum">
              <a:rPr lang="en-US" smtClean="0"/>
              <a:t>10</a:t>
            </a:fld>
            <a:endParaRPr lang="en-US"/>
          </a:p>
        </p:txBody>
      </p:sp>
    </p:spTree>
    <p:extLst>
      <p:ext uri="{BB962C8B-B14F-4D97-AF65-F5344CB8AC3E}">
        <p14:creationId xmlns:p14="http://schemas.microsoft.com/office/powerpoint/2010/main" val="423723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is the second step — </a:t>
            </a:r>
            <a:r>
              <a:rPr lang="en-US" b="1" dirty="0"/>
              <a:t>audio style transfer</a:t>
            </a:r>
            <a:r>
              <a:rPr lang="en-US" dirty="0"/>
              <a:t>.</a:t>
            </a:r>
            <a:br>
              <a:rPr lang="en-US" dirty="0"/>
            </a:br>
            <a:r>
              <a:rPr lang="en-US" dirty="0"/>
              <a:t>&lt;click&gt;</a:t>
            </a:r>
            <a:br>
              <a:rPr lang="en-US" dirty="0"/>
            </a:br>
            <a:r>
              <a:rPr lang="en-US" dirty="0"/>
              <a:t>We start with a raw speech signal.</a:t>
            </a:r>
            <a:br>
              <a:rPr lang="en-US" dirty="0"/>
            </a:br>
            <a:r>
              <a:rPr lang="en-US" dirty="0"/>
              <a:t>&lt;click&gt;</a:t>
            </a:r>
            <a:br>
              <a:rPr lang="en-US" dirty="0"/>
            </a:br>
            <a:r>
              <a:rPr lang="en-US" dirty="0"/>
              <a:t>Then we provide a style reference audio — in this case, a chirp signal.</a:t>
            </a:r>
            <a:br>
              <a:rPr lang="en-US" dirty="0"/>
            </a:br>
            <a:r>
              <a:rPr lang="en-US" dirty="0"/>
              <a:t>&lt;click&gt;</a:t>
            </a:r>
            <a:br>
              <a:rPr lang="en-US" dirty="0"/>
            </a:br>
            <a:r>
              <a:rPr lang="en-US" dirty="0"/>
              <a:t>After style transfer, the audio’s </a:t>
            </a:r>
            <a:r>
              <a:rPr lang="en-US" i="1" dirty="0"/>
              <a:t>texture</a:t>
            </a:r>
            <a:r>
              <a:rPr lang="en-US" dirty="0"/>
              <a:t> changes, but its frequency-domain information stays almost the same.</a:t>
            </a:r>
            <a:br>
              <a:rPr lang="en-US" dirty="0"/>
            </a:br>
            <a:r>
              <a:rPr lang="en-US" dirty="0"/>
              <a:t>&lt;click&gt;</a:t>
            </a:r>
            <a:br>
              <a:rPr lang="en-US" dirty="0"/>
            </a:br>
            <a:r>
              <a:rPr lang="en-US" dirty="0"/>
              <a:t>Here, we show the mathematical model for audio style transfer, where </a:t>
            </a:r>
            <a:r>
              <a:rPr lang="en-US" b="1" dirty="0"/>
              <a:t>E(y)</a:t>
            </a:r>
            <a:r>
              <a:rPr lang="en-US" dirty="0"/>
              <a:t> is the embedding vector obtained by encoding the style reference audio.</a:t>
            </a:r>
            <a:br>
              <a:rPr lang="en-US" dirty="0"/>
            </a:br>
            <a:r>
              <a:rPr lang="en-US" dirty="0"/>
              <a:t>&lt;click&gt;</a:t>
            </a:r>
            <a:br>
              <a:rPr lang="en-US" dirty="0"/>
            </a:br>
            <a:r>
              <a:rPr lang="en-US" dirty="0"/>
              <a:t>We can directly feed this vector into the model to control the style transfer output and protect the speech.</a:t>
            </a:r>
            <a:br>
              <a:rPr lang="en-US" dirty="0"/>
            </a:br>
            <a:r>
              <a:rPr lang="en-US" dirty="0"/>
              <a:t>&lt;click&gt;</a:t>
            </a:r>
            <a:br>
              <a:rPr lang="en-US" dirty="0"/>
            </a:br>
            <a:r>
              <a:rPr lang="en-US" dirty="0"/>
              <a:t>But this brings two new challenges: first, how do we optimize this embedding vector? And second, how do we ensure the processed audio still has high quality?</a:t>
            </a:r>
          </a:p>
        </p:txBody>
      </p:sp>
      <p:sp>
        <p:nvSpPr>
          <p:cNvPr id="4" name="Slide Number Placeholder 3"/>
          <p:cNvSpPr>
            <a:spLocks noGrp="1"/>
          </p:cNvSpPr>
          <p:nvPr>
            <p:ph type="sldNum" sz="quarter" idx="5"/>
          </p:nvPr>
        </p:nvSpPr>
        <p:spPr/>
        <p:txBody>
          <a:bodyPr/>
          <a:lstStyle/>
          <a:p>
            <a:fld id="{3CE77E91-04F3-41F6-99D4-77B399E1EA0A}" type="slidenum">
              <a:rPr lang="en-US" smtClean="0"/>
              <a:t>11</a:t>
            </a:fld>
            <a:endParaRPr lang="en-US"/>
          </a:p>
        </p:txBody>
      </p:sp>
    </p:spTree>
    <p:extLst>
      <p:ext uri="{BB962C8B-B14F-4D97-AF65-F5344CB8AC3E}">
        <p14:creationId xmlns:p14="http://schemas.microsoft.com/office/powerpoint/2010/main" val="64415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 to figure out what kind of audio style can better defend against different voice encoder models, so we can disrupt the synthesis of deepfake voices.</a:t>
            </a:r>
            <a:br>
              <a:rPr lang="en-US" dirty="0"/>
            </a:br>
            <a:r>
              <a:rPr lang="en-US" dirty="0"/>
              <a:t>&lt;click&gt;</a:t>
            </a:r>
            <a:br>
              <a:rPr lang="en-US" dirty="0"/>
            </a:br>
            <a:r>
              <a:rPr lang="en-US" dirty="0"/>
              <a:t>In fact, different encoder models share one thing in common: they all try to extract invariant voice features from different speech content and project them into a fixed-dimensional space — although the exact dimension may vary from model to model.</a:t>
            </a:r>
            <a:br>
              <a:rPr lang="en-US" dirty="0"/>
            </a:br>
            <a:r>
              <a:rPr lang="en-US" dirty="0"/>
              <a:t>&lt;click&gt;</a:t>
            </a:r>
            <a:br>
              <a:rPr lang="en-US" dirty="0"/>
            </a:br>
            <a:r>
              <a:rPr lang="en-US" dirty="0"/>
              <a:t>So, we can combine multiple encoders into an </a:t>
            </a:r>
            <a:r>
              <a:rPr lang="en-US" b="1" dirty="0"/>
              <a:t>ensemble encoder</a:t>
            </a:r>
            <a:r>
              <a:rPr lang="en-US" dirty="0"/>
              <a:t> to improve the </a:t>
            </a:r>
            <a:r>
              <a:rPr lang="en-US" b="1" dirty="0"/>
              <a:t>transferability</a:t>
            </a:r>
            <a:r>
              <a:rPr lang="en-US" dirty="0"/>
              <a:t> of our protection.</a:t>
            </a:r>
            <a:br>
              <a:rPr lang="en-US" dirty="0"/>
            </a:br>
            <a:r>
              <a:rPr lang="en-US" dirty="0"/>
              <a:t>&lt;click&gt;</a:t>
            </a:r>
            <a:br>
              <a:rPr lang="en-US" dirty="0"/>
            </a:br>
            <a:r>
              <a:rPr lang="en-US" dirty="0"/>
              <a:t>From the mathematical model, our optimization of the style embedding vector is based on the losses from encoder 0 to encoder n — and we aim to </a:t>
            </a:r>
            <a:r>
              <a:rPr lang="en-US" b="1" dirty="0"/>
              <a:t>maximize</a:t>
            </a:r>
            <a:r>
              <a:rPr lang="en-US" dirty="0"/>
              <a:t> these losses to break the performance of voice synthesis.</a:t>
            </a:r>
          </a:p>
          <a:p>
            <a:r>
              <a:rPr lang="en-US" altLang="zh-CN" dirty="0"/>
              <a:t>&lt;click&gt;</a:t>
            </a:r>
            <a:endParaRPr lang="en-US" dirty="0"/>
          </a:p>
          <a:p>
            <a:r>
              <a:rPr lang="en-US" dirty="0"/>
              <a:t>At the same time, to ensure audio quality, we set a threshold during optimization: if the MSE between the style-transferred spectrogram and the original spectrogram exceeds this threshold, we stop the iteration.</a:t>
            </a:r>
            <a:br>
              <a:rPr lang="en-US" dirty="0"/>
            </a:br>
            <a:r>
              <a:rPr lang="en-US" dirty="0"/>
              <a:t>&lt;click&gt;</a:t>
            </a:r>
            <a:br>
              <a:rPr lang="en-US" dirty="0"/>
            </a:br>
            <a:r>
              <a:rPr lang="en-US" dirty="0"/>
              <a:t>With this approach, we can further guarantee both </a:t>
            </a:r>
            <a:r>
              <a:rPr lang="en-US" b="1" dirty="0"/>
              <a:t>transferability</a:t>
            </a:r>
            <a:r>
              <a:rPr lang="en-US" dirty="0"/>
              <a:t> and </a:t>
            </a:r>
            <a:r>
              <a:rPr lang="en-US" b="1" dirty="0"/>
              <a:t>high quality</a:t>
            </a:r>
            <a:r>
              <a:rPr lang="en-US" dirty="0"/>
              <a:t>.</a:t>
            </a:r>
          </a:p>
        </p:txBody>
      </p:sp>
      <p:sp>
        <p:nvSpPr>
          <p:cNvPr id="4" name="Slide Number Placeholder 3"/>
          <p:cNvSpPr>
            <a:spLocks noGrp="1"/>
          </p:cNvSpPr>
          <p:nvPr>
            <p:ph type="sldNum" sz="quarter" idx="5"/>
          </p:nvPr>
        </p:nvSpPr>
        <p:spPr/>
        <p:txBody>
          <a:bodyPr/>
          <a:lstStyle/>
          <a:p>
            <a:fld id="{3CE77E91-04F3-41F6-99D4-77B399E1EA0A}" type="slidenum">
              <a:rPr lang="en-US" smtClean="0"/>
              <a:t>12</a:t>
            </a:fld>
            <a:endParaRPr lang="en-US"/>
          </a:p>
        </p:txBody>
      </p:sp>
    </p:spTree>
    <p:extLst>
      <p:ext uri="{BB962C8B-B14F-4D97-AF65-F5344CB8AC3E}">
        <p14:creationId xmlns:p14="http://schemas.microsoft.com/office/powerpoint/2010/main" val="11331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final stage, we apply </a:t>
            </a:r>
            <a:r>
              <a:rPr lang="en-US" b="1" dirty="0"/>
              <a:t>reverberation processing</a:t>
            </a:r>
            <a:r>
              <a:rPr lang="en-US" dirty="0"/>
              <a:t> to the transformed audio.</a:t>
            </a:r>
            <a:br>
              <a:rPr lang="en-US" dirty="0"/>
            </a:br>
            <a:r>
              <a:rPr lang="en-US" dirty="0"/>
              <a:t>&lt;click&gt;</a:t>
            </a:r>
            <a:br>
              <a:rPr lang="en-US" dirty="0"/>
            </a:br>
            <a:r>
              <a:rPr lang="en-US" dirty="0"/>
              <a:t>As shown in the figure, in an indoor environment, what we hear is actually a mix of </a:t>
            </a:r>
            <a:r>
              <a:rPr lang="en-US" b="1" dirty="0"/>
              <a:t>direct sound</a:t>
            </a:r>
            <a:r>
              <a:rPr lang="en-US" dirty="0"/>
              <a:t> and multiple </a:t>
            </a:r>
            <a:r>
              <a:rPr lang="en-US" b="1" dirty="0"/>
              <a:t>sound reflections</a:t>
            </a:r>
            <a:r>
              <a:rPr lang="en-US" dirty="0"/>
              <a:t>. But because these reflections have very short delays, our ears can’t detect them.</a:t>
            </a:r>
          </a:p>
          <a:p>
            <a:r>
              <a:rPr lang="en-US" dirty="0"/>
              <a:t>By using this property, we can add very short reverberation effects to the speech signal to further disrupt the performance of voice synthesis models.</a:t>
            </a:r>
            <a:br>
              <a:rPr lang="en-US" dirty="0"/>
            </a:br>
            <a:r>
              <a:rPr lang="en-US" dirty="0"/>
              <a:t>&lt;click&gt;</a:t>
            </a:r>
            <a:br>
              <a:rPr lang="en-US" dirty="0"/>
            </a:br>
            <a:r>
              <a:rPr lang="en-US" dirty="0"/>
              <a:t>The process of generating reverberation is shown in this equation: </a:t>
            </a:r>
            <a:r>
              <a:rPr lang="en-US" b="1" dirty="0"/>
              <a:t>xₜ</a:t>
            </a:r>
            <a:r>
              <a:rPr lang="en-US" dirty="0"/>
              <a:t> is the original signal, and by convolving it with </a:t>
            </a:r>
            <a:r>
              <a:rPr lang="en-US" b="1" dirty="0"/>
              <a:t>hₜ</a:t>
            </a:r>
            <a:r>
              <a:rPr lang="en-US" dirty="0"/>
              <a:t> — the RIR signal — we can produce a specific reverberated signal. We then optimize </a:t>
            </a:r>
            <a:r>
              <a:rPr lang="en-US" b="1" dirty="0"/>
              <a:t>hₜ</a:t>
            </a:r>
            <a:r>
              <a:rPr lang="en-US" dirty="0"/>
              <a:t> using the process below.</a:t>
            </a:r>
            <a:br>
              <a:rPr lang="en-US" dirty="0"/>
            </a:br>
            <a:r>
              <a:rPr lang="en-US" dirty="0"/>
              <a:t>&lt;click&gt;</a:t>
            </a:r>
            <a:br>
              <a:rPr lang="en-US" dirty="0"/>
            </a:br>
            <a:r>
              <a:rPr lang="en-US" dirty="0"/>
              <a:t>First, we select the RIR signal with the best initial protection performance from an existing dataset of reverberation effects.</a:t>
            </a:r>
            <a:br>
              <a:rPr lang="en-US" dirty="0"/>
            </a:br>
            <a:r>
              <a:rPr lang="en-US" dirty="0"/>
              <a:t>&lt;click&gt;</a:t>
            </a:r>
            <a:br>
              <a:rPr lang="en-US" dirty="0"/>
            </a:br>
            <a:r>
              <a:rPr lang="en-US" dirty="0"/>
              <a:t>Then, we further optimize </a:t>
            </a:r>
            <a:r>
              <a:rPr lang="en-US" b="1" dirty="0"/>
              <a:t>hₜ</a:t>
            </a:r>
            <a:r>
              <a:rPr lang="en-US" dirty="0"/>
              <a:t> through gradient descent to improve its effectiveness.</a:t>
            </a:r>
            <a:br>
              <a:rPr lang="en-US" dirty="0"/>
            </a:br>
            <a:r>
              <a:rPr lang="en-US" dirty="0"/>
              <a:t>&lt;click&gt;</a:t>
            </a:r>
            <a:br>
              <a:rPr lang="en-US" dirty="0"/>
            </a:br>
            <a:r>
              <a:rPr lang="en-US" dirty="0"/>
              <a:t>Finally, the model with added reverberation can successfully spoof deepfake voice generation systems.</a:t>
            </a:r>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13</a:t>
            </a:fld>
            <a:endParaRPr lang="en-US"/>
          </a:p>
        </p:txBody>
      </p:sp>
    </p:spTree>
    <p:extLst>
      <p:ext uri="{BB962C8B-B14F-4D97-AF65-F5344CB8AC3E}">
        <p14:creationId xmlns:p14="http://schemas.microsoft.com/office/powerpoint/2010/main" val="2041189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our approach </a:t>
            </a:r>
            <a:r>
              <a:rPr lang="en-US" b="1" dirty="0"/>
              <a:t>real-time</a:t>
            </a:r>
            <a:r>
              <a:rPr lang="en-US" dirty="0"/>
              <a:t>, we designed </a:t>
            </a:r>
            <a:r>
              <a:rPr lang="en-US" b="1" dirty="0" err="1"/>
              <a:t>LiveMask</a:t>
            </a:r>
            <a:r>
              <a:rPr lang="en-US" dirty="0"/>
              <a:t> — the real-time mode of </a:t>
            </a:r>
            <a:r>
              <a:rPr lang="en-US" dirty="0" err="1"/>
              <a:t>ClearMask</a:t>
            </a:r>
            <a:r>
              <a:rPr lang="en-US" dirty="0"/>
              <a:t>.</a:t>
            </a:r>
            <a:br>
              <a:rPr lang="en-US" dirty="0"/>
            </a:br>
            <a:r>
              <a:rPr lang="en-US" dirty="0"/>
              <a:t>&lt;click&gt;</a:t>
            </a:r>
            <a:br>
              <a:rPr lang="en-US" dirty="0"/>
            </a:br>
            <a:r>
              <a:rPr lang="en-US" dirty="0"/>
              <a:t>The system pipeline is shown here. In this mode, we remove </a:t>
            </a:r>
            <a:r>
              <a:rPr lang="en-US" b="1" dirty="0"/>
              <a:t>audio style transfer</a:t>
            </a:r>
            <a:r>
              <a:rPr lang="en-US" dirty="0"/>
              <a:t> because it has a higher computation delay, while </a:t>
            </a:r>
            <a:r>
              <a:rPr lang="en-US" b="1" dirty="0"/>
              <a:t>spectrogram masking</a:t>
            </a:r>
            <a:r>
              <a:rPr lang="en-US" dirty="0"/>
              <a:t> and </a:t>
            </a:r>
            <a:r>
              <a:rPr lang="en-US" b="1" dirty="0"/>
              <a:t>reverberation generation</a:t>
            </a:r>
            <a:r>
              <a:rPr lang="en-US" dirty="0"/>
              <a:t> can be done quickly.</a:t>
            </a:r>
          </a:p>
          <a:p>
            <a:r>
              <a:rPr lang="en-US" dirty="0"/>
              <a:t>Unlike </a:t>
            </a:r>
            <a:r>
              <a:rPr lang="en-US" dirty="0" err="1"/>
              <a:t>ClearMask</a:t>
            </a:r>
            <a:br>
              <a:rPr lang="en-US" dirty="0"/>
            </a:br>
            <a:r>
              <a:rPr lang="en-US" dirty="0"/>
              <a:t>&lt;click&gt;</a:t>
            </a:r>
            <a:br>
              <a:rPr lang="en-US" dirty="0"/>
            </a:br>
            <a:r>
              <a:rPr lang="en-US" dirty="0"/>
              <a:t>For a specific speaker, we first collect a small dataset.</a:t>
            </a:r>
            <a:br>
              <a:rPr lang="en-US" dirty="0"/>
            </a:br>
            <a:r>
              <a:rPr lang="en-US" dirty="0"/>
              <a:t>&lt;click&gt;</a:t>
            </a:r>
            <a:br>
              <a:rPr lang="en-US" dirty="0"/>
            </a:br>
            <a:r>
              <a:rPr lang="en-US" dirty="0"/>
              <a:t>Then, we optimize a fixed filter for that speaker to perform filtering — this becomes the first stage of the system.</a:t>
            </a:r>
            <a:br>
              <a:rPr lang="en-US" dirty="0"/>
            </a:br>
            <a:r>
              <a:rPr lang="en-US" dirty="0"/>
              <a:t>&lt;click&gt;</a:t>
            </a:r>
            <a:br>
              <a:rPr lang="en-US" dirty="0"/>
            </a:br>
            <a:r>
              <a:rPr lang="en-US" dirty="0"/>
              <a:t>We also train a fixed RIR and apply it to all of that speaker’s audio samples, so it achieves the best </a:t>
            </a:r>
            <a:r>
              <a:rPr lang="en-US" b="1" dirty="0"/>
              <a:t>universal</a:t>
            </a:r>
            <a:r>
              <a:rPr lang="en-US" dirty="0"/>
              <a:t> performance.</a:t>
            </a:r>
          </a:p>
          <a:p>
            <a:r>
              <a:rPr lang="en-US" dirty="0"/>
              <a:t>Because both filtering and convolution operations can be implemented in a programmable hardware</a:t>
            </a:r>
            <a:r>
              <a:rPr lang="zh-CN" altLang="en-US" dirty="0"/>
              <a:t> </a:t>
            </a:r>
            <a:r>
              <a:rPr lang="en-US" altLang="zh-CN" dirty="0"/>
              <a:t>solution</a:t>
            </a:r>
            <a:r>
              <a:rPr lang="en-US" dirty="0"/>
              <a:t>, the system achieves extremely low-latency signal processing — making it practical for real-time communication apps.</a:t>
            </a:r>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14</a:t>
            </a:fld>
            <a:endParaRPr lang="en-US"/>
          </a:p>
        </p:txBody>
      </p:sp>
    </p:spTree>
    <p:extLst>
      <p:ext uri="{BB962C8B-B14F-4D97-AF65-F5344CB8AC3E}">
        <p14:creationId xmlns:p14="http://schemas.microsoft.com/office/powerpoint/2010/main" val="3971242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evaluate the performance of </a:t>
            </a:r>
            <a:r>
              <a:rPr lang="en-US" b="1" dirty="0" err="1"/>
              <a:t>ClearMask</a:t>
            </a:r>
            <a:r>
              <a:rPr lang="en-US" dirty="0"/>
              <a:t>.</a:t>
            </a:r>
            <a:br>
              <a:rPr lang="en-US" dirty="0"/>
            </a:br>
            <a:r>
              <a:rPr lang="en-US" dirty="0"/>
              <a:t>&lt;click&gt;</a:t>
            </a:r>
            <a:br>
              <a:rPr lang="en-US" dirty="0"/>
            </a:br>
            <a:r>
              <a:rPr lang="en-US" dirty="0"/>
              <a:t>First, we tested it against a variety of deepfake voice synthesis models. Three of these models were used as </a:t>
            </a:r>
            <a:r>
              <a:rPr lang="en-US" b="1" dirty="0"/>
              <a:t>surrogate models</a:t>
            </a:r>
            <a:r>
              <a:rPr lang="en-US" dirty="0"/>
              <a:t> for optimizing </a:t>
            </a:r>
            <a:r>
              <a:rPr lang="en-US" dirty="0" err="1"/>
              <a:t>ClearMask</a:t>
            </a:r>
            <a:r>
              <a:rPr lang="en-US" dirty="0"/>
              <a:t>. Then, we tested on three unseen open-source models and two closed-source commercial models.</a:t>
            </a:r>
            <a:br>
              <a:rPr lang="en-US" dirty="0"/>
            </a:br>
            <a:r>
              <a:rPr lang="en-US" dirty="0"/>
              <a:t>&lt;click&gt;</a:t>
            </a:r>
            <a:br>
              <a:rPr lang="en-US" dirty="0"/>
            </a:br>
            <a:r>
              <a:rPr lang="en-US" dirty="0"/>
              <a:t>We used three different metrics to measure performance.</a:t>
            </a:r>
          </a:p>
          <a:p>
            <a:r>
              <a:rPr lang="en-US" dirty="0"/>
              <a:t>First, we used the open-source </a:t>
            </a:r>
            <a:r>
              <a:rPr lang="en-US" b="1" dirty="0" err="1"/>
              <a:t>SpeechBrain</a:t>
            </a:r>
            <a:r>
              <a:rPr lang="en-US" dirty="0"/>
              <a:t> model to measure the similarity between the original voice and the synthesized voice.</a:t>
            </a:r>
          </a:p>
          <a:p>
            <a:r>
              <a:rPr lang="en-US" dirty="0"/>
              <a:t>We also used </a:t>
            </a:r>
            <a:r>
              <a:rPr lang="en-US" b="1" dirty="0" err="1"/>
              <a:t>SpeechBrain</a:t>
            </a:r>
            <a:r>
              <a:rPr lang="en-US" dirty="0"/>
              <a:t> and a</a:t>
            </a:r>
            <a:r>
              <a:rPr lang="zh-CN" altLang="en-US" dirty="0"/>
              <a:t> </a:t>
            </a:r>
            <a:r>
              <a:rPr lang="en-US" altLang="zh-CN" dirty="0"/>
              <a:t>commercial</a:t>
            </a:r>
            <a:r>
              <a:rPr lang="zh-CN" altLang="en-US" dirty="0"/>
              <a:t> </a:t>
            </a:r>
            <a:r>
              <a:rPr lang="en-US" altLang="zh-CN" dirty="0"/>
              <a:t>API</a:t>
            </a:r>
            <a:r>
              <a:rPr lang="zh-CN" altLang="en-US" dirty="0"/>
              <a:t> </a:t>
            </a:r>
            <a:r>
              <a:rPr lang="en-US" altLang="zh-CN" dirty="0"/>
              <a:t>--</a:t>
            </a:r>
            <a:r>
              <a:rPr lang="zh-CN" altLang="en-US" dirty="0"/>
              <a:t> </a:t>
            </a:r>
            <a:r>
              <a:rPr lang="en-US" b="1" dirty="0" err="1"/>
              <a:t>Soniox</a:t>
            </a:r>
            <a:r>
              <a:rPr lang="en-US" dirty="0"/>
              <a:t> to evaluate the rejection rate — the percentage of synthesized voice is denied by a voice recognition system.</a:t>
            </a:r>
          </a:p>
          <a:p>
            <a:r>
              <a:rPr lang="en-US" dirty="0"/>
              <a:t>Here, </a:t>
            </a:r>
            <a:r>
              <a:rPr lang="en-US" b="1" dirty="0"/>
              <a:t>lower similarity</a:t>
            </a:r>
            <a:r>
              <a:rPr lang="en-US" dirty="0"/>
              <a:t> and </a:t>
            </a:r>
            <a:r>
              <a:rPr lang="en-US" b="1" dirty="0"/>
              <a:t>higher rejection rate</a:t>
            </a:r>
            <a:r>
              <a:rPr lang="en-US" dirty="0"/>
              <a:t> both indicate stronger defense performance.</a:t>
            </a:r>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15</a:t>
            </a:fld>
            <a:endParaRPr lang="en-US"/>
          </a:p>
        </p:txBody>
      </p:sp>
    </p:spTree>
    <p:extLst>
      <p:ext uri="{BB962C8B-B14F-4D97-AF65-F5344CB8AC3E}">
        <p14:creationId xmlns:p14="http://schemas.microsoft.com/office/powerpoint/2010/main" val="3724375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performance tests for </a:t>
            </a:r>
            <a:r>
              <a:rPr lang="en-US" b="1" dirty="0" err="1"/>
              <a:t>ClearMask</a:t>
            </a:r>
            <a:r>
              <a:rPr lang="en-US" dirty="0"/>
              <a:t>.</a:t>
            </a:r>
            <a:br>
              <a:rPr lang="en-US" dirty="0"/>
            </a:br>
            <a:r>
              <a:rPr lang="en-US" dirty="0"/>
              <a:t>&lt;click&gt;</a:t>
            </a:r>
            <a:br>
              <a:rPr lang="en-US" dirty="0"/>
            </a:br>
            <a:r>
              <a:rPr lang="en-US" dirty="0"/>
              <a:t>First, on unseen open-source deepfake voice synthesis models, we measured the average </a:t>
            </a:r>
            <a:r>
              <a:rPr lang="en-US" b="1" dirty="0"/>
              <a:t>similarity score</a:t>
            </a:r>
            <a:r>
              <a:rPr lang="en-US" dirty="0"/>
              <a:t> and </a:t>
            </a:r>
            <a:r>
              <a:rPr lang="en-US" b="1" dirty="0"/>
              <a:t>rejection rate</a:t>
            </a:r>
            <a:r>
              <a:rPr lang="en-US" dirty="0"/>
              <a:t> before and after protection.</a:t>
            </a:r>
          </a:p>
          <a:p>
            <a:r>
              <a:rPr lang="en-US" dirty="0"/>
              <a:t>We can see that once the original speech is protected by either </a:t>
            </a:r>
            <a:r>
              <a:rPr lang="en-US" dirty="0" err="1"/>
              <a:t>ClearMask</a:t>
            </a:r>
            <a:r>
              <a:rPr lang="en-US" dirty="0"/>
              <a:t> or </a:t>
            </a:r>
            <a:r>
              <a:rPr lang="en-US" dirty="0" err="1"/>
              <a:t>LiveMask</a:t>
            </a:r>
            <a:r>
              <a:rPr lang="en-US" dirty="0"/>
              <a:t>, the similarity between the synthesized voice and the original drops significantly, while the rejection rate rises to nearly </a:t>
            </a:r>
            <a:r>
              <a:rPr lang="en-US" b="1" dirty="0"/>
              <a:t>100%</a:t>
            </a:r>
            <a:r>
              <a:rPr lang="en-US" dirty="0"/>
              <a:t>.</a:t>
            </a:r>
          </a:p>
          <a:p>
            <a:r>
              <a:rPr lang="en-US" dirty="0"/>
              <a:t>This shows that our protection is both highly </a:t>
            </a:r>
            <a:r>
              <a:rPr lang="en-US" b="1" dirty="0"/>
              <a:t>effective</a:t>
            </a:r>
            <a:r>
              <a:rPr lang="en-US" dirty="0"/>
              <a:t> and </a:t>
            </a:r>
            <a:r>
              <a:rPr lang="en-US" b="1" dirty="0"/>
              <a:t>transferable</a:t>
            </a:r>
            <a:r>
              <a:rPr lang="en-US" dirty="0"/>
              <a:t>.</a:t>
            </a:r>
            <a:br>
              <a:rPr lang="en-US" dirty="0"/>
            </a:br>
            <a:r>
              <a:rPr lang="en-US" dirty="0"/>
              <a:t>&lt;click&gt;</a:t>
            </a:r>
            <a:br>
              <a:rPr lang="en-US" dirty="0"/>
            </a:br>
            <a:r>
              <a:rPr lang="en-US" dirty="0"/>
              <a:t>On commercial voice synthesis APIs — even though their models are larger and more powerful — our protection still works very effectively.</a:t>
            </a:r>
            <a:br>
              <a:rPr lang="en-US" dirty="0"/>
            </a:br>
            <a:r>
              <a:rPr lang="en-US" dirty="0"/>
              <a:t>&lt;click&gt;</a:t>
            </a:r>
            <a:br>
              <a:rPr lang="en-US" dirty="0"/>
            </a:br>
            <a:r>
              <a:rPr lang="en-US" dirty="0"/>
              <a:t>So, With</a:t>
            </a:r>
            <a:r>
              <a:rPr lang="zh-CN" altLang="en-US" dirty="0"/>
              <a:t> </a:t>
            </a:r>
            <a:r>
              <a:rPr lang="en-US" dirty="0" err="1"/>
              <a:t>ClearMask</a:t>
            </a:r>
            <a:r>
              <a:rPr lang="en-US" dirty="0"/>
              <a:t> protection, deepfake voices can no longer fool AI-based speaker recognition systems.</a:t>
            </a:r>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16</a:t>
            </a:fld>
            <a:endParaRPr lang="en-US"/>
          </a:p>
        </p:txBody>
      </p:sp>
    </p:spTree>
    <p:extLst>
      <p:ext uri="{BB962C8B-B14F-4D97-AF65-F5344CB8AC3E}">
        <p14:creationId xmlns:p14="http://schemas.microsoft.com/office/powerpoint/2010/main" val="149288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also evaluated </a:t>
            </a:r>
            <a:r>
              <a:rPr lang="en-US" dirty="0" err="1"/>
              <a:t>ClearMask’s</a:t>
            </a:r>
            <a:r>
              <a:rPr lang="en-US" dirty="0"/>
              <a:t> ability to prevent </a:t>
            </a:r>
            <a:r>
              <a:rPr lang="en-US" b="1" dirty="0"/>
              <a:t>human listeners</a:t>
            </a:r>
            <a:r>
              <a:rPr lang="en-US" dirty="0"/>
              <a:t> from being deceived.</a:t>
            </a:r>
            <a:br>
              <a:rPr lang="en-US" dirty="0"/>
            </a:br>
            <a:r>
              <a:rPr lang="en-US" dirty="0"/>
              <a:t>&lt;click&gt;</a:t>
            </a:r>
            <a:br>
              <a:rPr lang="en-US" dirty="0"/>
            </a:br>
            <a:r>
              <a:rPr lang="en-US" dirty="0"/>
              <a:t>These two bar charts show human similarity ratings before and after protection, on both open-source and commercial voice synthesis models.</a:t>
            </a:r>
          </a:p>
          <a:p>
            <a:r>
              <a:rPr lang="en-US" dirty="0"/>
              <a:t>Here, </a:t>
            </a:r>
            <a:r>
              <a:rPr lang="en-US" b="1" dirty="0"/>
              <a:t>blue</a:t>
            </a:r>
            <a:r>
              <a:rPr lang="en-US" dirty="0"/>
              <a:t> means “highly similar,” and </a:t>
            </a:r>
            <a:r>
              <a:rPr lang="en-US" b="1" dirty="0"/>
              <a:t>red</a:t>
            </a:r>
            <a:r>
              <a:rPr lang="en-US" dirty="0"/>
              <a:t> means “completely different.”</a:t>
            </a:r>
          </a:p>
          <a:p>
            <a:r>
              <a:rPr lang="en-US" dirty="0"/>
              <a:t>We can see that after protection, human ratings shifted from mostly “highly similar” to mostly “completely different.”</a:t>
            </a:r>
            <a:br>
              <a:rPr lang="en-US" dirty="0"/>
            </a:br>
            <a:r>
              <a:rPr lang="en-US" dirty="0"/>
              <a:t>&lt;click&gt;</a:t>
            </a:r>
            <a:br>
              <a:rPr lang="en-US" dirty="0"/>
            </a:br>
            <a:r>
              <a:rPr lang="en-US" dirty="0"/>
              <a:t>This means </a:t>
            </a:r>
            <a:r>
              <a:rPr lang="en-US" dirty="0" err="1"/>
              <a:t>ClearMask</a:t>
            </a:r>
            <a:r>
              <a:rPr lang="en-US" dirty="0"/>
              <a:t> can also effectively prevent human listeners from being tricked by deepfake voices.</a:t>
            </a:r>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17</a:t>
            </a:fld>
            <a:endParaRPr lang="en-US"/>
          </a:p>
        </p:txBody>
      </p:sp>
    </p:spTree>
    <p:extLst>
      <p:ext uri="{BB962C8B-B14F-4D97-AF65-F5344CB8AC3E}">
        <p14:creationId xmlns:p14="http://schemas.microsoft.com/office/powerpoint/2010/main" val="3557155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evaluating </a:t>
            </a:r>
            <a:r>
              <a:rPr lang="en-US" b="1" dirty="0"/>
              <a:t>effectiveness</a:t>
            </a:r>
            <a:r>
              <a:rPr lang="en-US" dirty="0"/>
              <a:t> and </a:t>
            </a:r>
            <a:r>
              <a:rPr lang="en-US" b="1" dirty="0"/>
              <a:t>transferability</a:t>
            </a:r>
            <a:r>
              <a:rPr lang="en-US" dirty="0"/>
              <a:t>, we also compare the </a:t>
            </a:r>
            <a:r>
              <a:rPr lang="en-US" b="1" dirty="0"/>
              <a:t>audio quality</a:t>
            </a:r>
            <a:r>
              <a:rPr lang="en-US" dirty="0"/>
              <a:t> of </a:t>
            </a:r>
            <a:r>
              <a:rPr lang="en-US" dirty="0" err="1"/>
              <a:t>ClearMask</a:t>
            </a:r>
            <a:r>
              <a:rPr lang="en-US" dirty="0"/>
              <a:t> with other protection methods.</a:t>
            </a:r>
          </a:p>
          <a:p>
            <a:r>
              <a:rPr lang="en-US" dirty="0"/>
              <a:t>From the earlier comparison, we saw that </a:t>
            </a:r>
            <a:r>
              <a:rPr lang="en-US" b="1" dirty="0" err="1"/>
              <a:t>AntiFake</a:t>
            </a:r>
            <a:r>
              <a:rPr lang="en-US" dirty="0"/>
              <a:t> also achieves strong protection performance.</a:t>
            </a:r>
            <a:br>
              <a:rPr lang="en-US" dirty="0"/>
            </a:br>
            <a:r>
              <a:rPr lang="en-US" dirty="0"/>
              <a:t>&lt;click&gt;</a:t>
            </a:r>
            <a:br>
              <a:rPr lang="en-US" dirty="0"/>
            </a:br>
            <a:r>
              <a:rPr lang="en-US" dirty="0"/>
              <a:t>However, if we look at the spectrogram of the original audio versus the audio protected by </a:t>
            </a:r>
            <a:r>
              <a:rPr lang="en-US" dirty="0" err="1"/>
              <a:t>AntiFake</a:t>
            </a:r>
            <a:r>
              <a:rPr lang="en-US" dirty="0"/>
              <a:t>…</a:t>
            </a:r>
            <a:br>
              <a:rPr lang="en-US" dirty="0"/>
            </a:br>
            <a:r>
              <a:rPr lang="en-US" dirty="0"/>
              <a:t>&lt;click&gt;</a:t>
            </a:r>
            <a:br>
              <a:rPr lang="en-US" dirty="0"/>
            </a:br>
            <a:r>
              <a:rPr lang="en-US" dirty="0"/>
              <a:t>…we can see that </a:t>
            </a:r>
            <a:r>
              <a:rPr lang="en-US" dirty="0" err="1"/>
              <a:t>AntiFake</a:t>
            </a:r>
            <a:r>
              <a:rPr lang="en-US" dirty="0"/>
              <a:t> introduces a large amount of background noise, making the audio sound noisy and covering most of the high-frequency signals.</a:t>
            </a:r>
            <a:br>
              <a:rPr lang="en-US" dirty="0"/>
            </a:br>
            <a:r>
              <a:rPr lang="en-US" dirty="0"/>
              <a:t>&lt;click&gt;</a:t>
            </a:r>
            <a:br>
              <a:rPr lang="en-US" dirty="0"/>
            </a:br>
            <a:r>
              <a:rPr lang="en-US" dirty="0"/>
              <a:t>In contrast, speech processed by </a:t>
            </a:r>
            <a:r>
              <a:rPr lang="en-US" dirty="0" err="1"/>
              <a:t>ClearMask</a:t>
            </a:r>
            <a:r>
              <a:rPr lang="en-US" dirty="0"/>
              <a:t> and </a:t>
            </a:r>
            <a:r>
              <a:rPr lang="en-US" dirty="0" err="1"/>
              <a:t>LiveMask</a:t>
            </a:r>
            <a:r>
              <a:rPr lang="en-US" dirty="0"/>
              <a:t> still shows clear voice features.</a:t>
            </a:r>
            <a:br>
              <a:rPr lang="en-US" dirty="0"/>
            </a:br>
            <a:r>
              <a:rPr lang="en-US" dirty="0"/>
              <a:t>&lt;click&gt;</a:t>
            </a:r>
            <a:br>
              <a:rPr lang="en-US" dirty="0"/>
            </a:br>
            <a:r>
              <a:rPr lang="en-US" dirty="0"/>
              <a:t>This demonstrates that our protection can maintain high audio quality.</a:t>
            </a:r>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18</a:t>
            </a:fld>
            <a:endParaRPr lang="en-US"/>
          </a:p>
        </p:txBody>
      </p:sp>
    </p:spTree>
    <p:extLst>
      <p:ext uri="{BB962C8B-B14F-4D97-AF65-F5344CB8AC3E}">
        <p14:creationId xmlns:p14="http://schemas.microsoft.com/office/powerpoint/2010/main" val="1823824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also test the </a:t>
            </a:r>
            <a:r>
              <a:rPr lang="en-US" b="1" dirty="0"/>
              <a:t>robustness</a:t>
            </a:r>
            <a:r>
              <a:rPr lang="en-US" dirty="0"/>
              <a:t> of </a:t>
            </a:r>
            <a:r>
              <a:rPr lang="en-US" dirty="0" err="1"/>
              <a:t>ClearMask</a:t>
            </a:r>
            <a:r>
              <a:rPr lang="en-US" dirty="0"/>
              <a:t> against different </a:t>
            </a:r>
            <a:r>
              <a:rPr lang="en-US" b="1" dirty="0"/>
              <a:t>adaptive attackers</a:t>
            </a:r>
            <a:r>
              <a:rPr lang="en-US" dirty="0"/>
              <a:t>.</a:t>
            </a:r>
            <a:br>
              <a:rPr lang="en-US" dirty="0"/>
            </a:br>
            <a:r>
              <a:rPr lang="en-US" dirty="0"/>
              <a:t>&lt;click&gt;</a:t>
            </a:r>
            <a:br>
              <a:rPr lang="en-US" dirty="0"/>
            </a:br>
            <a:r>
              <a:rPr lang="en-US" dirty="0"/>
              <a:t>First, we tried different signal transformation methods from </a:t>
            </a:r>
            <a:r>
              <a:rPr lang="en-US" dirty="0" err="1"/>
              <a:t>WaveGuard</a:t>
            </a:r>
            <a:r>
              <a:rPr lang="en-US" dirty="0"/>
              <a:t> to see if they could remove our protection.</a:t>
            </a:r>
          </a:p>
          <a:p>
            <a:r>
              <a:rPr lang="en-US" dirty="0"/>
              <a:t>But as we can see, after these transformations, the similarity of the new synthesized speech was even lower than the baseline.</a:t>
            </a:r>
          </a:p>
          <a:p>
            <a:r>
              <a:rPr lang="en-US" dirty="0"/>
              <a:t>This is because filtering, audio style transfer, and similar methods cannot be reversed through simple signal processing, and the signal loss introduced during transformation further reduces the performance of the synthesis model.</a:t>
            </a:r>
            <a:br>
              <a:rPr lang="en-US" dirty="0"/>
            </a:br>
            <a:r>
              <a:rPr lang="en-US" dirty="0"/>
              <a:t>&lt;click&gt;</a:t>
            </a:r>
            <a:br>
              <a:rPr lang="en-US" dirty="0"/>
            </a:br>
            <a:r>
              <a:rPr lang="en-US" dirty="0"/>
              <a:t>We also tested whether an attacker could remove our protection by </a:t>
            </a:r>
            <a:r>
              <a:rPr lang="en-US" b="1" dirty="0"/>
              <a:t>dereverberation</a:t>
            </a:r>
            <a:r>
              <a:rPr lang="en-US" dirty="0"/>
              <a:t>.</a:t>
            </a:r>
          </a:p>
          <a:p>
            <a:r>
              <a:rPr lang="en-US" dirty="0"/>
              <a:t>However, since we specifically optimized our RIR, it is very difficult for the attacker to perfectly recover a clean, non-reverberated signal.</a:t>
            </a:r>
          </a:p>
          <a:p>
            <a:r>
              <a:rPr lang="en-US" altLang="zh-CN" dirty="0"/>
              <a:t>&lt;click&gt;</a:t>
            </a:r>
            <a:endParaRPr lang="en-US" dirty="0"/>
          </a:p>
          <a:p>
            <a:r>
              <a:rPr lang="en-US" dirty="0"/>
              <a:t>So, </a:t>
            </a:r>
            <a:r>
              <a:rPr lang="en-US" dirty="0" err="1"/>
              <a:t>ClearMask</a:t>
            </a:r>
            <a:r>
              <a:rPr lang="en-US" dirty="0"/>
              <a:t> can maintain strong robustness even when facing different adaptive attackers.</a:t>
            </a:r>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19</a:t>
            </a:fld>
            <a:endParaRPr lang="en-US"/>
          </a:p>
        </p:txBody>
      </p:sp>
    </p:spTree>
    <p:extLst>
      <p:ext uri="{BB962C8B-B14F-4D97-AF65-F5344CB8AC3E}">
        <p14:creationId xmlns:p14="http://schemas.microsoft.com/office/powerpoint/2010/main" val="243013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solidFill>
                  <a:srgbClr val="374151"/>
                </a:solidFill>
                <a:effectLst/>
                <a:latin typeface="Söhne"/>
              </a:rPr>
              <a:t>Voice synthesis technology has rapidly advanced in recent years, allowing the creation of synthetic voices that sound incredibly realistic. </a:t>
            </a:r>
          </a:p>
          <a:p>
            <a:r>
              <a:rPr lang="en-US" b="0" i="0" dirty="0">
                <a:solidFill>
                  <a:srgbClr val="374151"/>
                </a:solidFill>
                <a:effectLst/>
                <a:latin typeface="Söhne"/>
              </a:rPr>
              <a:t>&lt;click&gt;</a:t>
            </a:r>
          </a:p>
          <a:p>
            <a:r>
              <a:rPr lang="en-US" b="0" i="0" dirty="0">
                <a:solidFill>
                  <a:srgbClr val="374151"/>
                </a:solidFill>
                <a:effectLst/>
                <a:latin typeface="Söhne"/>
              </a:rPr>
              <a:t>For example, we can speak some words,</a:t>
            </a:r>
          </a:p>
          <a:p>
            <a:r>
              <a:rPr lang="en-US" b="0" i="0" dirty="0">
                <a:solidFill>
                  <a:srgbClr val="374151"/>
                </a:solidFill>
                <a:effectLst/>
                <a:latin typeface="Söhne"/>
              </a:rPr>
              <a:t>&lt;click&gt;</a:t>
            </a:r>
          </a:p>
          <a:p>
            <a:r>
              <a:rPr lang="en-US" b="0" i="0" dirty="0">
                <a:solidFill>
                  <a:srgbClr val="374151"/>
                </a:solidFill>
                <a:effectLst/>
                <a:latin typeface="Söhne"/>
              </a:rPr>
              <a:t> and make it sound like </a:t>
            </a:r>
            <a:r>
              <a:rPr lang="en-US" altLang="zh-CN" b="0" i="0" dirty="0">
                <a:solidFill>
                  <a:srgbClr val="374151"/>
                </a:solidFill>
                <a:effectLst/>
                <a:latin typeface="Söhne"/>
              </a:rPr>
              <a:t>Jackie</a:t>
            </a:r>
            <a:r>
              <a:rPr lang="zh-CN" altLang="en-US" b="0" i="0" dirty="0">
                <a:solidFill>
                  <a:srgbClr val="374151"/>
                </a:solidFill>
                <a:effectLst/>
                <a:latin typeface="Söhne"/>
              </a:rPr>
              <a:t> </a:t>
            </a:r>
            <a:r>
              <a:rPr lang="en-US" altLang="zh-CN" b="0" i="0" dirty="0">
                <a:solidFill>
                  <a:srgbClr val="374151"/>
                </a:solidFill>
                <a:effectLst/>
                <a:latin typeface="Söhne"/>
              </a:rPr>
              <a:t>Chan</a:t>
            </a:r>
            <a:r>
              <a:rPr lang="en-US" b="0" i="0" dirty="0">
                <a:solidFill>
                  <a:srgbClr val="374151"/>
                </a:solidFill>
                <a:effectLst/>
                <a:latin typeface="Söhne"/>
              </a:rPr>
              <a:t>. This voice synthesis can be applied in multiple applications, ,</a:t>
            </a:r>
          </a:p>
          <a:p>
            <a:r>
              <a:rPr lang="en-US" b="0" i="0" dirty="0">
                <a:solidFill>
                  <a:srgbClr val="374151"/>
                </a:solidFill>
                <a:effectLst/>
                <a:latin typeface="Söhne"/>
              </a:rPr>
              <a:t>&lt;click&gt;</a:t>
            </a:r>
          </a:p>
          <a:p>
            <a:r>
              <a:rPr lang="en-US" b="0" i="0" dirty="0">
                <a:solidFill>
                  <a:srgbClr val="374151"/>
                </a:solidFill>
                <a:effectLst/>
                <a:latin typeface="Söhne"/>
              </a:rPr>
              <a:t> like Amazon, is developing a product to read stories with real-human voice. ,</a:t>
            </a:r>
          </a:p>
          <a:p>
            <a:r>
              <a:rPr lang="en-US" b="0" i="0" dirty="0">
                <a:solidFill>
                  <a:srgbClr val="374151"/>
                </a:solidFill>
                <a:effectLst/>
                <a:latin typeface="Söhne"/>
              </a:rPr>
              <a:t>&lt;click&gt;</a:t>
            </a:r>
          </a:p>
          <a:p>
            <a:r>
              <a:rPr lang="en-US" b="0" i="0" dirty="0">
                <a:solidFill>
                  <a:srgbClr val="374151"/>
                </a:solidFill>
                <a:effectLst/>
                <a:latin typeface="Söhne"/>
              </a:rPr>
              <a:t> Or some</a:t>
            </a:r>
            <a:r>
              <a:rPr lang="zh-CN" altLang="en-US" b="0" i="0" dirty="0">
                <a:solidFill>
                  <a:srgbClr val="374151"/>
                </a:solidFill>
                <a:effectLst/>
                <a:latin typeface="Söhne"/>
              </a:rPr>
              <a:t> </a:t>
            </a:r>
            <a:r>
              <a:rPr lang="en-US" altLang="zh-CN" b="0" i="0" dirty="0">
                <a:solidFill>
                  <a:srgbClr val="374151"/>
                </a:solidFill>
                <a:effectLst/>
                <a:latin typeface="Söhne"/>
              </a:rPr>
              <a:t>speech</a:t>
            </a:r>
            <a:r>
              <a:rPr lang="zh-CN" altLang="en-US" b="0" i="0" dirty="0">
                <a:solidFill>
                  <a:srgbClr val="374151"/>
                </a:solidFill>
                <a:effectLst/>
                <a:latin typeface="Söhne"/>
              </a:rPr>
              <a:t> </a:t>
            </a:r>
            <a:r>
              <a:rPr lang="en-US" altLang="zh-CN" b="0" i="0" dirty="0">
                <a:solidFill>
                  <a:srgbClr val="374151"/>
                </a:solidFill>
                <a:effectLst/>
                <a:latin typeface="Söhne"/>
              </a:rPr>
              <a:t>LLM,</a:t>
            </a:r>
            <a:r>
              <a:rPr lang="zh-CN" altLang="en-US" b="0" i="0" dirty="0">
                <a:solidFill>
                  <a:srgbClr val="374151"/>
                </a:solidFill>
                <a:effectLst/>
                <a:latin typeface="Söhne"/>
              </a:rPr>
              <a:t> </a:t>
            </a:r>
            <a:r>
              <a:rPr lang="en-US" altLang="zh-CN" b="0" i="0" dirty="0">
                <a:solidFill>
                  <a:srgbClr val="374151"/>
                </a:solidFill>
                <a:effectLst/>
                <a:latin typeface="Söhne"/>
              </a:rPr>
              <a:t>can</a:t>
            </a:r>
            <a:r>
              <a:rPr lang="zh-CN" altLang="en-US" b="0" i="0" dirty="0">
                <a:solidFill>
                  <a:srgbClr val="374151"/>
                </a:solidFill>
                <a:effectLst/>
                <a:latin typeface="Söhne"/>
              </a:rPr>
              <a:t> </a:t>
            </a:r>
            <a:r>
              <a:rPr lang="en-US" altLang="zh-CN" b="0" i="0" dirty="0">
                <a:solidFill>
                  <a:srgbClr val="374151"/>
                </a:solidFill>
                <a:effectLst/>
                <a:latin typeface="Söhne"/>
              </a:rPr>
              <a:t>answer</a:t>
            </a:r>
            <a:r>
              <a:rPr lang="zh-CN" altLang="en-US" b="0" i="0" dirty="0">
                <a:solidFill>
                  <a:srgbClr val="374151"/>
                </a:solidFill>
                <a:effectLst/>
                <a:latin typeface="Söhne"/>
              </a:rPr>
              <a:t> </a:t>
            </a:r>
            <a:r>
              <a:rPr lang="en-US" altLang="zh-CN" b="0" i="0" dirty="0">
                <a:solidFill>
                  <a:srgbClr val="374151"/>
                </a:solidFill>
                <a:effectLst/>
                <a:latin typeface="Söhne"/>
              </a:rPr>
              <a:t>your</a:t>
            </a:r>
            <a:r>
              <a:rPr lang="zh-CN" altLang="en-US" b="0" i="0" dirty="0">
                <a:solidFill>
                  <a:srgbClr val="374151"/>
                </a:solidFill>
                <a:effectLst/>
                <a:latin typeface="Söhne"/>
              </a:rPr>
              <a:t> </a:t>
            </a:r>
            <a:r>
              <a:rPr lang="en-US" altLang="zh-CN" b="0" i="0" dirty="0">
                <a:solidFill>
                  <a:srgbClr val="374151"/>
                </a:solidFill>
                <a:effectLst/>
                <a:latin typeface="Söhne"/>
              </a:rPr>
              <a:t>questions</a:t>
            </a:r>
            <a:r>
              <a:rPr lang="zh-CN" altLang="en-US" b="0" i="0" dirty="0">
                <a:solidFill>
                  <a:srgbClr val="374151"/>
                </a:solidFill>
                <a:effectLst/>
                <a:latin typeface="Söhne"/>
              </a:rPr>
              <a:t> </a:t>
            </a:r>
            <a:r>
              <a:rPr lang="en-US" altLang="zh-CN" b="0" i="0" dirty="0">
                <a:solidFill>
                  <a:srgbClr val="374151"/>
                </a:solidFill>
                <a:effectLst/>
                <a:latin typeface="Söhne"/>
              </a:rPr>
              <a:t>with</a:t>
            </a:r>
            <a:r>
              <a:rPr lang="zh-CN" altLang="en-US" b="0" i="0" dirty="0">
                <a:solidFill>
                  <a:srgbClr val="374151"/>
                </a:solidFill>
                <a:effectLst/>
                <a:latin typeface="Söhne"/>
              </a:rPr>
              <a:t> </a:t>
            </a:r>
            <a:r>
              <a:rPr lang="en-US" altLang="zh-CN" b="0" i="0" dirty="0">
                <a:solidFill>
                  <a:srgbClr val="374151"/>
                </a:solidFill>
                <a:effectLst/>
                <a:latin typeface="Söhne"/>
              </a:rPr>
              <a:t>customized</a:t>
            </a:r>
            <a:r>
              <a:rPr lang="zh-CN" altLang="en-US" b="0" i="0" dirty="0">
                <a:solidFill>
                  <a:srgbClr val="374151"/>
                </a:solidFill>
                <a:effectLst/>
                <a:latin typeface="Söhne"/>
              </a:rPr>
              <a:t> </a:t>
            </a:r>
            <a:r>
              <a:rPr lang="en-US" altLang="zh-CN" b="0" i="0" dirty="0">
                <a:solidFill>
                  <a:srgbClr val="374151"/>
                </a:solidFill>
                <a:effectLst/>
                <a:latin typeface="Söhne"/>
              </a:rPr>
              <a:t>voice.</a:t>
            </a:r>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2</a:t>
            </a:fld>
            <a:endParaRPr lang="en-US"/>
          </a:p>
        </p:txBody>
      </p:sp>
    </p:spTree>
    <p:extLst>
      <p:ext uri="{BB962C8B-B14F-4D97-AF65-F5344CB8AC3E}">
        <p14:creationId xmlns:p14="http://schemas.microsoft.com/office/powerpoint/2010/main" val="3925999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the conclusion:</a:t>
            </a:r>
          </a:p>
          <a:p>
            <a:r>
              <a:rPr lang="en-US" dirty="0"/>
              <a:t>&lt;</a:t>
            </a:r>
            <a:r>
              <a:rPr lang="en-US" altLang="zh-CN" dirty="0"/>
              <a:t>click</a:t>
            </a:r>
            <a:r>
              <a:rPr lang="en-US" dirty="0"/>
              <a:t>&gt;</a:t>
            </a:r>
          </a:p>
          <a:p>
            <a:r>
              <a:rPr lang="en-US" altLang="zh-CN" dirty="0"/>
              <a:t>We…</a:t>
            </a:r>
            <a:endParaRPr lang="en-US" dirty="0"/>
          </a:p>
          <a:p>
            <a:r>
              <a:rPr lang="en-US" dirty="0"/>
              <a:t>&lt;</a:t>
            </a:r>
            <a:r>
              <a:rPr lang="en-US" altLang="zh-CN" dirty="0"/>
              <a:t>click</a:t>
            </a:r>
            <a:r>
              <a:rPr lang="en-US" dirty="0"/>
              <a:t>&gt;</a:t>
            </a:r>
          </a:p>
          <a:p>
            <a:r>
              <a:rPr lang="en-US" altLang="zh-CN" dirty="0"/>
              <a:t>We…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altLang="zh-CN" dirty="0"/>
              <a:t>click</a:t>
            </a:r>
            <a:r>
              <a:rPr lang="en-US" dirty="0"/>
              <a: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a:t>
            </a:r>
            <a:endParaRPr lang="en-US" dirty="0"/>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20</a:t>
            </a:fld>
            <a:endParaRPr lang="en-US"/>
          </a:p>
        </p:txBody>
      </p:sp>
    </p:spTree>
    <p:extLst>
      <p:ext uri="{BB962C8B-B14F-4D97-AF65-F5344CB8AC3E}">
        <p14:creationId xmlns:p14="http://schemas.microsoft.com/office/powerpoint/2010/main" val="2903689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Thank you for listening. </a:t>
            </a:r>
            <a:r>
              <a:rPr lang="en-US" altLang="zh-CN" dirty="0"/>
              <a:t>I</a:t>
            </a:r>
            <a:r>
              <a:rPr lang="zh-CN" altLang="en-US" dirty="0"/>
              <a:t> </a:t>
            </a:r>
            <a:r>
              <a:rPr lang="en-US" altLang="zh-CN" dirty="0"/>
              <a:t>am</a:t>
            </a:r>
            <a:r>
              <a:rPr lang="zh-CN" altLang="en-US" dirty="0"/>
              <a:t> </a:t>
            </a:r>
            <a:r>
              <a:rPr lang="en-US" altLang="zh-CN" dirty="0"/>
              <a:t>glad</a:t>
            </a:r>
            <a:r>
              <a:rPr lang="zh-CN" altLang="en-US" dirty="0"/>
              <a:t> </a:t>
            </a:r>
            <a:r>
              <a:rPr lang="en-US" altLang="zh-CN" dirty="0"/>
              <a:t>to</a:t>
            </a:r>
            <a:r>
              <a:rPr lang="zh-CN" altLang="en-US" dirty="0"/>
              <a:t> </a:t>
            </a:r>
            <a:r>
              <a:rPr lang="en-US" altLang="zh-CN" dirty="0"/>
              <a:t>answer</a:t>
            </a:r>
            <a:r>
              <a:rPr lang="zh-CN" altLang="en-US" dirty="0"/>
              <a:t> </a:t>
            </a:r>
            <a:r>
              <a:rPr lang="en-US" altLang="zh-CN" dirty="0"/>
              <a:t>your</a:t>
            </a:r>
            <a:r>
              <a:rPr lang="zh-CN" altLang="en-US" dirty="0"/>
              <a:t> </a:t>
            </a:r>
            <a:r>
              <a:rPr lang="en-US" altLang="zh-CN" dirty="0"/>
              <a:t>questions.</a:t>
            </a:r>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21</a:t>
            </a:fld>
            <a:endParaRPr lang="en-US"/>
          </a:p>
        </p:txBody>
      </p:sp>
    </p:spTree>
    <p:extLst>
      <p:ext uri="{BB962C8B-B14F-4D97-AF65-F5344CB8AC3E}">
        <p14:creationId xmlns:p14="http://schemas.microsoft.com/office/powerpoint/2010/main" val="314920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types of voice synthesis methods.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altLang="zh-CN" dirty="0"/>
              <a:t>click</a:t>
            </a:r>
            <a:r>
              <a:rPr lang="en-US" dirty="0"/>
              <a:t>&gt;</a:t>
            </a:r>
          </a:p>
          <a:p>
            <a:r>
              <a:rPr lang="en-US" dirty="0"/>
              <a:t> The first one is voice conversion. We have a speech sample from ambient speaker to provide the speech content, and another speech sample from the target speaker, as shown in the blue waveform. Then, the content is encoded by the content encoder </a:t>
            </a:r>
            <a:r>
              <a:rPr lang="en-US" dirty="0" err="1"/>
              <a:t>Ec</a:t>
            </a:r>
            <a:r>
              <a:rPr lang="en-US" dirty="0"/>
              <a:t> and the target speaker’s voice pattern is encoded by the speaker encoder Es. Finally, the decoder will combine the content and voice and output a synthetic speech with the content in speech sample p but sounds like the voice in sample x. </a:t>
            </a:r>
          </a:p>
          <a:p>
            <a:r>
              <a:rPr lang="en-US" dirty="0"/>
              <a:t>&lt;</a:t>
            </a:r>
            <a:r>
              <a:rPr lang="en-US" altLang="zh-CN" dirty="0"/>
              <a:t>click</a:t>
            </a:r>
            <a:r>
              <a:rPr lang="en-US" dirty="0"/>
              <a:t>&gt;</a:t>
            </a:r>
          </a:p>
          <a:p>
            <a:r>
              <a:rPr lang="en-US" dirty="0"/>
              <a:t> The other one is text-to-speech. The difference is that text-to-speech does not provide content from a speech but directly from an input text t. </a:t>
            </a:r>
          </a:p>
          <a:p>
            <a:endParaRPr lang="en-US" dirty="0"/>
          </a:p>
        </p:txBody>
      </p:sp>
      <p:sp>
        <p:nvSpPr>
          <p:cNvPr id="4" name="Slide Number Placeholder 3"/>
          <p:cNvSpPr>
            <a:spLocks noGrp="1"/>
          </p:cNvSpPr>
          <p:nvPr>
            <p:ph type="sldNum" sz="quarter" idx="5"/>
          </p:nvPr>
        </p:nvSpPr>
        <p:spPr/>
        <p:txBody>
          <a:bodyPr/>
          <a:lstStyle/>
          <a:p>
            <a:fld id="{3CE77E91-04F3-41F6-99D4-77B399E1EA0A}" type="slidenum">
              <a:rPr lang="en-US" smtClean="0"/>
              <a:t>3</a:t>
            </a:fld>
            <a:endParaRPr lang="en-US"/>
          </a:p>
        </p:txBody>
      </p:sp>
    </p:spTree>
    <p:extLst>
      <p:ext uri="{BB962C8B-B14F-4D97-AF65-F5344CB8AC3E}">
        <p14:creationId xmlns:p14="http://schemas.microsoft.com/office/powerpoint/2010/main" val="878238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Deepfake voices generated through speech synthesis can also be used in malicious scenarios, leading to serious security issues. For example,</a:t>
            </a:r>
            <a:br>
              <a:rPr lang="en-US" dirty="0"/>
            </a:br>
            <a:r>
              <a:rPr lang="en-US" dirty="0"/>
              <a:t>&lt;click&gt;</a:t>
            </a:r>
            <a:br>
              <a:rPr lang="en-US" dirty="0"/>
            </a:br>
            <a:r>
              <a:rPr lang="en-US" dirty="0"/>
              <a:t>an attacker could clone a young girl’s voice to trick her parents into paying ransom.</a:t>
            </a:r>
            <a:br>
              <a:rPr lang="en-US" dirty="0"/>
            </a:br>
            <a:r>
              <a:rPr lang="en-US" dirty="0"/>
              <a:t>&lt;click&gt;</a:t>
            </a:r>
            <a:br>
              <a:rPr lang="en-US" dirty="0"/>
            </a:br>
            <a:r>
              <a:rPr lang="en-US" dirty="0"/>
              <a:t>In another case, 25 million dollars were stolen in Hong Kong through the cloning of a CEO’s voice.</a:t>
            </a:r>
            <a:br>
              <a:rPr lang="en-US" dirty="0"/>
            </a:br>
            <a:r>
              <a:rPr lang="en-US" dirty="0"/>
              <a:t>&lt;click&gt;</a:t>
            </a:r>
            <a:br>
              <a:rPr lang="en-US" dirty="0"/>
            </a:br>
            <a:r>
              <a:rPr lang="en-US" dirty="0"/>
              <a:t>Statistics show that 46% of organizations have experienced identity fraud attacks, and 37% have been targeted by deepfake voice scams.</a:t>
            </a:r>
          </a:p>
        </p:txBody>
      </p:sp>
      <p:sp>
        <p:nvSpPr>
          <p:cNvPr id="4" name="Slide Number Placeholder 3"/>
          <p:cNvSpPr>
            <a:spLocks noGrp="1"/>
          </p:cNvSpPr>
          <p:nvPr>
            <p:ph type="sldNum" sz="quarter" idx="5"/>
          </p:nvPr>
        </p:nvSpPr>
        <p:spPr/>
        <p:txBody>
          <a:bodyPr/>
          <a:lstStyle/>
          <a:p>
            <a:fld id="{3CE77E91-04F3-41F6-99D4-77B399E1EA0A}" type="slidenum">
              <a:rPr lang="en-US" smtClean="0"/>
              <a:t>4</a:t>
            </a:fld>
            <a:endParaRPr lang="en-US"/>
          </a:p>
        </p:txBody>
      </p:sp>
    </p:spTree>
    <p:extLst>
      <p:ext uri="{BB962C8B-B14F-4D97-AF65-F5344CB8AC3E}">
        <p14:creationId xmlns:p14="http://schemas.microsoft.com/office/powerpoint/2010/main" val="273308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Next, let’s talk about the threat model for voice deepfake attacks.</a:t>
            </a:r>
            <a:br>
              <a:rPr lang="en-US" dirty="0"/>
            </a:br>
            <a:r>
              <a:rPr lang="en-US" dirty="0"/>
              <a:t>&lt;click&gt;</a:t>
            </a:r>
            <a:br>
              <a:rPr lang="en-US" dirty="0"/>
            </a:br>
            <a:r>
              <a:rPr lang="en-US" dirty="0"/>
              <a:t>In our model, an attacker first needs a speech sample from the target speaker. This could come from two places:</a:t>
            </a:r>
            <a:br>
              <a:rPr lang="en-US" dirty="0"/>
            </a:br>
            <a:r>
              <a:rPr lang="en-US" dirty="0"/>
              <a:t>offline data from social media—like a video on YouTube or TikTok—</a:t>
            </a:r>
            <a:br>
              <a:rPr lang="en-US" dirty="0"/>
            </a:br>
            <a:r>
              <a:rPr lang="en-US" dirty="0"/>
              <a:t>or real-time audio, such as a voice chat or an online meeting.</a:t>
            </a:r>
            <a:br>
              <a:rPr lang="en-US" dirty="0"/>
            </a:br>
            <a:r>
              <a:rPr lang="en-US" dirty="0"/>
              <a:t>Once they have that sample, they can use it to synthesize the target’s voice.</a:t>
            </a:r>
            <a:br>
              <a:rPr lang="en-US" dirty="0"/>
            </a:br>
            <a:r>
              <a:rPr lang="en-US" dirty="0"/>
              <a:t>&lt;click&gt;</a:t>
            </a:r>
            <a:br>
              <a:rPr lang="en-US" dirty="0"/>
            </a:br>
            <a:r>
              <a:rPr lang="en-US" dirty="0"/>
              <a:t>And with that fake voice, they can attack speaker recognition systems—like tricking a voice assistant into executing malicious commands—</a:t>
            </a:r>
            <a:br>
              <a:rPr lang="en-US" dirty="0"/>
            </a:br>
            <a:r>
              <a:rPr lang="en-US" dirty="0"/>
              <a:t>or fool real people into handing over money.</a:t>
            </a:r>
            <a:endParaRPr lang="en-US" sz="1200" dirty="0"/>
          </a:p>
        </p:txBody>
      </p:sp>
      <p:sp>
        <p:nvSpPr>
          <p:cNvPr id="4" name="Slide Number Placeholder 3"/>
          <p:cNvSpPr>
            <a:spLocks noGrp="1"/>
          </p:cNvSpPr>
          <p:nvPr>
            <p:ph type="sldNum" sz="quarter" idx="5"/>
          </p:nvPr>
        </p:nvSpPr>
        <p:spPr/>
        <p:txBody>
          <a:bodyPr/>
          <a:lstStyle/>
          <a:p>
            <a:fld id="{3CE77E91-04F3-41F6-99D4-77B399E1EA0A}" type="slidenum">
              <a:rPr lang="en-US" smtClean="0"/>
              <a:t>5</a:t>
            </a:fld>
            <a:endParaRPr lang="en-US"/>
          </a:p>
        </p:txBody>
      </p:sp>
    </p:spTree>
    <p:extLst>
      <p:ext uri="{BB962C8B-B14F-4D97-AF65-F5344CB8AC3E}">
        <p14:creationId xmlns:p14="http://schemas.microsoft.com/office/powerpoint/2010/main" val="384790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a:t>
            </a:r>
          </a:p>
          <a:p>
            <a:r>
              <a:rPr lang="en-US" dirty="0"/>
              <a:t>Now, let’s talk about how we can defend against potential voice deepfake attacks.</a:t>
            </a:r>
            <a:br>
              <a:rPr lang="en-US" dirty="0"/>
            </a:br>
            <a:r>
              <a:rPr lang="en-US" dirty="0"/>
              <a:t>&lt;click&gt;</a:t>
            </a:r>
            <a:br>
              <a:rPr lang="en-US" dirty="0"/>
            </a:br>
            <a:r>
              <a:rPr lang="en-US" dirty="0"/>
              <a:t>As we can see, the </a:t>
            </a:r>
            <a:r>
              <a:rPr lang="en-US" i="1" dirty="0"/>
              <a:t>content</a:t>
            </a:r>
            <a:r>
              <a:rPr lang="en-US" dirty="0"/>
              <a:t> of a deepfake voice is fully controlled by the adversary, and there’s nothing we can change there.</a:t>
            </a:r>
            <a:br>
              <a:rPr lang="en-US" dirty="0"/>
            </a:br>
            <a:r>
              <a:rPr lang="en-US" dirty="0"/>
              <a:t>&lt;click&gt;</a:t>
            </a:r>
            <a:br>
              <a:rPr lang="en-US" dirty="0"/>
            </a:br>
            <a:r>
              <a:rPr lang="en-US" dirty="0"/>
              <a:t>But the </a:t>
            </a:r>
            <a:r>
              <a:rPr lang="en-US" i="1" dirty="0"/>
              <a:t>reference</a:t>
            </a:r>
            <a:r>
              <a:rPr lang="en-US" dirty="0"/>
              <a:t> speech samples they use come from the victim.</a:t>
            </a:r>
            <a:br>
              <a:rPr lang="en-US" dirty="0"/>
            </a:br>
            <a:r>
              <a:rPr lang="en-US" dirty="0"/>
              <a:t>&lt;click&gt;</a:t>
            </a:r>
            <a:br>
              <a:rPr lang="en-US" dirty="0"/>
            </a:br>
            <a:r>
              <a:rPr lang="en-US" dirty="0"/>
              <a:t>We can upload adversarial samples to disrupt the performance of the voice encoder.</a:t>
            </a:r>
            <a:br>
              <a:rPr lang="en-US" dirty="0"/>
            </a:br>
            <a:r>
              <a:rPr lang="en-US" dirty="0"/>
              <a:t>&lt;click&gt;</a:t>
            </a:r>
            <a:br>
              <a:rPr lang="en-US" dirty="0"/>
            </a:br>
            <a:r>
              <a:rPr lang="en-US" dirty="0"/>
              <a:t>Typically, this is done by injecting a noise-based audio mask into the audio samples we share.</a:t>
            </a:r>
            <a:br>
              <a:rPr lang="en-US" dirty="0"/>
            </a:br>
            <a:r>
              <a:rPr lang="en-US" dirty="0"/>
              <a:t>&lt;click&gt;</a:t>
            </a:r>
            <a:br>
              <a:rPr lang="en-US" dirty="0"/>
            </a:br>
            <a:r>
              <a:rPr lang="en-US" dirty="0"/>
              <a:t>This can cause the model to produce low-fidelity voices—voices that sound nothing like the intended target.</a:t>
            </a:r>
          </a:p>
        </p:txBody>
      </p:sp>
      <p:sp>
        <p:nvSpPr>
          <p:cNvPr id="4" name="Slide Number Placeholder 3"/>
          <p:cNvSpPr>
            <a:spLocks noGrp="1"/>
          </p:cNvSpPr>
          <p:nvPr>
            <p:ph type="sldNum" sz="quarter" idx="5"/>
          </p:nvPr>
        </p:nvSpPr>
        <p:spPr/>
        <p:txBody>
          <a:bodyPr/>
          <a:lstStyle/>
          <a:p>
            <a:fld id="{3CE77E91-04F3-41F6-99D4-77B399E1EA0A}" type="slidenum">
              <a:rPr lang="en-US" smtClean="0"/>
              <a:t>6</a:t>
            </a:fld>
            <a:endParaRPr lang="en-US"/>
          </a:p>
        </p:txBody>
      </p:sp>
    </p:spTree>
    <p:extLst>
      <p:ext uri="{BB962C8B-B14F-4D97-AF65-F5344CB8AC3E}">
        <p14:creationId xmlns:p14="http://schemas.microsoft.com/office/powerpoint/2010/main" val="112529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a:t>
            </a:r>
          </a:p>
          <a:p>
            <a:r>
              <a:rPr lang="en-US" dirty="0"/>
              <a:t> To better evaluate the performance of a defense, we measure it across four dimensions. </a:t>
            </a:r>
          </a:p>
          <a:p>
            <a:r>
              <a:rPr lang="en-US" dirty="0"/>
              <a:t>The first is </a:t>
            </a:r>
            <a:r>
              <a:rPr lang="en-US" b="1" dirty="0"/>
              <a:t>Effectiveness</a:t>
            </a:r>
            <a:r>
              <a:rPr lang="en-US" dirty="0"/>
              <a:t> — the defense must have a high success rate; otherwise, an attacker can still generate high-quality deepfake audio by trying multiple times.</a:t>
            </a:r>
          </a:p>
          <a:p>
            <a:r>
              <a:rPr lang="en-US" dirty="0"/>
              <a:t>The second is </a:t>
            </a:r>
            <a:r>
              <a:rPr lang="en-US" b="1" dirty="0"/>
              <a:t>Transferability</a:t>
            </a:r>
            <a:r>
              <a:rPr lang="en-US" dirty="0"/>
              <a:t> — the defense should work against different types of speech synthesis models.</a:t>
            </a:r>
          </a:p>
          <a:p>
            <a:r>
              <a:rPr lang="en-US" dirty="0"/>
              <a:t>The third is </a:t>
            </a:r>
            <a:r>
              <a:rPr lang="en-US" b="1" dirty="0"/>
              <a:t>High Quality</a:t>
            </a:r>
            <a:r>
              <a:rPr lang="en-US" dirty="0"/>
              <a:t> — the protected audio samples must still maintain good audio quality so that normal applications are not affected.</a:t>
            </a:r>
          </a:p>
          <a:p>
            <a:r>
              <a:rPr lang="en-US" dirty="0"/>
              <a:t>The last is </a:t>
            </a:r>
            <a:r>
              <a:rPr lang="en-US" b="1" dirty="0"/>
              <a:t>Real-Time</a:t>
            </a:r>
            <a:r>
              <a:rPr lang="en-US" dirty="0"/>
              <a:t> — the defense should be able to protect streaming voice data in real time, enabling deployment in instant communication apps.</a:t>
            </a:r>
          </a:p>
          <a:p>
            <a:r>
              <a:rPr lang="en-US" dirty="0"/>
              <a:t>&lt;click&gt;</a:t>
            </a:r>
          </a:p>
          <a:p>
            <a:r>
              <a:rPr lang="en-US" dirty="0"/>
              <a:t> However, after evaluating various existing defense methods, we found that none of them satisfy all four dimensions. We still need better solutions.</a:t>
            </a:r>
            <a:endParaRPr lang="en-US" sz="1200" b="1" dirty="0"/>
          </a:p>
        </p:txBody>
      </p:sp>
      <p:sp>
        <p:nvSpPr>
          <p:cNvPr id="4" name="Slide Number Placeholder 3"/>
          <p:cNvSpPr>
            <a:spLocks noGrp="1"/>
          </p:cNvSpPr>
          <p:nvPr>
            <p:ph type="sldNum" sz="quarter" idx="5"/>
          </p:nvPr>
        </p:nvSpPr>
        <p:spPr/>
        <p:txBody>
          <a:bodyPr/>
          <a:lstStyle/>
          <a:p>
            <a:fld id="{3CE77E91-04F3-41F6-99D4-77B399E1EA0A}" type="slidenum">
              <a:rPr lang="en-US" smtClean="0"/>
              <a:t>7</a:t>
            </a:fld>
            <a:endParaRPr lang="en-US"/>
          </a:p>
        </p:txBody>
      </p:sp>
    </p:spTree>
    <p:extLst>
      <p:ext uri="{BB962C8B-B14F-4D97-AF65-F5344CB8AC3E}">
        <p14:creationId xmlns:p14="http://schemas.microsoft.com/office/powerpoint/2010/main" val="806475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any defense in place, an attacker can easily take a short voice sample and synthesize high-quality speech.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With **</a:t>
            </a:r>
            <a:r>
              <a:rPr lang="en-US" dirty="0" err="1"/>
              <a:t>ClearMask</a:t>
            </a:r>
            <a:r>
              <a:rPr lang="en-US" dirty="0"/>
              <a:t>** protection in 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 &lt;click&gt;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attack simply won’t work, because the model gets fooled by the adversarial sample.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 &lt;click&gt;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voice recognition system will refuse to grant control, and people won’t be tricked by the deepfake voice either — it just doesn’t sound like the victim at 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 </a:t>
            </a:r>
            <a:r>
              <a:rPr lang="en-US" dirty="0" err="1"/>
              <a:t>ClearMask</a:t>
            </a:r>
            <a:r>
              <a:rPr lang="en-US" dirty="0"/>
              <a:t> can provide our voices complete protection.</a:t>
            </a:r>
          </a:p>
        </p:txBody>
      </p:sp>
      <p:sp>
        <p:nvSpPr>
          <p:cNvPr id="4" name="Slide Number Placeholder 3"/>
          <p:cNvSpPr>
            <a:spLocks noGrp="1"/>
          </p:cNvSpPr>
          <p:nvPr>
            <p:ph type="sldNum" sz="quarter" idx="5"/>
          </p:nvPr>
        </p:nvSpPr>
        <p:spPr/>
        <p:txBody>
          <a:bodyPr/>
          <a:lstStyle/>
          <a:p>
            <a:fld id="{3CE77E91-04F3-41F6-99D4-77B399E1EA0A}" type="slidenum">
              <a:rPr lang="en-US" smtClean="0"/>
              <a:t>8</a:t>
            </a:fld>
            <a:endParaRPr lang="en-US"/>
          </a:p>
        </p:txBody>
      </p:sp>
    </p:spTree>
    <p:extLst>
      <p:ext uri="{BB962C8B-B14F-4D97-AF65-F5344CB8AC3E}">
        <p14:creationId xmlns:p14="http://schemas.microsoft.com/office/powerpoint/2010/main" val="873374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&lt;click&gt;</a:t>
            </a:r>
            <a:endParaRPr lang="en-US" dirty="0"/>
          </a:p>
          <a:p>
            <a:r>
              <a:rPr lang="en-US" dirty="0"/>
              <a:t>Next, let me walk you through the </a:t>
            </a:r>
            <a:r>
              <a:rPr lang="en-US" b="1" dirty="0" err="1"/>
              <a:t>ClearMask</a:t>
            </a:r>
            <a:r>
              <a:rPr lang="en-US" dirty="0"/>
              <a:t> system overview.</a:t>
            </a:r>
          </a:p>
          <a:p>
            <a:r>
              <a:rPr lang="en-US" dirty="0" err="1"/>
              <a:t>ClearMask</a:t>
            </a:r>
            <a:r>
              <a:rPr lang="en-US" dirty="0"/>
              <a:t> is built from three different noise-free signal processing methods: </a:t>
            </a:r>
            <a:r>
              <a:rPr lang="en-US" b="1" dirty="0"/>
              <a:t>spectrogram masking</a:t>
            </a:r>
            <a:r>
              <a:rPr lang="en-US" dirty="0"/>
              <a:t>, </a:t>
            </a:r>
            <a:r>
              <a:rPr lang="en-US" b="1" dirty="0"/>
              <a:t>audio style transfer</a:t>
            </a:r>
            <a:r>
              <a:rPr lang="en-US" dirty="0"/>
              <a:t>, and </a:t>
            </a:r>
            <a:r>
              <a:rPr lang="en-US" b="1" dirty="0"/>
              <a:t>reverberation generation</a:t>
            </a:r>
            <a:r>
              <a:rPr lang="en-US" dirty="0"/>
              <a:t>.</a:t>
            </a:r>
          </a:p>
          <a:p>
            <a:r>
              <a:rPr lang="en-US" dirty="0"/>
              <a:t>This design allows </a:t>
            </a:r>
            <a:r>
              <a:rPr lang="en-US" dirty="0" err="1"/>
              <a:t>ClearMask</a:t>
            </a:r>
            <a:r>
              <a:rPr lang="en-US" dirty="0"/>
              <a:t> to provide strong protection against deepfake attacks, while still keeping the audio quality high.</a:t>
            </a:r>
          </a:p>
          <a:p>
            <a:r>
              <a:rPr lang="en-US" dirty="0"/>
              <a:t>Next, I’ll dive into each component in detail.</a:t>
            </a:r>
          </a:p>
        </p:txBody>
      </p:sp>
      <p:sp>
        <p:nvSpPr>
          <p:cNvPr id="4" name="Slide Number Placeholder 3"/>
          <p:cNvSpPr>
            <a:spLocks noGrp="1"/>
          </p:cNvSpPr>
          <p:nvPr>
            <p:ph type="sldNum" sz="quarter" idx="5"/>
          </p:nvPr>
        </p:nvSpPr>
        <p:spPr/>
        <p:txBody>
          <a:bodyPr/>
          <a:lstStyle/>
          <a:p>
            <a:fld id="{3CE77E91-04F3-41F6-99D4-77B399E1EA0A}" type="slidenum">
              <a:rPr lang="en-US" smtClean="0"/>
              <a:t>9</a:t>
            </a:fld>
            <a:endParaRPr lang="en-US"/>
          </a:p>
        </p:txBody>
      </p:sp>
    </p:spTree>
    <p:extLst>
      <p:ext uri="{BB962C8B-B14F-4D97-AF65-F5344CB8AC3E}">
        <p14:creationId xmlns:p14="http://schemas.microsoft.com/office/powerpoint/2010/main" val="1874418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5BEB4CE-1036-0349-9E38-28F4DE30C93A}"/>
              </a:ext>
            </a:extLst>
          </p:cNvPr>
          <p:cNvPicPr>
            <a:picLocks noChangeAspect="1"/>
          </p:cNvPicPr>
          <p:nvPr userDrawn="1"/>
        </p:nvPicPr>
        <p:blipFill>
          <a:blip r:embed="rId2">
            <a:alphaModFix amt="10000"/>
          </a:blip>
          <a:stretch>
            <a:fillRect/>
          </a:stretch>
        </p:blipFill>
        <p:spPr>
          <a:xfrm>
            <a:off x="1813789" y="-1273037"/>
            <a:ext cx="7949972" cy="9232223"/>
          </a:xfrm>
          <a:prstGeom prst="rect">
            <a:avLst/>
          </a:prstGeom>
        </p:spPr>
      </p:pic>
      <p:sp>
        <p:nvSpPr>
          <p:cNvPr id="2" name="Title 1">
            <a:extLst>
              <a:ext uri="{FF2B5EF4-FFF2-40B4-BE49-F238E27FC236}">
                <a16:creationId xmlns:a16="http://schemas.microsoft.com/office/drawing/2014/main" id="{1F29EE10-63FD-CE43-8C15-5593F894828E}"/>
              </a:ext>
            </a:extLst>
          </p:cNvPr>
          <p:cNvSpPr>
            <a:spLocks noGrp="1"/>
          </p:cNvSpPr>
          <p:nvPr>
            <p:ph type="ctrTitle" hasCustomPrompt="1"/>
          </p:nvPr>
        </p:nvSpPr>
        <p:spPr>
          <a:xfrm>
            <a:off x="1524000" y="1122364"/>
            <a:ext cx="9144000" cy="2387600"/>
          </a:xfrm>
        </p:spPr>
        <p:txBody>
          <a:bodyPr anchor="b"/>
          <a:lstStyle>
            <a:lvl1pPr algn="ctr">
              <a:defRPr sz="6000"/>
            </a:lvl1pPr>
          </a:lstStyle>
          <a:p>
            <a:r>
              <a:rPr lang="en-US"/>
              <a:t>Presentation Title</a:t>
            </a:r>
          </a:p>
        </p:txBody>
      </p:sp>
      <p:sp>
        <p:nvSpPr>
          <p:cNvPr id="3" name="Subtitle 2">
            <a:extLst>
              <a:ext uri="{FF2B5EF4-FFF2-40B4-BE49-F238E27FC236}">
                <a16:creationId xmlns:a16="http://schemas.microsoft.com/office/drawing/2014/main" id="{AC4D8CB9-736F-3641-BE74-5F9EEADE9DC0}"/>
              </a:ext>
            </a:extLst>
          </p:cNvPr>
          <p:cNvSpPr>
            <a:spLocks noGrp="1"/>
          </p:cNvSpPr>
          <p:nvPr>
            <p:ph type="subTitle" idx="1"/>
          </p:nvPr>
        </p:nvSpPr>
        <p:spPr>
          <a:xfrm>
            <a:off x="1524000" y="3602038"/>
            <a:ext cx="9144000" cy="1655762"/>
          </a:xfrm>
        </p:spPr>
        <p:txBody>
          <a:bodyPr/>
          <a:lstStyle>
            <a:lvl1pPr marL="0" indent="0" algn="ctr">
              <a:buNone/>
              <a:defRPr sz="2400"/>
            </a:lvl1pPr>
            <a:lvl2pPr marL="457160" indent="0" algn="ctr">
              <a:buNone/>
              <a:defRPr sz="2000"/>
            </a:lvl2pPr>
            <a:lvl3pPr marL="914320" indent="0" algn="ctr">
              <a:buNone/>
              <a:defRPr sz="1800"/>
            </a:lvl3pPr>
            <a:lvl4pPr marL="1371481" indent="0" algn="ctr">
              <a:buNone/>
              <a:defRPr sz="1600"/>
            </a:lvl4pPr>
            <a:lvl5pPr marL="1828640" indent="0" algn="ctr">
              <a:buNone/>
              <a:defRPr sz="1600"/>
            </a:lvl5pPr>
            <a:lvl6pPr marL="2285801" indent="0" algn="ctr">
              <a:buNone/>
              <a:defRPr sz="1600"/>
            </a:lvl6pPr>
            <a:lvl7pPr marL="2742960" indent="0" algn="ctr">
              <a:buNone/>
              <a:defRPr sz="1600"/>
            </a:lvl7pPr>
            <a:lvl8pPr marL="3200121" indent="0" algn="ctr">
              <a:buNone/>
              <a:defRPr sz="1600"/>
            </a:lvl8pPr>
            <a:lvl9pPr marL="3657281"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ADA5858-0C5A-7445-9779-17FE8EAE2938}"/>
              </a:ext>
            </a:extLst>
          </p:cNvPr>
          <p:cNvSpPr>
            <a:spLocks noGrp="1"/>
          </p:cNvSpPr>
          <p:nvPr>
            <p:ph type="ftr" sz="quarter" idx="11"/>
          </p:nvPr>
        </p:nvSpPr>
        <p:spPr>
          <a:xfrm>
            <a:off x="3091643" y="6580554"/>
            <a:ext cx="6135716" cy="333058"/>
          </a:xfrm>
          <a:prstGeom prst="rect">
            <a:avLst/>
          </a:prstGeom>
        </p:spPr>
        <p:txBody>
          <a:bodyPr/>
          <a:lstStyle/>
          <a:p>
            <a:r>
              <a:rPr lang="en-US"/>
              <a:t>GhostTalk: Interactive Attack on Smartphone Voice System Through Power Line</a:t>
            </a:r>
          </a:p>
        </p:txBody>
      </p:sp>
      <p:sp>
        <p:nvSpPr>
          <p:cNvPr id="6" name="Slide Number Placeholder 5">
            <a:extLst>
              <a:ext uri="{FF2B5EF4-FFF2-40B4-BE49-F238E27FC236}">
                <a16:creationId xmlns:a16="http://schemas.microsoft.com/office/drawing/2014/main" id="{55229EFC-5CA4-8B4C-89C1-871211C7F601}"/>
              </a:ext>
            </a:extLst>
          </p:cNvPr>
          <p:cNvSpPr>
            <a:spLocks noGrp="1"/>
          </p:cNvSpPr>
          <p:nvPr>
            <p:ph type="sldNum" sz="quarter" idx="12"/>
          </p:nvPr>
        </p:nvSpPr>
        <p:spPr/>
        <p:txBody>
          <a:bodyPr/>
          <a:lstStyle/>
          <a:p>
            <a:fld id="{D45A4278-EC91-9541-A4D9-B81444052E3C}" type="slidenum">
              <a:rPr lang="en-US" smtClean="0"/>
              <a:t>‹#›</a:t>
            </a:fld>
            <a:endParaRPr lang="en-US"/>
          </a:p>
        </p:txBody>
      </p:sp>
      <p:sp>
        <p:nvSpPr>
          <p:cNvPr id="18" name="Rectangle 17">
            <a:extLst>
              <a:ext uri="{FF2B5EF4-FFF2-40B4-BE49-F238E27FC236}">
                <a16:creationId xmlns:a16="http://schemas.microsoft.com/office/drawing/2014/main" id="{FA430CF7-C2C5-7F41-8A25-89F8A8D4AA14}"/>
              </a:ext>
            </a:extLst>
          </p:cNvPr>
          <p:cNvSpPr/>
          <p:nvPr userDrawn="1"/>
        </p:nvSpPr>
        <p:spPr>
          <a:xfrm>
            <a:off x="0" y="6474658"/>
            <a:ext cx="12192000" cy="383342"/>
          </a:xfrm>
          <a:prstGeom prst="rect">
            <a:avLst/>
          </a:prstGeom>
          <a:solidFill>
            <a:srgbClr val="1845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3BFCC538-75F8-1A4C-8888-93EB0CE66A98}"/>
              </a:ext>
            </a:extLst>
          </p:cNvPr>
          <p:cNvSpPr txBox="1"/>
          <p:nvPr userDrawn="1"/>
        </p:nvSpPr>
        <p:spPr>
          <a:xfrm>
            <a:off x="5278348" y="6511022"/>
            <a:ext cx="3007360" cy="307777"/>
          </a:xfrm>
          <a:prstGeom prst="rect">
            <a:avLst/>
          </a:prstGeom>
          <a:noFill/>
        </p:spPr>
        <p:txBody>
          <a:bodyPr wrap="square" rtlCol="0">
            <a:spAutoFit/>
          </a:bodyPr>
          <a:lstStyle/>
          <a:p>
            <a:r>
              <a:rPr lang="en-US" sz="1400" b="0" i="0">
                <a:solidFill>
                  <a:schemeClr val="bg1"/>
                </a:solidFill>
                <a:latin typeface="Gotham Book" pitchFamily="2" charset="0"/>
                <a:cs typeface="Gotham Book" pitchFamily="2" charset="0"/>
              </a:rPr>
              <a:t>College of Arts &amp; Letters</a:t>
            </a:r>
          </a:p>
        </p:txBody>
      </p:sp>
      <p:pic>
        <p:nvPicPr>
          <p:cNvPr id="28" name="Picture 27">
            <a:extLst>
              <a:ext uri="{FF2B5EF4-FFF2-40B4-BE49-F238E27FC236}">
                <a16:creationId xmlns:a16="http://schemas.microsoft.com/office/drawing/2014/main" id="{7EF38C79-879A-5141-AA91-3760D5E451D4}"/>
              </a:ext>
            </a:extLst>
          </p:cNvPr>
          <p:cNvPicPr>
            <a:picLocks noChangeAspect="1"/>
          </p:cNvPicPr>
          <p:nvPr userDrawn="1"/>
        </p:nvPicPr>
        <p:blipFill>
          <a:blip r:embed="rId3"/>
          <a:stretch>
            <a:fillRect/>
          </a:stretch>
        </p:blipFill>
        <p:spPr>
          <a:xfrm>
            <a:off x="5067060" y="6543043"/>
            <a:ext cx="211288" cy="245367"/>
          </a:xfrm>
          <a:prstGeom prst="rect">
            <a:avLst/>
          </a:prstGeom>
        </p:spPr>
      </p:pic>
    </p:spTree>
    <p:extLst>
      <p:ext uri="{BB962C8B-B14F-4D97-AF65-F5344CB8AC3E}">
        <p14:creationId xmlns:p14="http://schemas.microsoft.com/office/powerpoint/2010/main" val="298957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D013-C113-B241-9DCA-D4B431AA4BBA}"/>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291BE0-1225-6B4F-B732-EC26E84FDD5C}"/>
              </a:ext>
            </a:extLst>
          </p:cNvPr>
          <p:cNvSpPr>
            <a:spLocks noGrp="1"/>
          </p:cNvSpPr>
          <p:nvPr>
            <p:ph type="pic" idx="1"/>
          </p:nvPr>
        </p:nvSpPr>
        <p:spPr>
          <a:xfrm>
            <a:off x="5183188" y="987428"/>
            <a:ext cx="6172200" cy="4873625"/>
          </a:xfrm>
        </p:spPr>
        <p:txBody>
          <a:bodyPr/>
          <a:lstStyle>
            <a:lvl1pPr marL="0" indent="0">
              <a:buNone/>
              <a:defRPr sz="3200"/>
            </a:lvl1pPr>
            <a:lvl2pPr marL="457160" indent="0">
              <a:buNone/>
              <a:defRPr sz="2800"/>
            </a:lvl2pPr>
            <a:lvl3pPr marL="914320" indent="0">
              <a:buNone/>
              <a:defRPr sz="2400"/>
            </a:lvl3pPr>
            <a:lvl4pPr marL="1371481" indent="0">
              <a:buNone/>
              <a:defRPr sz="2000"/>
            </a:lvl4pPr>
            <a:lvl5pPr marL="1828640" indent="0">
              <a:buNone/>
              <a:defRPr sz="2000"/>
            </a:lvl5pPr>
            <a:lvl6pPr marL="2285801" indent="0">
              <a:buNone/>
              <a:defRPr sz="2000"/>
            </a:lvl6pPr>
            <a:lvl7pPr marL="2742960" indent="0">
              <a:buNone/>
              <a:defRPr sz="2000"/>
            </a:lvl7pPr>
            <a:lvl8pPr marL="3200121" indent="0">
              <a:buNone/>
              <a:defRPr sz="2000"/>
            </a:lvl8pPr>
            <a:lvl9pPr marL="3657281" indent="0">
              <a:buNone/>
              <a:defRPr sz="2000"/>
            </a:lvl9pPr>
          </a:lstStyle>
          <a:p>
            <a:endParaRPr lang="en-US"/>
          </a:p>
        </p:txBody>
      </p:sp>
      <p:sp>
        <p:nvSpPr>
          <p:cNvPr id="4" name="Text Placeholder 3">
            <a:extLst>
              <a:ext uri="{FF2B5EF4-FFF2-40B4-BE49-F238E27FC236}">
                <a16:creationId xmlns:a16="http://schemas.microsoft.com/office/drawing/2014/main" id="{9D5B0CCC-AB3F-6143-83CA-4476DBEB60DD}"/>
              </a:ext>
            </a:extLst>
          </p:cNvPr>
          <p:cNvSpPr>
            <a:spLocks noGrp="1"/>
          </p:cNvSpPr>
          <p:nvPr>
            <p:ph type="body" sz="half" idx="2"/>
          </p:nvPr>
        </p:nvSpPr>
        <p:spPr>
          <a:xfrm>
            <a:off x="839790" y="2057400"/>
            <a:ext cx="3932237" cy="3811588"/>
          </a:xfrm>
        </p:spPr>
        <p:txBody>
          <a:bodyPr/>
          <a:lstStyle>
            <a:lvl1pPr marL="0" indent="0">
              <a:buNone/>
              <a:defRPr sz="1600"/>
            </a:lvl1pPr>
            <a:lvl2pPr marL="457160" indent="0">
              <a:buNone/>
              <a:defRPr sz="1400"/>
            </a:lvl2pPr>
            <a:lvl3pPr marL="914320" indent="0">
              <a:buNone/>
              <a:defRPr sz="1200"/>
            </a:lvl3pPr>
            <a:lvl4pPr marL="1371481" indent="0">
              <a:buNone/>
              <a:defRPr sz="1000"/>
            </a:lvl4pPr>
            <a:lvl5pPr marL="1828640" indent="0">
              <a:buNone/>
              <a:defRPr sz="1000"/>
            </a:lvl5pPr>
            <a:lvl6pPr marL="2285801" indent="0">
              <a:buNone/>
              <a:defRPr sz="1000"/>
            </a:lvl6pPr>
            <a:lvl7pPr marL="2742960" indent="0">
              <a:buNone/>
              <a:defRPr sz="1000"/>
            </a:lvl7pPr>
            <a:lvl8pPr marL="3200121" indent="0">
              <a:buNone/>
              <a:defRPr sz="1000"/>
            </a:lvl8pPr>
            <a:lvl9pPr marL="3657281" indent="0">
              <a:buNone/>
              <a:defRPr sz="1000"/>
            </a:lvl9pPr>
          </a:lstStyle>
          <a:p>
            <a:pPr lvl="0"/>
            <a:r>
              <a:rPr lang="en-US"/>
              <a:t>Edit Master text styles</a:t>
            </a:r>
          </a:p>
        </p:txBody>
      </p:sp>
      <p:sp>
        <p:nvSpPr>
          <p:cNvPr id="6" name="Slide Number Placeholder 5">
            <a:extLst>
              <a:ext uri="{FF2B5EF4-FFF2-40B4-BE49-F238E27FC236}">
                <a16:creationId xmlns:a16="http://schemas.microsoft.com/office/drawing/2014/main" id="{B5B87565-65B3-A84A-9BAD-88B292467CDA}"/>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7" name="Footer Placeholder 4">
            <a:extLst>
              <a:ext uri="{FF2B5EF4-FFF2-40B4-BE49-F238E27FC236}">
                <a16:creationId xmlns:a16="http://schemas.microsoft.com/office/drawing/2014/main" id="{E46024E1-8131-3540-BD5D-CDE5635B64C8}"/>
              </a:ext>
            </a:extLst>
          </p:cNvPr>
          <p:cNvSpPr>
            <a:spLocks noGrp="1"/>
          </p:cNvSpPr>
          <p:nvPr>
            <p:ph type="ftr" sz="quarter" idx="3"/>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1343673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7386-20F5-F74D-96FF-AC6600AE63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1A2FA9-E892-8D42-BE3B-8F0218CF28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EE0986E-75E2-134C-A299-31DA3BE9201D}"/>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6" name="Footer Placeholder 4">
            <a:extLst>
              <a:ext uri="{FF2B5EF4-FFF2-40B4-BE49-F238E27FC236}">
                <a16:creationId xmlns:a16="http://schemas.microsoft.com/office/drawing/2014/main" id="{09FE6B65-6123-DD47-9E93-DE0D876FEE75}"/>
              </a:ext>
            </a:extLst>
          </p:cNvPr>
          <p:cNvSpPr>
            <a:spLocks noGrp="1"/>
          </p:cNvSpPr>
          <p:nvPr>
            <p:ph type="ftr" sz="quarter" idx="3"/>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1428942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459C7-87D3-0944-8B2B-D7308582566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C59D98-4804-FC4E-A91B-0FF62640DE1D}"/>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6C4E3C3E-AF12-4D48-9847-368FC5EF899F}"/>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6" name="Footer Placeholder 4">
            <a:extLst>
              <a:ext uri="{FF2B5EF4-FFF2-40B4-BE49-F238E27FC236}">
                <a16:creationId xmlns:a16="http://schemas.microsoft.com/office/drawing/2014/main" id="{30BFD188-00E7-E142-8F49-04EEEE3262F9}"/>
              </a:ext>
            </a:extLst>
          </p:cNvPr>
          <p:cNvSpPr>
            <a:spLocks noGrp="1"/>
          </p:cNvSpPr>
          <p:nvPr>
            <p:ph type="ftr" sz="quarter" idx="3"/>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35528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720490-B5AA-E744-B48A-AC63F24ADD81}"/>
              </a:ext>
            </a:extLst>
          </p:cNvPr>
          <p:cNvPicPr>
            <a:picLocks noChangeAspect="1"/>
          </p:cNvPicPr>
          <p:nvPr userDrawn="1"/>
        </p:nvPicPr>
        <p:blipFill>
          <a:blip r:embed="rId2">
            <a:alphaModFix amt="10000"/>
          </a:blip>
          <a:stretch>
            <a:fillRect/>
          </a:stretch>
        </p:blipFill>
        <p:spPr>
          <a:xfrm>
            <a:off x="1813789" y="-1273037"/>
            <a:ext cx="7949972" cy="9232223"/>
          </a:xfrm>
          <a:prstGeom prst="rect">
            <a:avLst/>
          </a:prstGeom>
        </p:spPr>
      </p:pic>
      <p:sp>
        <p:nvSpPr>
          <p:cNvPr id="3" name="Footer Placeholder 2">
            <a:extLst>
              <a:ext uri="{FF2B5EF4-FFF2-40B4-BE49-F238E27FC236}">
                <a16:creationId xmlns:a16="http://schemas.microsoft.com/office/drawing/2014/main" id="{763E488A-2AF0-6746-A484-352A8982545E}"/>
              </a:ext>
            </a:extLst>
          </p:cNvPr>
          <p:cNvSpPr>
            <a:spLocks noGrp="1"/>
          </p:cNvSpPr>
          <p:nvPr>
            <p:ph type="ftr" sz="quarter" idx="11"/>
          </p:nvPr>
        </p:nvSpPr>
        <p:spPr>
          <a:xfrm>
            <a:off x="3091643" y="6580554"/>
            <a:ext cx="6135716" cy="333058"/>
          </a:xfrm>
          <a:prstGeom prst="rect">
            <a:avLst/>
          </a:prstGeom>
        </p:spPr>
        <p:txBody>
          <a:bodyPr/>
          <a:lstStyle/>
          <a:p>
            <a:r>
              <a:rPr lang="en-US"/>
              <a:t>GhostTalk: Interactive Attack on Smartphone Voice System Through Power Line</a:t>
            </a:r>
          </a:p>
        </p:txBody>
      </p:sp>
      <p:pic>
        <p:nvPicPr>
          <p:cNvPr id="5" name="Picture 4">
            <a:extLst>
              <a:ext uri="{FF2B5EF4-FFF2-40B4-BE49-F238E27FC236}">
                <a16:creationId xmlns:a16="http://schemas.microsoft.com/office/drawing/2014/main" id="{02604AB8-6A4B-5B45-B35E-EC39F68CCDEB}"/>
              </a:ext>
            </a:extLst>
          </p:cNvPr>
          <p:cNvPicPr>
            <a:picLocks noChangeAspect="1"/>
          </p:cNvPicPr>
          <p:nvPr userDrawn="1"/>
        </p:nvPicPr>
        <p:blipFill>
          <a:blip r:embed="rId3"/>
          <a:stretch>
            <a:fillRect/>
          </a:stretch>
        </p:blipFill>
        <p:spPr>
          <a:xfrm>
            <a:off x="2803180" y="2579986"/>
            <a:ext cx="6362047" cy="1351935"/>
          </a:xfrm>
          <a:prstGeom prst="rect">
            <a:avLst/>
          </a:prstGeom>
        </p:spPr>
      </p:pic>
      <p:sp>
        <p:nvSpPr>
          <p:cNvPr id="6" name="TextBox 5">
            <a:extLst>
              <a:ext uri="{FF2B5EF4-FFF2-40B4-BE49-F238E27FC236}">
                <a16:creationId xmlns:a16="http://schemas.microsoft.com/office/drawing/2014/main" id="{5DE83A9B-2938-A545-8381-B534CF3C8E1C}"/>
              </a:ext>
            </a:extLst>
          </p:cNvPr>
          <p:cNvSpPr txBox="1"/>
          <p:nvPr userDrawn="1"/>
        </p:nvSpPr>
        <p:spPr>
          <a:xfrm>
            <a:off x="4267200" y="4673602"/>
            <a:ext cx="3647440" cy="461665"/>
          </a:xfrm>
          <a:prstGeom prst="rect">
            <a:avLst/>
          </a:prstGeom>
          <a:noFill/>
        </p:spPr>
        <p:txBody>
          <a:bodyPr wrap="square" rtlCol="0">
            <a:spAutoFit/>
          </a:bodyPr>
          <a:lstStyle/>
          <a:p>
            <a:pPr algn="ctr"/>
            <a:r>
              <a:rPr lang="en-US" sz="2400" b="1" i="0" err="1">
                <a:latin typeface="Gotham Bold" pitchFamily="2" charset="0"/>
                <a:cs typeface="Gotham Bold" pitchFamily="2" charset="0"/>
              </a:rPr>
              <a:t>cal.msu.edu</a:t>
            </a:r>
            <a:endParaRPr lang="en-US" sz="2400" b="1" i="0">
              <a:latin typeface="Gotham Bold" pitchFamily="2" charset="0"/>
              <a:cs typeface="Gotham Bold" pitchFamily="2" charset="0"/>
            </a:endParaRPr>
          </a:p>
        </p:txBody>
      </p:sp>
      <p:sp>
        <p:nvSpPr>
          <p:cNvPr id="8" name="Rectangle 7">
            <a:extLst>
              <a:ext uri="{FF2B5EF4-FFF2-40B4-BE49-F238E27FC236}">
                <a16:creationId xmlns:a16="http://schemas.microsoft.com/office/drawing/2014/main" id="{D02C03AA-1F9E-6D48-9588-E11D8E9DB85B}"/>
              </a:ext>
            </a:extLst>
          </p:cNvPr>
          <p:cNvSpPr/>
          <p:nvPr userDrawn="1"/>
        </p:nvSpPr>
        <p:spPr>
          <a:xfrm>
            <a:off x="0" y="6471921"/>
            <a:ext cx="12192000" cy="386080"/>
          </a:xfrm>
          <a:prstGeom prst="rect">
            <a:avLst/>
          </a:prstGeom>
          <a:solidFill>
            <a:srgbClr val="1845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5033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6AA2FB-56BA-E741-9F70-A66D91E6FD19}"/>
              </a:ext>
            </a:extLst>
          </p:cNvPr>
          <p:cNvPicPr>
            <a:picLocks noChangeAspect="1"/>
          </p:cNvPicPr>
          <p:nvPr userDrawn="1"/>
        </p:nvPicPr>
        <p:blipFill>
          <a:blip r:embed="rId2">
            <a:alphaModFix amt="10000"/>
          </a:blip>
          <a:stretch>
            <a:fillRect/>
          </a:stretch>
        </p:blipFill>
        <p:spPr>
          <a:xfrm>
            <a:off x="1813789" y="-1273037"/>
            <a:ext cx="7949972" cy="9232223"/>
          </a:xfrm>
          <a:prstGeom prst="rect">
            <a:avLst/>
          </a:prstGeom>
        </p:spPr>
      </p:pic>
      <p:sp>
        <p:nvSpPr>
          <p:cNvPr id="2" name="Title 1">
            <a:extLst>
              <a:ext uri="{FF2B5EF4-FFF2-40B4-BE49-F238E27FC236}">
                <a16:creationId xmlns:a16="http://schemas.microsoft.com/office/drawing/2014/main" id="{1F29EE10-63FD-CE43-8C15-5593F894828E}"/>
              </a:ext>
            </a:extLst>
          </p:cNvPr>
          <p:cNvSpPr>
            <a:spLocks noGrp="1"/>
          </p:cNvSpPr>
          <p:nvPr>
            <p:ph type="ctrTitle" hasCustomPrompt="1"/>
          </p:nvPr>
        </p:nvSpPr>
        <p:spPr>
          <a:xfrm>
            <a:off x="1524000" y="1122364"/>
            <a:ext cx="9144000" cy="2387600"/>
          </a:xfrm>
        </p:spPr>
        <p:txBody>
          <a:bodyPr anchor="b"/>
          <a:lstStyle>
            <a:lvl1pPr algn="ctr">
              <a:defRPr sz="6000"/>
            </a:lvl1pPr>
          </a:lstStyle>
          <a:p>
            <a:r>
              <a:rPr lang="en-US"/>
              <a:t>Section Title</a:t>
            </a:r>
          </a:p>
        </p:txBody>
      </p:sp>
      <p:sp>
        <p:nvSpPr>
          <p:cNvPr id="3" name="Subtitle 2">
            <a:extLst>
              <a:ext uri="{FF2B5EF4-FFF2-40B4-BE49-F238E27FC236}">
                <a16:creationId xmlns:a16="http://schemas.microsoft.com/office/drawing/2014/main" id="{AC4D8CB9-736F-3641-BE74-5F9EEADE9DC0}"/>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160" indent="0" algn="ctr">
              <a:buNone/>
              <a:defRPr sz="2000"/>
            </a:lvl2pPr>
            <a:lvl3pPr marL="914320" indent="0" algn="ctr">
              <a:buNone/>
              <a:defRPr sz="1800"/>
            </a:lvl3pPr>
            <a:lvl4pPr marL="1371481" indent="0" algn="ctr">
              <a:buNone/>
              <a:defRPr sz="1600"/>
            </a:lvl4pPr>
            <a:lvl5pPr marL="1828640" indent="0" algn="ctr">
              <a:buNone/>
              <a:defRPr sz="1600"/>
            </a:lvl5pPr>
            <a:lvl6pPr marL="2285801" indent="0" algn="ctr">
              <a:buNone/>
              <a:defRPr sz="1600"/>
            </a:lvl6pPr>
            <a:lvl7pPr marL="2742960" indent="0" algn="ctr">
              <a:buNone/>
              <a:defRPr sz="1600"/>
            </a:lvl7pPr>
            <a:lvl8pPr marL="3200121" indent="0" algn="ctr">
              <a:buNone/>
              <a:defRPr sz="1600"/>
            </a:lvl8pPr>
            <a:lvl9pPr marL="3657281" indent="0" algn="ctr">
              <a:buNone/>
              <a:defRPr sz="1600"/>
            </a:lvl9pPr>
          </a:lstStyle>
          <a:p>
            <a:r>
              <a:rPr lang="en-US"/>
              <a:t>Section Subtitle</a:t>
            </a:r>
          </a:p>
        </p:txBody>
      </p:sp>
    </p:spTree>
    <p:extLst>
      <p:ext uri="{BB962C8B-B14F-4D97-AF65-F5344CB8AC3E}">
        <p14:creationId xmlns:p14="http://schemas.microsoft.com/office/powerpoint/2010/main" val="33488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3D18-CEC2-0641-A36B-7F520E066349}"/>
              </a:ext>
            </a:extLst>
          </p:cNvPr>
          <p:cNvSpPr>
            <a:spLocks noGrp="1"/>
          </p:cNvSpPr>
          <p:nvPr>
            <p:ph type="title"/>
          </p:nvPr>
        </p:nvSpPr>
        <p:spPr>
          <a:xfrm>
            <a:off x="555568" y="2"/>
            <a:ext cx="10515600" cy="1325563"/>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749E11-B27A-7249-8BF8-2AD3D987A1B8}"/>
              </a:ext>
            </a:extLst>
          </p:cNvPr>
          <p:cNvSpPr>
            <a:spLocks noGrp="1"/>
          </p:cNvSpPr>
          <p:nvPr>
            <p:ph idx="1"/>
          </p:nvPr>
        </p:nvSpPr>
        <p:spPr>
          <a:xfrm>
            <a:off x="838200" y="1343821"/>
            <a:ext cx="10515600" cy="48331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696EFC05-8B55-C643-B136-C0606D9D7562}"/>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7" name="Footer Placeholder 4">
            <a:extLst>
              <a:ext uri="{FF2B5EF4-FFF2-40B4-BE49-F238E27FC236}">
                <a16:creationId xmlns:a16="http://schemas.microsoft.com/office/drawing/2014/main" id="{EA5757DA-A98A-844C-8925-69573E6FDCB7}"/>
              </a:ext>
            </a:extLst>
          </p:cNvPr>
          <p:cNvSpPr>
            <a:spLocks noGrp="1"/>
          </p:cNvSpPr>
          <p:nvPr>
            <p:ph type="ftr" sz="quarter" idx="3"/>
          </p:nvPr>
        </p:nvSpPr>
        <p:spPr>
          <a:xfrm>
            <a:off x="2553367" y="6498275"/>
            <a:ext cx="7103279"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cxnSp>
        <p:nvCxnSpPr>
          <p:cNvPr id="6" name="直接连接符 5">
            <a:extLst>
              <a:ext uri="{FF2B5EF4-FFF2-40B4-BE49-F238E27FC236}">
                <a16:creationId xmlns:a16="http://schemas.microsoft.com/office/drawing/2014/main" id="{826A5490-D3EB-458A-92FF-683F818B7A1B}"/>
              </a:ext>
            </a:extLst>
          </p:cNvPr>
          <p:cNvCxnSpPr>
            <a:cxnSpLocks/>
          </p:cNvCxnSpPr>
          <p:nvPr userDrawn="1"/>
        </p:nvCxnSpPr>
        <p:spPr>
          <a:xfrm>
            <a:off x="555569" y="886167"/>
            <a:ext cx="11098876"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40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67E6F-827A-5A4D-AD40-476E8D533901}"/>
              </a:ext>
            </a:extLst>
          </p:cNvPr>
          <p:cNvSpPr>
            <a:spLocks noGrp="1"/>
          </p:cNvSpPr>
          <p:nvPr>
            <p:ph type="title"/>
          </p:nvPr>
        </p:nvSpPr>
        <p:spPr>
          <a:xfrm>
            <a:off x="831851" y="1709741"/>
            <a:ext cx="10515600" cy="28527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C4F243-8E88-DE49-85C9-46C1608EFE73}"/>
              </a:ext>
            </a:extLst>
          </p:cNvPr>
          <p:cNvSpPr>
            <a:spLocks noGrp="1"/>
          </p:cNvSpPr>
          <p:nvPr>
            <p:ph type="body" idx="1"/>
          </p:nvPr>
        </p:nvSpPr>
        <p:spPr>
          <a:xfrm>
            <a:off x="831851" y="4589466"/>
            <a:ext cx="10515600" cy="1500188"/>
          </a:xfrm>
        </p:spPr>
        <p:txBody>
          <a:bodyPr/>
          <a:lstStyle>
            <a:lvl1pPr marL="0" indent="0">
              <a:buNone/>
              <a:defRPr sz="2400">
                <a:solidFill>
                  <a:schemeClr val="tx1">
                    <a:tint val="75000"/>
                  </a:schemeClr>
                </a:solidFill>
              </a:defRPr>
            </a:lvl1pPr>
            <a:lvl2pPr marL="457160" indent="0">
              <a:buNone/>
              <a:defRPr sz="2000">
                <a:solidFill>
                  <a:schemeClr val="tx1">
                    <a:tint val="75000"/>
                  </a:schemeClr>
                </a:solidFill>
              </a:defRPr>
            </a:lvl2pPr>
            <a:lvl3pPr marL="914320" indent="0">
              <a:buNone/>
              <a:defRPr sz="1800">
                <a:solidFill>
                  <a:schemeClr val="tx1">
                    <a:tint val="75000"/>
                  </a:schemeClr>
                </a:solidFill>
              </a:defRPr>
            </a:lvl3pPr>
            <a:lvl4pPr marL="1371481" indent="0">
              <a:buNone/>
              <a:defRPr sz="1600">
                <a:solidFill>
                  <a:schemeClr val="tx1">
                    <a:tint val="75000"/>
                  </a:schemeClr>
                </a:solidFill>
              </a:defRPr>
            </a:lvl4pPr>
            <a:lvl5pPr marL="1828640" indent="0">
              <a:buNone/>
              <a:defRPr sz="1600">
                <a:solidFill>
                  <a:schemeClr val="tx1">
                    <a:tint val="75000"/>
                  </a:schemeClr>
                </a:solidFill>
              </a:defRPr>
            </a:lvl5pPr>
            <a:lvl6pPr marL="2285801" indent="0">
              <a:buNone/>
              <a:defRPr sz="1600">
                <a:solidFill>
                  <a:schemeClr val="tx1">
                    <a:tint val="75000"/>
                  </a:schemeClr>
                </a:solidFill>
              </a:defRPr>
            </a:lvl6pPr>
            <a:lvl7pPr marL="2742960" indent="0">
              <a:buNone/>
              <a:defRPr sz="1600">
                <a:solidFill>
                  <a:schemeClr val="tx1">
                    <a:tint val="75000"/>
                  </a:schemeClr>
                </a:solidFill>
              </a:defRPr>
            </a:lvl7pPr>
            <a:lvl8pPr marL="3200121" indent="0">
              <a:buNone/>
              <a:defRPr sz="1600">
                <a:solidFill>
                  <a:schemeClr val="tx1">
                    <a:tint val="75000"/>
                  </a:schemeClr>
                </a:solidFill>
              </a:defRPr>
            </a:lvl8pPr>
            <a:lvl9pPr marL="3657281" indent="0">
              <a:buNone/>
              <a:defRPr sz="1600">
                <a:solidFill>
                  <a:schemeClr val="tx1">
                    <a:tint val="75000"/>
                  </a:schemeClr>
                </a:solidFill>
              </a:defRPr>
            </a:lvl9pPr>
          </a:lstStyle>
          <a:p>
            <a:pPr lvl="0"/>
            <a:r>
              <a:rPr lang="en-US"/>
              <a:t>Edit Master text styles</a:t>
            </a:r>
          </a:p>
        </p:txBody>
      </p:sp>
      <p:sp>
        <p:nvSpPr>
          <p:cNvPr id="5" name="Slide Number Placeholder 5">
            <a:extLst>
              <a:ext uri="{FF2B5EF4-FFF2-40B4-BE49-F238E27FC236}">
                <a16:creationId xmlns:a16="http://schemas.microsoft.com/office/drawing/2014/main" id="{27CB5300-A420-1441-A269-A035989495FE}"/>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7" name="Footer Placeholder 4">
            <a:extLst>
              <a:ext uri="{FF2B5EF4-FFF2-40B4-BE49-F238E27FC236}">
                <a16:creationId xmlns:a16="http://schemas.microsoft.com/office/drawing/2014/main" id="{1C3925E3-CE30-2A45-9F4E-152EFC78334C}"/>
              </a:ext>
            </a:extLst>
          </p:cNvPr>
          <p:cNvSpPr>
            <a:spLocks noGrp="1"/>
          </p:cNvSpPr>
          <p:nvPr>
            <p:ph type="ftr" sz="quarter" idx="3"/>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237458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4280-3036-F248-AFC7-2B33DAA2B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2492B-1543-F141-92C5-2422FC8CFABD}"/>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9A676A-B3DB-164D-BCC7-6D05DA868BE1}"/>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67867F-4225-DA44-B950-DFAFACC4BCF1}"/>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7" name="Footer Placeholder 4">
            <a:extLst>
              <a:ext uri="{FF2B5EF4-FFF2-40B4-BE49-F238E27FC236}">
                <a16:creationId xmlns:a16="http://schemas.microsoft.com/office/drawing/2014/main" id="{3E81EB0F-7149-B645-A1A2-828CC2427CBF}"/>
              </a:ext>
            </a:extLst>
          </p:cNvPr>
          <p:cNvSpPr>
            <a:spLocks noGrp="1"/>
          </p:cNvSpPr>
          <p:nvPr>
            <p:ph type="ftr" sz="quarter" idx="3"/>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312623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4D183-7BFC-B44B-ABB5-09C8173B4104}"/>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AD09D9-4395-D941-99EC-79053B726812}"/>
              </a:ext>
            </a:extLst>
          </p:cNvPr>
          <p:cNvSpPr>
            <a:spLocks noGrp="1"/>
          </p:cNvSpPr>
          <p:nvPr>
            <p:ph type="body" idx="1"/>
          </p:nvPr>
        </p:nvSpPr>
        <p:spPr>
          <a:xfrm>
            <a:off x="839791" y="1681163"/>
            <a:ext cx="5157787" cy="823913"/>
          </a:xfrm>
        </p:spPr>
        <p:txBody>
          <a:bodyPr anchor="b"/>
          <a:lstStyle>
            <a:lvl1pPr marL="0" indent="0">
              <a:buNone/>
              <a:defRPr sz="2400" b="1"/>
            </a:lvl1pPr>
            <a:lvl2pPr marL="457160" indent="0">
              <a:buNone/>
              <a:defRPr sz="2000" b="1"/>
            </a:lvl2pPr>
            <a:lvl3pPr marL="914320" indent="0">
              <a:buNone/>
              <a:defRPr sz="1800" b="1"/>
            </a:lvl3pPr>
            <a:lvl4pPr marL="1371481" indent="0">
              <a:buNone/>
              <a:defRPr sz="1600" b="1"/>
            </a:lvl4pPr>
            <a:lvl5pPr marL="1828640" indent="0">
              <a:buNone/>
              <a:defRPr sz="1600" b="1"/>
            </a:lvl5pPr>
            <a:lvl6pPr marL="2285801" indent="0">
              <a:buNone/>
              <a:defRPr sz="1600" b="1"/>
            </a:lvl6pPr>
            <a:lvl7pPr marL="2742960" indent="0">
              <a:buNone/>
              <a:defRPr sz="1600" b="1"/>
            </a:lvl7pPr>
            <a:lvl8pPr marL="3200121" indent="0">
              <a:buNone/>
              <a:defRPr sz="1600" b="1"/>
            </a:lvl8pPr>
            <a:lvl9pPr marL="365728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8082D61-4B4C-3D4D-AEE3-4E561753CF20}"/>
              </a:ext>
            </a:extLst>
          </p:cNvPr>
          <p:cNvSpPr>
            <a:spLocks noGrp="1"/>
          </p:cNvSpPr>
          <p:nvPr>
            <p:ph sz="half" idx="2"/>
          </p:nvPr>
        </p:nvSpPr>
        <p:spPr>
          <a:xfrm>
            <a:off x="839791"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6FDB6A-D76A-A44C-98E0-BE91C3005D71}"/>
              </a:ext>
            </a:extLst>
          </p:cNvPr>
          <p:cNvSpPr>
            <a:spLocks noGrp="1"/>
          </p:cNvSpPr>
          <p:nvPr>
            <p:ph type="body" sz="quarter" idx="3"/>
          </p:nvPr>
        </p:nvSpPr>
        <p:spPr>
          <a:xfrm>
            <a:off x="6172201" y="1681163"/>
            <a:ext cx="5183188" cy="823913"/>
          </a:xfrm>
        </p:spPr>
        <p:txBody>
          <a:bodyPr anchor="b"/>
          <a:lstStyle>
            <a:lvl1pPr marL="0" indent="0">
              <a:buNone/>
              <a:defRPr sz="2400" b="1"/>
            </a:lvl1pPr>
            <a:lvl2pPr marL="457160" indent="0">
              <a:buNone/>
              <a:defRPr sz="2000" b="1"/>
            </a:lvl2pPr>
            <a:lvl3pPr marL="914320" indent="0">
              <a:buNone/>
              <a:defRPr sz="1800" b="1"/>
            </a:lvl3pPr>
            <a:lvl4pPr marL="1371481" indent="0">
              <a:buNone/>
              <a:defRPr sz="1600" b="1"/>
            </a:lvl4pPr>
            <a:lvl5pPr marL="1828640" indent="0">
              <a:buNone/>
              <a:defRPr sz="1600" b="1"/>
            </a:lvl5pPr>
            <a:lvl6pPr marL="2285801" indent="0">
              <a:buNone/>
              <a:defRPr sz="1600" b="1"/>
            </a:lvl6pPr>
            <a:lvl7pPr marL="2742960" indent="0">
              <a:buNone/>
              <a:defRPr sz="1600" b="1"/>
            </a:lvl7pPr>
            <a:lvl8pPr marL="3200121" indent="0">
              <a:buNone/>
              <a:defRPr sz="1600" b="1"/>
            </a:lvl8pPr>
            <a:lvl9pPr marL="365728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3E3E73-4143-A047-9E70-89DCE11A5FFB}"/>
              </a:ext>
            </a:extLst>
          </p:cNvPr>
          <p:cNvSpPr>
            <a:spLocks noGrp="1"/>
          </p:cNvSpPr>
          <p:nvPr>
            <p:ph sz="quarter" idx="4"/>
          </p:nvPr>
        </p:nvSpPr>
        <p:spPr>
          <a:xfrm>
            <a:off x="6172201"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4DFA793-2FEC-6347-AC63-314B2C188B1D}"/>
              </a:ext>
            </a:extLst>
          </p:cNvPr>
          <p:cNvSpPr>
            <a:spLocks noGrp="1"/>
          </p:cNvSpPr>
          <p:nvPr>
            <p:ph type="sldNum" sz="quarter" idx="11"/>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9" name="Footer Placeholder 4">
            <a:extLst>
              <a:ext uri="{FF2B5EF4-FFF2-40B4-BE49-F238E27FC236}">
                <a16:creationId xmlns:a16="http://schemas.microsoft.com/office/drawing/2014/main" id="{CE63D078-0991-C64E-9330-E942D69256E5}"/>
              </a:ext>
            </a:extLst>
          </p:cNvPr>
          <p:cNvSpPr>
            <a:spLocks noGrp="1"/>
          </p:cNvSpPr>
          <p:nvPr>
            <p:ph type="ftr" sz="quarter" idx="12"/>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119252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A963-0D45-A040-9514-EA3014ADB3C2}"/>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FE2B344F-FC1C-1849-BCA5-881D1E268D9F}"/>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5" name="Footer Placeholder 4">
            <a:extLst>
              <a:ext uri="{FF2B5EF4-FFF2-40B4-BE49-F238E27FC236}">
                <a16:creationId xmlns:a16="http://schemas.microsoft.com/office/drawing/2014/main" id="{6BF2AA7A-C66D-E84E-B691-17794A37B42D}"/>
              </a:ext>
            </a:extLst>
          </p:cNvPr>
          <p:cNvSpPr>
            <a:spLocks noGrp="1"/>
          </p:cNvSpPr>
          <p:nvPr>
            <p:ph type="ftr" sz="quarter" idx="3"/>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236907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82A446E-6C4B-E44E-8A42-2566180F3C8A}"/>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4" name="Footer Placeholder 4">
            <a:extLst>
              <a:ext uri="{FF2B5EF4-FFF2-40B4-BE49-F238E27FC236}">
                <a16:creationId xmlns:a16="http://schemas.microsoft.com/office/drawing/2014/main" id="{AEF10AEE-4330-644A-BDCB-D356F2524884}"/>
              </a:ext>
            </a:extLst>
          </p:cNvPr>
          <p:cNvSpPr>
            <a:spLocks noGrp="1"/>
          </p:cNvSpPr>
          <p:nvPr>
            <p:ph type="ftr" sz="quarter" idx="3"/>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169820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85C8-A558-FA4E-A704-7B12E5895A8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11DDD0-7150-4D41-826C-CA70B296F33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42D61D-D374-5B41-B1D1-5954D55D7672}"/>
              </a:ext>
            </a:extLst>
          </p:cNvPr>
          <p:cNvSpPr>
            <a:spLocks noGrp="1"/>
          </p:cNvSpPr>
          <p:nvPr>
            <p:ph type="body" sz="half" idx="2"/>
          </p:nvPr>
        </p:nvSpPr>
        <p:spPr>
          <a:xfrm>
            <a:off x="839790" y="2057400"/>
            <a:ext cx="3932237" cy="3811588"/>
          </a:xfrm>
        </p:spPr>
        <p:txBody>
          <a:bodyPr/>
          <a:lstStyle>
            <a:lvl1pPr marL="0" indent="0">
              <a:buNone/>
              <a:defRPr sz="1600"/>
            </a:lvl1pPr>
            <a:lvl2pPr marL="457160" indent="0">
              <a:buNone/>
              <a:defRPr sz="1400"/>
            </a:lvl2pPr>
            <a:lvl3pPr marL="914320" indent="0">
              <a:buNone/>
              <a:defRPr sz="1200"/>
            </a:lvl3pPr>
            <a:lvl4pPr marL="1371481" indent="0">
              <a:buNone/>
              <a:defRPr sz="1000"/>
            </a:lvl4pPr>
            <a:lvl5pPr marL="1828640" indent="0">
              <a:buNone/>
              <a:defRPr sz="1000"/>
            </a:lvl5pPr>
            <a:lvl6pPr marL="2285801" indent="0">
              <a:buNone/>
              <a:defRPr sz="1000"/>
            </a:lvl6pPr>
            <a:lvl7pPr marL="2742960" indent="0">
              <a:buNone/>
              <a:defRPr sz="1000"/>
            </a:lvl7pPr>
            <a:lvl8pPr marL="3200121" indent="0">
              <a:buNone/>
              <a:defRPr sz="1000"/>
            </a:lvl8pPr>
            <a:lvl9pPr marL="3657281" indent="0">
              <a:buNone/>
              <a:defRPr sz="1000"/>
            </a:lvl9pPr>
          </a:lstStyle>
          <a:p>
            <a:pPr lvl="0"/>
            <a:r>
              <a:rPr lang="en-US"/>
              <a:t>Edit Master text styles</a:t>
            </a:r>
          </a:p>
        </p:txBody>
      </p:sp>
      <p:sp>
        <p:nvSpPr>
          <p:cNvPr id="6" name="Slide Number Placeholder 5">
            <a:extLst>
              <a:ext uri="{FF2B5EF4-FFF2-40B4-BE49-F238E27FC236}">
                <a16:creationId xmlns:a16="http://schemas.microsoft.com/office/drawing/2014/main" id="{94427802-E7F7-2F47-82FE-8B187EF2540B}"/>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7" name="Footer Placeholder 4">
            <a:extLst>
              <a:ext uri="{FF2B5EF4-FFF2-40B4-BE49-F238E27FC236}">
                <a16:creationId xmlns:a16="http://schemas.microsoft.com/office/drawing/2014/main" id="{EB1CADA5-3AE0-9545-9663-0594F08EB267}"/>
              </a:ext>
            </a:extLst>
          </p:cNvPr>
          <p:cNvSpPr>
            <a:spLocks noGrp="1"/>
          </p:cNvSpPr>
          <p:nvPr>
            <p:ph type="ftr" sz="quarter" idx="3"/>
          </p:nvPr>
        </p:nvSpPr>
        <p:spPr>
          <a:xfrm>
            <a:off x="3028143" y="6577428"/>
            <a:ext cx="6135716"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solidFill>
                  <a:schemeClr val="bg1"/>
                </a:solidFill>
                <a:latin typeface="Gotham Book" pitchFamily="2" charset="0"/>
                <a:cs typeface="Gotham Book" pitchFamily="2" charset="0"/>
              </a:rPr>
              <a:t>GhostTalk: Interactive Attack on Smartphone Voice System Through Power Line</a:t>
            </a:r>
            <a:endParaRPr lang="en-US"/>
          </a:p>
        </p:txBody>
      </p:sp>
    </p:spTree>
    <p:extLst>
      <p:ext uri="{BB962C8B-B14F-4D97-AF65-F5344CB8AC3E}">
        <p14:creationId xmlns:p14="http://schemas.microsoft.com/office/powerpoint/2010/main" val="2423345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FAA551-DBFC-6D49-886B-115AF0CA503B}"/>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764DA-FF52-5D4F-B5AE-2401949D3CCD}"/>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6DA18D6-1C63-164D-9ABF-7FC810E8477A}"/>
              </a:ext>
            </a:extLst>
          </p:cNvPr>
          <p:cNvSpPr/>
          <p:nvPr userDrawn="1"/>
        </p:nvSpPr>
        <p:spPr>
          <a:xfrm>
            <a:off x="0" y="6474658"/>
            <a:ext cx="12192000" cy="383342"/>
          </a:xfrm>
          <a:prstGeom prst="rect">
            <a:avLst/>
          </a:prstGeom>
          <a:solidFill>
            <a:srgbClr val="184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EC6475FF-ED3D-A64E-919A-9C13ADB7A561}"/>
              </a:ext>
            </a:extLst>
          </p:cNvPr>
          <p:cNvPicPr>
            <a:picLocks noChangeAspect="1"/>
          </p:cNvPicPr>
          <p:nvPr userDrawn="1"/>
        </p:nvPicPr>
        <p:blipFill>
          <a:blip r:embed="rId15"/>
          <a:stretch>
            <a:fillRect/>
          </a:stretch>
        </p:blipFill>
        <p:spPr>
          <a:xfrm>
            <a:off x="11877040" y="6542120"/>
            <a:ext cx="211288" cy="245367"/>
          </a:xfrm>
          <a:prstGeom prst="rect">
            <a:avLst/>
          </a:prstGeom>
        </p:spPr>
      </p:pic>
      <p:sp>
        <p:nvSpPr>
          <p:cNvPr id="6" name="Slide Number Placeholder 5">
            <a:extLst>
              <a:ext uri="{FF2B5EF4-FFF2-40B4-BE49-F238E27FC236}">
                <a16:creationId xmlns:a16="http://schemas.microsoft.com/office/drawing/2014/main" id="{5F971A41-B843-424D-994E-A81EF2E2D798}"/>
              </a:ext>
            </a:extLst>
          </p:cNvPr>
          <p:cNvSpPr>
            <a:spLocks noGrp="1"/>
          </p:cNvSpPr>
          <p:nvPr>
            <p:ph type="sldNum" sz="quarter" idx="4"/>
          </p:nvPr>
        </p:nvSpPr>
        <p:spPr>
          <a:xfrm>
            <a:off x="0" y="6482242"/>
            <a:ext cx="441960" cy="365125"/>
          </a:xfrm>
          <a:prstGeom prst="rect">
            <a:avLst/>
          </a:prstGeom>
        </p:spPr>
        <p:txBody>
          <a:bodyPr vert="horz" lIns="91440" tIns="45720" rIns="91440" bIns="45720" rtlCol="0" anchor="ctr"/>
          <a:lstStyle>
            <a:lvl1pPr algn="r">
              <a:defRPr sz="1400" b="0" i="0">
                <a:solidFill>
                  <a:schemeClr val="bg1"/>
                </a:solidFill>
                <a:latin typeface="Gotham Book" pitchFamily="2" charset="0"/>
                <a:cs typeface="Gotham Book" pitchFamily="2" charset="0"/>
              </a:defRPr>
            </a:lvl1pPr>
          </a:lstStyle>
          <a:p>
            <a:fld id="{D45A4278-EC91-9541-A4D9-B81444052E3C}" type="slidenum">
              <a:rPr lang="en-US" smtClean="0"/>
              <a:pPr/>
              <a:t>‹#›</a:t>
            </a:fld>
            <a:endParaRPr lang="en-US"/>
          </a:p>
        </p:txBody>
      </p:sp>
      <p:sp>
        <p:nvSpPr>
          <p:cNvPr id="8" name="Footer Placeholder 4">
            <a:extLst>
              <a:ext uri="{FF2B5EF4-FFF2-40B4-BE49-F238E27FC236}">
                <a16:creationId xmlns:a16="http://schemas.microsoft.com/office/drawing/2014/main" id="{85FADB8D-8AB6-9547-83DF-E9CFEA8B0FBE}"/>
              </a:ext>
            </a:extLst>
          </p:cNvPr>
          <p:cNvSpPr>
            <a:spLocks noGrp="1"/>
          </p:cNvSpPr>
          <p:nvPr>
            <p:ph type="ftr" sz="quarter" idx="3"/>
          </p:nvPr>
        </p:nvSpPr>
        <p:spPr>
          <a:xfrm>
            <a:off x="2150565" y="6498274"/>
            <a:ext cx="7890869" cy="33305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spTree>
    <p:extLst>
      <p:ext uri="{BB962C8B-B14F-4D97-AF65-F5344CB8AC3E}">
        <p14:creationId xmlns:p14="http://schemas.microsoft.com/office/powerpoint/2010/main" val="17213007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hdr="0"/>
  <p:txStyles>
    <p:titleStyle>
      <a:lvl1pPr algn="l" defTabSz="914320" rtl="0" eaLnBrk="1" latinLnBrk="0" hangingPunct="1">
        <a:lnSpc>
          <a:spcPct val="90000"/>
        </a:lnSpc>
        <a:spcBef>
          <a:spcPct val="0"/>
        </a:spcBef>
        <a:buNone/>
        <a:defRPr sz="4400" b="1" i="0" kern="1200">
          <a:solidFill>
            <a:srgbClr val="184534"/>
          </a:solidFill>
          <a:latin typeface="Gotham Bold" pitchFamily="2" charset="0"/>
          <a:ea typeface="+mj-ea"/>
          <a:cs typeface="Gotham Bold" pitchFamily="2" charset="0"/>
        </a:defRPr>
      </a:lvl1pPr>
    </p:titleStyle>
    <p:bodyStyle>
      <a:lvl1pPr marL="228580" indent="-228580" algn="l" defTabSz="91432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740" indent="-228580" algn="l" defTabSz="91432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2900" indent="-228580" algn="l" defTabSz="91432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060" indent="-228580" algn="l" defTabSz="91432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221" indent="-228580" algn="l" defTabSz="91432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38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41"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0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61"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0" rtl="0" eaLnBrk="1" latinLnBrk="0" hangingPunct="1">
        <a:defRPr sz="1800" kern="1200">
          <a:solidFill>
            <a:schemeClr val="tx1"/>
          </a:solidFill>
          <a:latin typeface="+mn-lt"/>
          <a:ea typeface="+mn-ea"/>
          <a:cs typeface="+mn-cs"/>
        </a:defRPr>
      </a:lvl1pPr>
      <a:lvl2pPr marL="457160" algn="l" defTabSz="914320" rtl="0" eaLnBrk="1" latinLnBrk="0" hangingPunct="1">
        <a:defRPr sz="1800" kern="1200">
          <a:solidFill>
            <a:schemeClr val="tx1"/>
          </a:solidFill>
          <a:latin typeface="+mn-lt"/>
          <a:ea typeface="+mn-ea"/>
          <a:cs typeface="+mn-cs"/>
        </a:defRPr>
      </a:lvl2pPr>
      <a:lvl3pPr marL="914320" algn="l" defTabSz="914320" rtl="0" eaLnBrk="1" latinLnBrk="0" hangingPunct="1">
        <a:defRPr sz="1800" kern="1200">
          <a:solidFill>
            <a:schemeClr val="tx1"/>
          </a:solidFill>
          <a:latin typeface="+mn-lt"/>
          <a:ea typeface="+mn-ea"/>
          <a:cs typeface="+mn-cs"/>
        </a:defRPr>
      </a:lvl3pPr>
      <a:lvl4pPr marL="1371481" algn="l" defTabSz="914320" rtl="0" eaLnBrk="1" latinLnBrk="0" hangingPunct="1">
        <a:defRPr sz="1800" kern="1200">
          <a:solidFill>
            <a:schemeClr val="tx1"/>
          </a:solidFill>
          <a:latin typeface="+mn-lt"/>
          <a:ea typeface="+mn-ea"/>
          <a:cs typeface="+mn-cs"/>
        </a:defRPr>
      </a:lvl4pPr>
      <a:lvl5pPr marL="1828640" algn="l" defTabSz="914320" rtl="0" eaLnBrk="1" latinLnBrk="0" hangingPunct="1">
        <a:defRPr sz="1800" kern="1200">
          <a:solidFill>
            <a:schemeClr val="tx1"/>
          </a:solidFill>
          <a:latin typeface="+mn-lt"/>
          <a:ea typeface="+mn-ea"/>
          <a:cs typeface="+mn-cs"/>
        </a:defRPr>
      </a:lvl5pPr>
      <a:lvl6pPr marL="2285801" algn="l" defTabSz="914320" rtl="0" eaLnBrk="1" latinLnBrk="0" hangingPunct="1">
        <a:defRPr sz="1800" kern="1200">
          <a:solidFill>
            <a:schemeClr val="tx1"/>
          </a:solidFill>
          <a:latin typeface="+mn-lt"/>
          <a:ea typeface="+mn-ea"/>
          <a:cs typeface="+mn-cs"/>
        </a:defRPr>
      </a:lvl6pPr>
      <a:lvl7pPr marL="2742960" algn="l" defTabSz="914320" rtl="0" eaLnBrk="1" latinLnBrk="0" hangingPunct="1">
        <a:defRPr sz="1800" kern="1200">
          <a:solidFill>
            <a:schemeClr val="tx1"/>
          </a:solidFill>
          <a:latin typeface="+mn-lt"/>
          <a:ea typeface="+mn-ea"/>
          <a:cs typeface="+mn-cs"/>
        </a:defRPr>
      </a:lvl7pPr>
      <a:lvl8pPr marL="3200121" algn="l" defTabSz="914320" rtl="0" eaLnBrk="1" latinLnBrk="0" hangingPunct="1">
        <a:defRPr sz="1800" kern="1200">
          <a:solidFill>
            <a:schemeClr val="tx1"/>
          </a:solidFill>
          <a:latin typeface="+mn-lt"/>
          <a:ea typeface="+mn-ea"/>
          <a:cs typeface="+mn-cs"/>
        </a:defRPr>
      </a:lvl8pPr>
      <a:lvl9pPr marL="3657281" algn="l" defTabSz="91432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wsj.com/articles/fraudsters-use-ai-to-mimic-ceos-voice-in-unusual-cybercrime-case-1156715740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sv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6.svg"/><Relationship Id="rId3" Type="http://schemas.openxmlformats.org/officeDocument/2006/relationships/image" Target="../media/image32.png"/><Relationship Id="rId7" Type="http://schemas.openxmlformats.org/officeDocument/2006/relationships/image" Target="../media/image35.jpe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2.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CA68-7ECD-A742-BA26-C4AF87658E91}"/>
              </a:ext>
            </a:extLst>
          </p:cNvPr>
          <p:cNvSpPr>
            <a:spLocks noGrp="1"/>
          </p:cNvSpPr>
          <p:nvPr>
            <p:ph type="ctrTitle"/>
          </p:nvPr>
        </p:nvSpPr>
        <p:spPr>
          <a:xfrm>
            <a:off x="555724" y="1554140"/>
            <a:ext cx="11080551" cy="1548961"/>
          </a:xfrm>
        </p:spPr>
        <p:txBody>
          <a:bodyPr>
            <a:normAutofit fontScale="90000"/>
          </a:bodyPr>
          <a:lstStyle/>
          <a:p>
            <a:r>
              <a:rPr lang="en-US" sz="4400" dirty="0"/>
              <a:t>C</a:t>
            </a:r>
            <a:r>
              <a:rPr lang="en-US" sz="3600" dirty="0"/>
              <a:t>LEAR</a:t>
            </a:r>
            <a:r>
              <a:rPr lang="en-US" sz="4400" dirty="0"/>
              <a:t>M</a:t>
            </a:r>
            <a:r>
              <a:rPr lang="en-US" altLang="zh-CN" sz="3600" dirty="0"/>
              <a:t>ASK</a:t>
            </a:r>
            <a:r>
              <a:rPr lang="en-US" sz="4400" dirty="0"/>
              <a:t>: Noise-Free and Naturalness-Preserving Protection Against Voice Deepfake Attacks</a:t>
            </a:r>
          </a:p>
        </p:txBody>
      </p:sp>
      <p:sp>
        <p:nvSpPr>
          <p:cNvPr id="3" name="Subtitle 2">
            <a:extLst>
              <a:ext uri="{FF2B5EF4-FFF2-40B4-BE49-F238E27FC236}">
                <a16:creationId xmlns:a16="http://schemas.microsoft.com/office/drawing/2014/main" id="{7377F82A-426E-CB41-A7B3-EACD11A2EC57}"/>
              </a:ext>
            </a:extLst>
          </p:cNvPr>
          <p:cNvSpPr>
            <a:spLocks noGrp="1"/>
          </p:cNvSpPr>
          <p:nvPr>
            <p:ph type="subTitle" idx="1"/>
          </p:nvPr>
        </p:nvSpPr>
        <p:spPr>
          <a:xfrm>
            <a:off x="709889" y="3648098"/>
            <a:ext cx="10772222" cy="1655762"/>
          </a:xfrm>
        </p:spPr>
        <p:txBody>
          <a:bodyPr>
            <a:noAutofit/>
          </a:bodyPr>
          <a:lstStyle/>
          <a:p>
            <a:r>
              <a:rPr lang="en-US" sz="2000" b="1" dirty="0">
                <a:latin typeface="+mn-lt"/>
              </a:rPr>
              <a:t>Yuanda Wang</a:t>
            </a:r>
            <a:r>
              <a:rPr lang="en-US" altLang="zh-CN" sz="2000" b="1" baseline="30000" dirty="0">
                <a:latin typeface="+mn-lt"/>
              </a:rPr>
              <a:t>1</a:t>
            </a:r>
            <a:r>
              <a:rPr lang="en-US" sz="2000" dirty="0">
                <a:latin typeface="+mn-lt"/>
              </a:rPr>
              <a:t>, </a:t>
            </a:r>
            <a:r>
              <a:rPr lang="en-US" altLang="zh-CN" sz="2000" dirty="0">
                <a:latin typeface="+mn-lt"/>
              </a:rPr>
              <a:t>Bocheng</a:t>
            </a:r>
            <a:r>
              <a:rPr lang="zh-CN" altLang="en-US" sz="2000" dirty="0">
                <a:latin typeface="+mn-lt"/>
              </a:rPr>
              <a:t> </a:t>
            </a:r>
            <a:r>
              <a:rPr lang="en-US" altLang="zh-CN" sz="2000" dirty="0">
                <a:latin typeface="+mn-lt"/>
              </a:rPr>
              <a:t>Chen</a:t>
            </a:r>
            <a:r>
              <a:rPr lang="en-US" altLang="zh-CN" sz="2000" baseline="30000" dirty="0">
                <a:latin typeface="+mn-lt"/>
              </a:rPr>
              <a:t>1</a:t>
            </a:r>
            <a:r>
              <a:rPr lang="en-US" sz="2000" dirty="0">
                <a:latin typeface="+mn-lt"/>
              </a:rPr>
              <a:t>, </a:t>
            </a:r>
            <a:r>
              <a:rPr lang="en-US" altLang="zh-CN" sz="2000" dirty="0">
                <a:latin typeface="+mn-lt"/>
              </a:rPr>
              <a:t>Hanqing</a:t>
            </a:r>
            <a:r>
              <a:rPr lang="zh-CN" altLang="en-US" sz="2000" dirty="0">
                <a:latin typeface="+mn-lt"/>
              </a:rPr>
              <a:t> </a:t>
            </a:r>
            <a:r>
              <a:rPr lang="en-US" altLang="zh-CN" sz="2000" dirty="0">
                <a:latin typeface="+mn-lt"/>
              </a:rPr>
              <a:t>Guo</a:t>
            </a:r>
            <a:r>
              <a:rPr lang="en-US" altLang="zh-CN" sz="2000" baseline="30000" dirty="0">
                <a:latin typeface="+mn-lt"/>
              </a:rPr>
              <a:t>2</a:t>
            </a:r>
            <a:r>
              <a:rPr lang="en-US" altLang="zh-CN" sz="2000" dirty="0">
                <a:latin typeface="+mn-lt"/>
              </a:rPr>
              <a:t>,</a:t>
            </a:r>
            <a:r>
              <a:rPr lang="zh-CN" altLang="en-US" sz="2000" dirty="0">
                <a:latin typeface="+mn-lt"/>
              </a:rPr>
              <a:t> </a:t>
            </a:r>
            <a:r>
              <a:rPr lang="en-US" altLang="zh-CN" sz="2000" dirty="0">
                <a:latin typeface="+mn-lt"/>
              </a:rPr>
              <a:t>Guangjing Wang</a:t>
            </a:r>
            <a:r>
              <a:rPr lang="en-US" altLang="zh-CN" sz="2000" baseline="30000" dirty="0">
                <a:latin typeface="+mn-lt"/>
              </a:rPr>
              <a:t>3</a:t>
            </a:r>
            <a:r>
              <a:rPr lang="en-US" altLang="zh-CN" sz="2000" dirty="0">
                <a:latin typeface="+mn-lt"/>
              </a:rPr>
              <a:t>,</a:t>
            </a:r>
            <a:r>
              <a:rPr lang="zh-CN" altLang="en-US" sz="2000" dirty="0">
                <a:latin typeface="+mn-lt"/>
              </a:rPr>
              <a:t> </a:t>
            </a:r>
            <a:r>
              <a:rPr lang="en-US" altLang="zh-CN" sz="2000" dirty="0">
                <a:latin typeface="+mn-lt"/>
              </a:rPr>
              <a:t>Weikang</a:t>
            </a:r>
            <a:r>
              <a:rPr lang="zh-CN" altLang="en-US" sz="2000" dirty="0">
                <a:latin typeface="+mn-lt"/>
              </a:rPr>
              <a:t> </a:t>
            </a:r>
            <a:r>
              <a:rPr lang="en-US" altLang="zh-CN" sz="2000" dirty="0">
                <a:latin typeface="+mn-lt"/>
              </a:rPr>
              <a:t>Ding</a:t>
            </a:r>
            <a:r>
              <a:rPr lang="en-US" altLang="zh-CN" sz="2000" baseline="30000" dirty="0">
                <a:latin typeface="+mn-lt"/>
              </a:rPr>
              <a:t>1</a:t>
            </a:r>
            <a:r>
              <a:rPr lang="en-US" altLang="zh-CN" sz="2000" dirty="0">
                <a:latin typeface="+mn-lt"/>
              </a:rPr>
              <a:t>,</a:t>
            </a:r>
            <a:r>
              <a:rPr lang="en-US" sz="2000" dirty="0">
                <a:latin typeface="+mn-lt"/>
              </a:rPr>
              <a:t> Qiben Yan</a:t>
            </a:r>
            <a:r>
              <a:rPr lang="en-US" altLang="zh-CN" sz="2000" baseline="30000" dirty="0">
                <a:latin typeface="+mn-lt"/>
              </a:rPr>
              <a:t>1</a:t>
            </a:r>
            <a:endParaRPr lang="en-US" sz="2000" baseline="30000" dirty="0">
              <a:latin typeface="+mn-lt"/>
            </a:endParaRPr>
          </a:p>
          <a:p>
            <a:endParaRPr lang="en-US" sz="2000" i="1" dirty="0">
              <a:latin typeface="+mn-lt"/>
            </a:endParaRPr>
          </a:p>
          <a:p>
            <a:r>
              <a:rPr lang="en-US" sz="2000" b="1" dirty="0">
                <a:latin typeface="+mn-lt"/>
              </a:rPr>
              <a:t>Michigan State University</a:t>
            </a:r>
            <a:r>
              <a:rPr lang="en-US" altLang="zh-CN" sz="2000" b="1" baseline="30000" dirty="0">
                <a:latin typeface="+mn-lt"/>
              </a:rPr>
              <a:t>1</a:t>
            </a:r>
            <a:r>
              <a:rPr lang="en-US" altLang="zh-CN" sz="2000" b="1" dirty="0">
                <a:latin typeface="+mn-lt"/>
              </a:rPr>
              <a:t>,</a:t>
            </a:r>
            <a:r>
              <a:rPr lang="zh-CN" altLang="en-US" sz="2000" b="1" dirty="0">
                <a:latin typeface="+mn-lt"/>
              </a:rPr>
              <a:t> </a:t>
            </a:r>
            <a:endParaRPr lang="en-US" altLang="zh-CN" sz="2000" b="1" dirty="0">
              <a:latin typeface="+mn-lt"/>
            </a:endParaRPr>
          </a:p>
          <a:p>
            <a:r>
              <a:rPr lang="en-US" sz="2000" b="1" dirty="0">
                <a:latin typeface="+mn-lt"/>
              </a:rPr>
              <a:t>University of Hawaiʻi at Mānoa</a:t>
            </a:r>
            <a:r>
              <a:rPr lang="en-US" altLang="zh-CN" sz="2000" b="1" baseline="30000" dirty="0">
                <a:latin typeface="+mn-lt"/>
              </a:rPr>
              <a:t>2</a:t>
            </a:r>
            <a:r>
              <a:rPr lang="en-US" altLang="zh-CN" sz="2000" b="1" dirty="0">
                <a:latin typeface="+mn-lt"/>
              </a:rPr>
              <a:t>,</a:t>
            </a:r>
            <a:r>
              <a:rPr lang="zh-CN" altLang="en-US" sz="2000" b="1" dirty="0">
                <a:latin typeface="+mn-lt"/>
              </a:rPr>
              <a:t> </a:t>
            </a:r>
            <a:r>
              <a:rPr lang="en-US" altLang="zh-CN" sz="2000" b="1" dirty="0">
                <a:latin typeface="+mn-lt"/>
              </a:rPr>
              <a:t>University</a:t>
            </a:r>
            <a:r>
              <a:rPr lang="zh-CN" altLang="en-US" sz="2000" b="1" dirty="0">
                <a:latin typeface="+mn-lt"/>
              </a:rPr>
              <a:t> </a:t>
            </a:r>
            <a:r>
              <a:rPr lang="en-US" altLang="zh-CN" sz="2000" b="1" dirty="0">
                <a:latin typeface="+mn-lt"/>
              </a:rPr>
              <a:t>of</a:t>
            </a:r>
            <a:r>
              <a:rPr lang="zh-CN" altLang="en-US" sz="2000" b="1" dirty="0">
                <a:latin typeface="+mn-lt"/>
              </a:rPr>
              <a:t> </a:t>
            </a:r>
            <a:r>
              <a:rPr lang="en-US" altLang="zh-CN" sz="2000" b="1" dirty="0">
                <a:latin typeface="+mn-lt"/>
              </a:rPr>
              <a:t>South</a:t>
            </a:r>
            <a:r>
              <a:rPr lang="zh-CN" altLang="en-US" sz="2000" b="1" dirty="0">
                <a:latin typeface="+mn-lt"/>
              </a:rPr>
              <a:t> </a:t>
            </a:r>
            <a:r>
              <a:rPr lang="en-US" altLang="zh-CN" sz="2000" b="1" dirty="0">
                <a:latin typeface="+mn-lt"/>
              </a:rPr>
              <a:t>Florida</a:t>
            </a:r>
            <a:r>
              <a:rPr lang="en-US" altLang="zh-CN" sz="2000" b="1" baseline="30000" dirty="0">
                <a:latin typeface="+mn-lt"/>
              </a:rPr>
              <a:t>3</a:t>
            </a:r>
            <a:endParaRPr lang="en-US" sz="2000" b="1" baseline="30000" dirty="0">
              <a:latin typeface="+mn-lt"/>
            </a:endParaRPr>
          </a:p>
        </p:txBody>
      </p:sp>
      <p:pic>
        <p:nvPicPr>
          <p:cNvPr id="1026" name="Picture 2" descr="University of Hawaii at Manoa Announced as IAFOR Global Partner">
            <a:extLst>
              <a:ext uri="{FF2B5EF4-FFF2-40B4-BE49-F238E27FC236}">
                <a16:creationId xmlns:a16="http://schemas.microsoft.com/office/drawing/2014/main" id="{7C1BA568-60E5-E5DE-20CE-EF595FD060F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000" r="25000"/>
          <a:stretch>
            <a:fillRect/>
          </a:stretch>
        </p:blipFill>
        <p:spPr bwMode="auto">
          <a:xfrm>
            <a:off x="2758500" y="5290100"/>
            <a:ext cx="1188719" cy="1166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of a university&#10;&#10;AI-generated content may be incorrect.">
            <a:extLst>
              <a:ext uri="{FF2B5EF4-FFF2-40B4-BE49-F238E27FC236}">
                <a16:creationId xmlns:a16="http://schemas.microsoft.com/office/drawing/2014/main" id="{987216CA-FAD3-372E-768E-12D258F279A9}"/>
              </a:ext>
            </a:extLst>
          </p:cNvPr>
          <p:cNvPicPr>
            <a:picLocks noChangeAspect="1"/>
          </p:cNvPicPr>
          <p:nvPr/>
        </p:nvPicPr>
        <p:blipFill rotWithShape="1">
          <a:blip r:embed="rId4"/>
          <a:srcRect l="21875" t="567" r="21875" b="-567"/>
          <a:stretch>
            <a:fillRect/>
          </a:stretch>
        </p:blipFill>
        <p:spPr>
          <a:xfrm>
            <a:off x="5501640" y="5254497"/>
            <a:ext cx="1188720" cy="1188720"/>
          </a:xfrm>
          <a:prstGeom prst="rect">
            <a:avLst/>
          </a:prstGeom>
        </p:spPr>
      </p:pic>
      <p:pic>
        <p:nvPicPr>
          <p:cNvPr id="9" name="Picture 8" descr="A logo of a university&#10;&#10;AI-generated content may be incorrect.">
            <a:extLst>
              <a:ext uri="{FF2B5EF4-FFF2-40B4-BE49-F238E27FC236}">
                <a16:creationId xmlns:a16="http://schemas.microsoft.com/office/drawing/2014/main" id="{4B476355-80A3-415B-31AE-2250F653E60B}"/>
              </a:ext>
            </a:extLst>
          </p:cNvPr>
          <p:cNvPicPr>
            <a:picLocks noChangeAspect="1"/>
          </p:cNvPicPr>
          <p:nvPr/>
        </p:nvPicPr>
        <p:blipFill rotWithShape="1">
          <a:blip r:embed="rId5"/>
          <a:srcRect/>
          <a:stretch>
            <a:fillRect/>
          </a:stretch>
        </p:blipFill>
        <p:spPr>
          <a:xfrm>
            <a:off x="8370154" y="5341865"/>
            <a:ext cx="1063346" cy="1063346"/>
          </a:xfrm>
          <a:prstGeom prst="rect">
            <a:avLst/>
          </a:prstGeom>
        </p:spPr>
      </p:pic>
    </p:spTree>
    <p:extLst>
      <p:ext uri="{BB962C8B-B14F-4D97-AF65-F5344CB8AC3E}">
        <p14:creationId xmlns:p14="http://schemas.microsoft.com/office/powerpoint/2010/main" val="1335372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6FFA-00A5-73E3-FFE2-5AB3F5E371DC}"/>
              </a:ext>
            </a:extLst>
          </p:cNvPr>
          <p:cNvSpPr>
            <a:spLocks noGrp="1"/>
          </p:cNvSpPr>
          <p:nvPr>
            <p:ph type="title"/>
          </p:nvPr>
        </p:nvSpPr>
        <p:spPr/>
        <p:txBody>
          <a:bodyPr/>
          <a:lstStyle/>
          <a:p>
            <a:r>
              <a:rPr lang="en-US" dirty="0"/>
              <a:t>Spectrogram</a:t>
            </a:r>
            <a:r>
              <a:rPr lang="zh-CN" altLang="en-US" dirty="0"/>
              <a:t> </a:t>
            </a:r>
            <a:r>
              <a:rPr lang="en-US" altLang="zh-CN" dirty="0"/>
              <a:t>Masking</a:t>
            </a:r>
            <a:r>
              <a:rPr lang="zh-CN" altLang="en-US" dirty="0"/>
              <a:t> </a:t>
            </a:r>
            <a:endParaRPr lang="en-US" dirty="0"/>
          </a:p>
        </p:txBody>
      </p:sp>
      <p:sp>
        <p:nvSpPr>
          <p:cNvPr id="4" name="Slide Number Placeholder 3">
            <a:extLst>
              <a:ext uri="{FF2B5EF4-FFF2-40B4-BE49-F238E27FC236}">
                <a16:creationId xmlns:a16="http://schemas.microsoft.com/office/drawing/2014/main" id="{8C74E6BD-2370-F93C-AC79-05A48A1DA7B1}"/>
              </a:ext>
            </a:extLst>
          </p:cNvPr>
          <p:cNvSpPr>
            <a:spLocks noGrp="1"/>
          </p:cNvSpPr>
          <p:nvPr>
            <p:ph type="sldNum" sz="quarter" idx="4"/>
          </p:nvPr>
        </p:nvSpPr>
        <p:spPr/>
        <p:txBody>
          <a:bodyPr/>
          <a:lstStyle/>
          <a:p>
            <a:fld id="{D45A4278-EC91-9541-A4D9-B81444052E3C}" type="slidenum">
              <a:rPr lang="en-US" smtClean="0"/>
              <a:pPr/>
              <a:t>10</a:t>
            </a:fld>
            <a:endParaRPr lang="en-US"/>
          </a:p>
        </p:txBody>
      </p:sp>
      <p:sp>
        <p:nvSpPr>
          <p:cNvPr id="5" name="Footer Placeholder 4">
            <a:extLst>
              <a:ext uri="{FF2B5EF4-FFF2-40B4-BE49-F238E27FC236}">
                <a16:creationId xmlns:a16="http://schemas.microsoft.com/office/drawing/2014/main" id="{6211682C-F9C3-E9E9-3079-CA93C6795F1B}"/>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grpSp>
        <p:nvGrpSpPr>
          <p:cNvPr id="50" name="Group 49">
            <a:extLst>
              <a:ext uri="{FF2B5EF4-FFF2-40B4-BE49-F238E27FC236}">
                <a16:creationId xmlns:a16="http://schemas.microsoft.com/office/drawing/2014/main" id="{ECA11F85-47F5-00D7-7278-A673521E5C67}"/>
              </a:ext>
            </a:extLst>
          </p:cNvPr>
          <p:cNvGrpSpPr/>
          <p:nvPr/>
        </p:nvGrpSpPr>
        <p:grpSpPr>
          <a:xfrm>
            <a:off x="1012276" y="1557906"/>
            <a:ext cx="5768404" cy="1399227"/>
            <a:chOff x="1012276" y="1557906"/>
            <a:chExt cx="5768404" cy="1399227"/>
          </a:xfrm>
        </p:grpSpPr>
        <p:pic>
          <p:nvPicPr>
            <p:cNvPr id="6" name="Picture 5">
              <a:extLst>
                <a:ext uri="{FF2B5EF4-FFF2-40B4-BE49-F238E27FC236}">
                  <a16:creationId xmlns:a16="http://schemas.microsoft.com/office/drawing/2014/main" id="{00A0E682-E9F4-EEF3-C6CF-4F1D8906ADE0}"/>
                </a:ext>
              </a:extLst>
            </p:cNvPr>
            <p:cNvPicPr>
              <a:picLocks noChangeAspect="1"/>
            </p:cNvPicPr>
            <p:nvPr/>
          </p:nvPicPr>
          <p:blipFill>
            <a:blip r:embed="rId3"/>
            <a:srcRect l="11078" r="16301"/>
            <a:stretch>
              <a:fillRect/>
            </a:stretch>
          </p:blipFill>
          <p:spPr>
            <a:xfrm>
              <a:off x="1012276" y="1557906"/>
              <a:ext cx="1651611" cy="1399227"/>
            </a:xfrm>
            <a:prstGeom prst="rect">
              <a:avLst/>
            </a:prstGeom>
          </p:spPr>
        </p:pic>
        <p:pic>
          <p:nvPicPr>
            <p:cNvPr id="8" name="Picture 7">
              <a:extLst>
                <a:ext uri="{FF2B5EF4-FFF2-40B4-BE49-F238E27FC236}">
                  <a16:creationId xmlns:a16="http://schemas.microsoft.com/office/drawing/2014/main" id="{204DF71D-BDFD-7069-238A-8B27889ED98C}"/>
                </a:ext>
              </a:extLst>
            </p:cNvPr>
            <p:cNvPicPr>
              <a:picLocks noChangeAspect="1"/>
            </p:cNvPicPr>
            <p:nvPr/>
          </p:nvPicPr>
          <p:blipFill>
            <a:blip r:embed="rId4"/>
            <a:stretch>
              <a:fillRect/>
            </a:stretch>
          </p:blipFill>
          <p:spPr>
            <a:xfrm>
              <a:off x="5129069" y="1581861"/>
              <a:ext cx="1651611" cy="1351318"/>
            </a:xfrm>
            <a:prstGeom prst="rect">
              <a:avLst/>
            </a:prstGeom>
          </p:spPr>
        </p:pic>
        <p:cxnSp>
          <p:nvCxnSpPr>
            <p:cNvPr id="11" name="Straight Arrow Connector 10">
              <a:extLst>
                <a:ext uri="{FF2B5EF4-FFF2-40B4-BE49-F238E27FC236}">
                  <a16:creationId xmlns:a16="http://schemas.microsoft.com/office/drawing/2014/main" id="{5B1210E6-478D-824E-91CC-6D31B042AE82}"/>
                </a:ext>
              </a:extLst>
            </p:cNvPr>
            <p:cNvCxnSpPr>
              <a:cxnSpLocks/>
              <a:endCxn id="8" idx="1"/>
            </p:cNvCxnSpPr>
            <p:nvPr/>
          </p:nvCxnSpPr>
          <p:spPr>
            <a:xfrm>
              <a:off x="2839581" y="2257520"/>
              <a:ext cx="228948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A995D25-FB83-7CF6-1548-BF2EB7A04668}"/>
                </a:ext>
              </a:extLst>
            </p:cNvPr>
            <p:cNvSpPr txBox="1"/>
            <p:nvPr/>
          </p:nvSpPr>
          <p:spPr>
            <a:xfrm>
              <a:off x="3152786" y="1864233"/>
              <a:ext cx="1487384"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STFT</a:t>
              </a:r>
            </a:p>
          </p:txBody>
        </p:sp>
      </p:grpSp>
      <p:grpSp>
        <p:nvGrpSpPr>
          <p:cNvPr id="51" name="Group 50">
            <a:extLst>
              <a:ext uri="{FF2B5EF4-FFF2-40B4-BE49-F238E27FC236}">
                <a16:creationId xmlns:a16="http://schemas.microsoft.com/office/drawing/2014/main" id="{228F9E0C-50DB-B508-C6BE-C57BCDEE37F2}"/>
              </a:ext>
            </a:extLst>
          </p:cNvPr>
          <p:cNvGrpSpPr/>
          <p:nvPr/>
        </p:nvGrpSpPr>
        <p:grpSpPr>
          <a:xfrm>
            <a:off x="6936568" y="1533952"/>
            <a:ext cx="4134600" cy="1399227"/>
            <a:chOff x="6936568" y="1533952"/>
            <a:chExt cx="4134600" cy="1399227"/>
          </a:xfrm>
        </p:grpSpPr>
        <p:pic>
          <p:nvPicPr>
            <p:cNvPr id="9" name="Picture 8">
              <a:extLst>
                <a:ext uri="{FF2B5EF4-FFF2-40B4-BE49-F238E27FC236}">
                  <a16:creationId xmlns:a16="http://schemas.microsoft.com/office/drawing/2014/main" id="{50A9C768-EC18-29F0-E723-E0A6FA9348C6}"/>
                </a:ext>
              </a:extLst>
            </p:cNvPr>
            <p:cNvPicPr>
              <a:picLocks noChangeAspect="1"/>
            </p:cNvPicPr>
            <p:nvPr/>
          </p:nvPicPr>
          <p:blipFill>
            <a:blip r:embed="rId5"/>
            <a:stretch>
              <a:fillRect/>
            </a:stretch>
          </p:blipFill>
          <p:spPr>
            <a:xfrm>
              <a:off x="9347258" y="1533952"/>
              <a:ext cx="1723910" cy="1399227"/>
            </a:xfrm>
            <a:prstGeom prst="rect">
              <a:avLst/>
            </a:prstGeom>
          </p:spPr>
        </p:pic>
        <p:cxnSp>
          <p:nvCxnSpPr>
            <p:cNvPr id="15" name="Straight Arrow Connector 14">
              <a:extLst>
                <a:ext uri="{FF2B5EF4-FFF2-40B4-BE49-F238E27FC236}">
                  <a16:creationId xmlns:a16="http://schemas.microsoft.com/office/drawing/2014/main" id="{48A955BF-29F4-3AC6-79C5-F24A07F465FA}"/>
                </a:ext>
              </a:extLst>
            </p:cNvPr>
            <p:cNvCxnSpPr>
              <a:cxnSpLocks/>
            </p:cNvCxnSpPr>
            <p:nvPr/>
          </p:nvCxnSpPr>
          <p:spPr>
            <a:xfrm>
              <a:off x="6936568" y="2270603"/>
              <a:ext cx="228948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44DFAD0-6578-1D7B-C608-89FDA7E2CF2D}"/>
                </a:ext>
              </a:extLst>
            </p:cNvPr>
            <p:cNvSpPr txBox="1"/>
            <p:nvPr/>
          </p:nvSpPr>
          <p:spPr>
            <a:xfrm>
              <a:off x="7337620" y="1864233"/>
              <a:ext cx="1487384"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Mel-scale</a:t>
              </a:r>
            </a:p>
          </p:txBody>
        </p:sp>
      </p:grpSp>
      <p:cxnSp>
        <p:nvCxnSpPr>
          <p:cNvPr id="30" name="Straight Arrow Connector 29">
            <a:extLst>
              <a:ext uri="{FF2B5EF4-FFF2-40B4-BE49-F238E27FC236}">
                <a16:creationId xmlns:a16="http://schemas.microsoft.com/office/drawing/2014/main" id="{20B66D3B-5A97-3D37-4B99-8DDBC40AA6BD}"/>
              </a:ext>
            </a:extLst>
          </p:cNvPr>
          <p:cNvCxnSpPr>
            <a:cxnSpLocks/>
          </p:cNvCxnSpPr>
          <p:nvPr/>
        </p:nvCxnSpPr>
        <p:spPr>
          <a:xfrm>
            <a:off x="5972410" y="3058439"/>
            <a:ext cx="0" cy="1489810"/>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39A32F7A-EF72-D6E1-AEED-CD1878834970}"/>
              </a:ext>
            </a:extLst>
          </p:cNvPr>
          <p:cNvGrpSpPr/>
          <p:nvPr/>
        </p:nvGrpSpPr>
        <p:grpSpPr>
          <a:xfrm>
            <a:off x="4704179" y="3058439"/>
            <a:ext cx="6466491" cy="3161464"/>
            <a:chOff x="4704179" y="3058439"/>
            <a:chExt cx="6466491" cy="3161464"/>
          </a:xfrm>
        </p:grpSpPr>
        <p:grpSp>
          <p:nvGrpSpPr>
            <p:cNvPr id="52" name="Group 51">
              <a:extLst>
                <a:ext uri="{FF2B5EF4-FFF2-40B4-BE49-F238E27FC236}">
                  <a16:creationId xmlns:a16="http://schemas.microsoft.com/office/drawing/2014/main" id="{400CA254-6E55-C570-5E7F-AAB1C08997CE}"/>
                </a:ext>
              </a:extLst>
            </p:cNvPr>
            <p:cNvGrpSpPr/>
            <p:nvPr/>
          </p:nvGrpSpPr>
          <p:grpSpPr>
            <a:xfrm>
              <a:off x="4704179" y="3058439"/>
              <a:ext cx="6466491" cy="3161464"/>
              <a:chOff x="4704179" y="3058439"/>
              <a:chExt cx="6466491" cy="3161464"/>
            </a:xfrm>
          </p:grpSpPr>
          <p:pic>
            <p:nvPicPr>
              <p:cNvPr id="19" name="Picture 18" descr="A picture containing icon&#10;&#10;Description automatically generated">
                <a:extLst>
                  <a:ext uri="{FF2B5EF4-FFF2-40B4-BE49-F238E27FC236}">
                    <a16:creationId xmlns:a16="http://schemas.microsoft.com/office/drawing/2014/main" id="{6BB4A05C-2DA6-CD23-35A3-27B53AC7F1B6}"/>
                  </a:ext>
                </a:extLst>
              </p:cNvPr>
              <p:cNvPicPr>
                <a:picLocks noChangeAspect="1"/>
              </p:cNvPicPr>
              <p:nvPr/>
            </p:nvPicPr>
            <p:blipFill>
              <a:blip r:embed="rId6"/>
              <a:stretch>
                <a:fillRect/>
              </a:stretch>
            </p:blipFill>
            <p:spPr>
              <a:xfrm>
                <a:off x="9475345" y="4176989"/>
                <a:ext cx="1548322" cy="1548322"/>
              </a:xfrm>
              <a:prstGeom prst="rect">
                <a:avLst/>
              </a:prstGeom>
            </p:spPr>
          </p:pic>
          <p:cxnSp>
            <p:nvCxnSpPr>
              <p:cNvPr id="20" name="Straight Arrow Connector 19">
                <a:extLst>
                  <a:ext uri="{FF2B5EF4-FFF2-40B4-BE49-F238E27FC236}">
                    <a16:creationId xmlns:a16="http://schemas.microsoft.com/office/drawing/2014/main" id="{94790B59-96D1-1763-88C5-BD5E6356CC9F}"/>
                  </a:ext>
                </a:extLst>
              </p:cNvPr>
              <p:cNvCxnSpPr>
                <a:cxnSpLocks/>
              </p:cNvCxnSpPr>
              <p:nvPr/>
            </p:nvCxnSpPr>
            <p:spPr>
              <a:xfrm>
                <a:off x="10249506" y="3058439"/>
                <a:ext cx="0" cy="9932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Speedy Insights into Vector Embeddings🚀 | by Akash Mathur | Medium">
                <a:extLst>
                  <a:ext uri="{FF2B5EF4-FFF2-40B4-BE49-F238E27FC236}">
                    <a16:creationId xmlns:a16="http://schemas.microsoft.com/office/drawing/2014/main" id="{8D896BA8-D343-4601-15B1-AE8291220F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384" t="34295" r="1818" b="54373"/>
              <a:stretch>
                <a:fillRect/>
              </a:stretch>
            </p:blipFill>
            <p:spPr bwMode="auto">
              <a:xfrm>
                <a:off x="4704179" y="4667721"/>
                <a:ext cx="2576477" cy="608418"/>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2B55921A-4DE7-A1CA-FE4B-E3C9949112C8}"/>
                  </a:ext>
                </a:extLst>
              </p:cNvPr>
              <p:cNvCxnSpPr>
                <a:cxnSpLocks/>
              </p:cNvCxnSpPr>
              <p:nvPr/>
            </p:nvCxnSpPr>
            <p:spPr>
              <a:xfrm flipH="1">
                <a:off x="7401858" y="5114434"/>
                <a:ext cx="19454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004770E-268C-9CA8-6F71-EF6DE0F5F20E}"/>
                  </a:ext>
                </a:extLst>
              </p:cNvPr>
              <p:cNvSpPr txBox="1"/>
              <p:nvPr/>
            </p:nvSpPr>
            <p:spPr>
              <a:xfrm>
                <a:off x="9247755" y="5850571"/>
                <a:ext cx="1922915"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Voice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Encoder</a:t>
                </a:r>
              </a:p>
            </p:txBody>
          </p:sp>
        </p:grpSp>
        <p:sp>
          <p:nvSpPr>
            <p:cNvPr id="33" name="TextBox 32">
              <a:extLst>
                <a:ext uri="{FF2B5EF4-FFF2-40B4-BE49-F238E27FC236}">
                  <a16:creationId xmlns:a16="http://schemas.microsoft.com/office/drawing/2014/main" id="{E2020D8B-070A-E25B-4BC7-AAA5E5EF0595}"/>
                </a:ext>
              </a:extLst>
            </p:cNvPr>
            <p:cNvSpPr txBox="1"/>
            <p:nvPr/>
          </p:nvSpPr>
          <p:spPr>
            <a:xfrm>
              <a:off x="5030959" y="5770385"/>
              <a:ext cx="1922915"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Embedding</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Vector</a:t>
              </a:r>
            </a:p>
          </p:txBody>
        </p:sp>
      </p:grpSp>
      <p:pic>
        <p:nvPicPr>
          <p:cNvPr id="34" name="Picture 2" descr="Speedy Insights into Vector Embeddings🚀 | by Akash Mathur | Medium">
            <a:extLst>
              <a:ext uri="{FF2B5EF4-FFF2-40B4-BE49-F238E27FC236}">
                <a16:creationId xmlns:a16="http://schemas.microsoft.com/office/drawing/2014/main" id="{AFFBE2DA-D621-0EBA-1C0C-F0D7C3931FFD}"/>
              </a:ext>
            </a:extLst>
          </p:cNvPr>
          <p:cNvPicPr>
            <a:picLocks noChangeAspect="1" noChangeArrowheads="1"/>
          </p:cNvPicPr>
          <p:nvPr/>
        </p:nvPicPr>
        <p:blipFill rotWithShape="1">
          <a:blip r:embed="rId7">
            <a:duotone>
              <a:schemeClr val="accent2">
                <a:shade val="45000"/>
                <a:satMod val="135000"/>
              </a:schemeClr>
              <a:prstClr val="white"/>
            </a:duotone>
            <a:extLst>
              <a:ext uri="{28A0092B-C50C-407E-A947-70E740481C1C}">
                <a14:useLocalDpi xmlns:a14="http://schemas.microsoft.com/office/drawing/2010/main" val="0"/>
              </a:ext>
            </a:extLst>
          </a:blip>
          <a:srcRect l="72572" t="44518" r="1630" b="44150"/>
          <a:stretch>
            <a:fillRect/>
          </a:stretch>
        </p:blipFill>
        <p:spPr bwMode="auto">
          <a:xfrm>
            <a:off x="4704179" y="5190245"/>
            <a:ext cx="2576477" cy="60841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E8B85E48-0FA0-310C-CE03-5A704715BCF3}"/>
              </a:ext>
            </a:extLst>
          </p:cNvPr>
          <p:cNvSpPr/>
          <p:nvPr/>
        </p:nvSpPr>
        <p:spPr>
          <a:xfrm>
            <a:off x="9371007" y="2781527"/>
            <a:ext cx="1676409" cy="12195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14462623-350F-4EC4-D12F-FF4596F41AE0}"/>
              </a:ext>
            </a:extLst>
          </p:cNvPr>
          <p:cNvGrpSpPr/>
          <p:nvPr/>
        </p:nvGrpSpPr>
        <p:grpSpPr>
          <a:xfrm>
            <a:off x="5154375" y="2779423"/>
            <a:ext cx="1611368" cy="122597"/>
            <a:chOff x="5154375" y="2779423"/>
            <a:chExt cx="1611368" cy="122597"/>
          </a:xfrm>
        </p:grpSpPr>
        <p:sp>
          <p:nvSpPr>
            <p:cNvPr id="35" name="Rectangle 34">
              <a:extLst>
                <a:ext uri="{FF2B5EF4-FFF2-40B4-BE49-F238E27FC236}">
                  <a16:creationId xmlns:a16="http://schemas.microsoft.com/office/drawing/2014/main" id="{04567EB2-71E2-CC5C-0348-CCEF218B5ADF}"/>
                </a:ext>
              </a:extLst>
            </p:cNvPr>
            <p:cNvSpPr/>
            <p:nvPr/>
          </p:nvSpPr>
          <p:spPr>
            <a:xfrm>
              <a:off x="5154375" y="2856301"/>
              <a:ext cx="1586667"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02557F-4DFB-754D-EE6D-0EA123224AFA}"/>
                </a:ext>
              </a:extLst>
            </p:cNvPr>
            <p:cNvSpPr/>
            <p:nvPr/>
          </p:nvSpPr>
          <p:spPr>
            <a:xfrm>
              <a:off x="5179076" y="2779423"/>
              <a:ext cx="1586667" cy="4571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12E1EF7-D72F-57C7-61AB-747B29CC0F1C}"/>
              </a:ext>
            </a:extLst>
          </p:cNvPr>
          <p:cNvGrpSpPr/>
          <p:nvPr/>
        </p:nvGrpSpPr>
        <p:grpSpPr>
          <a:xfrm>
            <a:off x="1145518" y="4378750"/>
            <a:ext cx="2453301" cy="1544112"/>
            <a:chOff x="1145518" y="4378750"/>
            <a:chExt cx="2453301" cy="1544112"/>
          </a:xfrm>
        </p:grpSpPr>
        <p:grpSp>
          <p:nvGrpSpPr>
            <p:cNvPr id="42" name="Group 41">
              <a:extLst>
                <a:ext uri="{FF2B5EF4-FFF2-40B4-BE49-F238E27FC236}">
                  <a16:creationId xmlns:a16="http://schemas.microsoft.com/office/drawing/2014/main" id="{3B1B7F7C-3A21-F301-E2A1-E8EAC833FE9F}"/>
                </a:ext>
              </a:extLst>
            </p:cNvPr>
            <p:cNvGrpSpPr/>
            <p:nvPr/>
          </p:nvGrpSpPr>
          <p:grpSpPr>
            <a:xfrm>
              <a:off x="1145518" y="4378750"/>
              <a:ext cx="2289469" cy="655549"/>
              <a:chOff x="1713550" y="466999"/>
              <a:chExt cx="1917154" cy="1917154"/>
            </a:xfrm>
          </p:grpSpPr>
          <p:sp>
            <p:nvSpPr>
              <p:cNvPr id="43" name="Rounded Rectangle 42">
                <a:extLst>
                  <a:ext uri="{FF2B5EF4-FFF2-40B4-BE49-F238E27FC236}">
                    <a16:creationId xmlns:a16="http://schemas.microsoft.com/office/drawing/2014/main" id="{1498B98C-E15B-14CE-ACFC-E5FB1C727B14}"/>
                  </a:ext>
                </a:extLst>
              </p:cNvPr>
              <p:cNvSpPr/>
              <p:nvPr/>
            </p:nvSpPr>
            <p:spPr>
              <a:xfrm>
                <a:off x="1713550" y="466999"/>
                <a:ext cx="1917154" cy="191715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44" name="Rounded Rectangle 4">
                <a:extLst>
                  <a:ext uri="{FF2B5EF4-FFF2-40B4-BE49-F238E27FC236}">
                    <a16:creationId xmlns:a16="http://schemas.microsoft.com/office/drawing/2014/main" id="{9B8C6E88-3772-6C9F-026F-E86743EA1E4C}"/>
                  </a:ext>
                </a:extLst>
              </p:cNvPr>
              <p:cNvSpPr txBox="1"/>
              <p:nvPr/>
            </p:nvSpPr>
            <p:spPr>
              <a:xfrm>
                <a:off x="1807138" y="560587"/>
                <a:ext cx="1729978" cy="1729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Transferability</a:t>
                </a:r>
              </a:p>
            </p:txBody>
          </p:sp>
        </p:grpSp>
        <p:grpSp>
          <p:nvGrpSpPr>
            <p:cNvPr id="45" name="Group 44">
              <a:extLst>
                <a:ext uri="{FF2B5EF4-FFF2-40B4-BE49-F238E27FC236}">
                  <a16:creationId xmlns:a16="http://schemas.microsoft.com/office/drawing/2014/main" id="{BAA0EA8D-EFE2-1DF7-C180-E9B89AEBB35C}"/>
                </a:ext>
              </a:extLst>
            </p:cNvPr>
            <p:cNvGrpSpPr/>
            <p:nvPr/>
          </p:nvGrpSpPr>
          <p:grpSpPr>
            <a:xfrm>
              <a:off x="1145518" y="5267313"/>
              <a:ext cx="2289469" cy="655549"/>
              <a:chOff x="1713550" y="466999"/>
              <a:chExt cx="1917154" cy="1917154"/>
            </a:xfrm>
          </p:grpSpPr>
          <p:sp>
            <p:nvSpPr>
              <p:cNvPr id="46" name="Rounded Rectangle 45">
                <a:extLst>
                  <a:ext uri="{FF2B5EF4-FFF2-40B4-BE49-F238E27FC236}">
                    <a16:creationId xmlns:a16="http://schemas.microsoft.com/office/drawing/2014/main" id="{1410D488-E136-66C6-86D1-AC90C2285F6B}"/>
                  </a:ext>
                </a:extLst>
              </p:cNvPr>
              <p:cNvSpPr/>
              <p:nvPr/>
            </p:nvSpPr>
            <p:spPr>
              <a:xfrm>
                <a:off x="1713550" y="466999"/>
                <a:ext cx="1917154" cy="191715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47" name="Rounded Rectangle 4">
                <a:extLst>
                  <a:ext uri="{FF2B5EF4-FFF2-40B4-BE49-F238E27FC236}">
                    <a16:creationId xmlns:a16="http://schemas.microsoft.com/office/drawing/2014/main" id="{53FB5AEE-C779-19E9-C529-C790D66C4612}"/>
                  </a:ext>
                </a:extLst>
              </p:cNvPr>
              <p:cNvSpPr txBox="1"/>
              <p:nvPr/>
            </p:nvSpPr>
            <p:spPr>
              <a:xfrm>
                <a:off x="1807138" y="560587"/>
                <a:ext cx="1729978" cy="1729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High-quality</a:t>
                </a:r>
              </a:p>
            </p:txBody>
          </p:sp>
        </p:grpSp>
        <p:pic>
          <p:nvPicPr>
            <p:cNvPr id="48" name="Picture 47" descr="A green and blue shield with a check mark&#10;&#10;Description automatically generated">
              <a:extLst>
                <a:ext uri="{FF2B5EF4-FFF2-40B4-BE49-F238E27FC236}">
                  <a16:creationId xmlns:a16="http://schemas.microsoft.com/office/drawing/2014/main" id="{31D439C7-A194-BCF5-5A9C-29D058633A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9342" y="4503508"/>
              <a:ext cx="369477" cy="369477"/>
            </a:xfrm>
            <a:prstGeom prst="rect">
              <a:avLst/>
            </a:prstGeom>
          </p:spPr>
        </p:pic>
        <p:pic>
          <p:nvPicPr>
            <p:cNvPr id="49" name="Picture 48" descr="A green and blue shield with a check mark&#10;&#10;Description automatically generated">
              <a:extLst>
                <a:ext uri="{FF2B5EF4-FFF2-40B4-BE49-F238E27FC236}">
                  <a16:creationId xmlns:a16="http://schemas.microsoft.com/office/drawing/2014/main" id="{57160709-32B1-9456-4DF5-04AFBBE803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9342" y="5406889"/>
              <a:ext cx="369477" cy="369477"/>
            </a:xfrm>
            <a:prstGeom prst="rect">
              <a:avLst/>
            </a:prstGeom>
          </p:spPr>
        </p:pic>
      </p:grpSp>
    </p:spTree>
    <p:extLst>
      <p:ext uri="{BB962C8B-B14F-4D97-AF65-F5344CB8AC3E}">
        <p14:creationId xmlns:p14="http://schemas.microsoft.com/office/powerpoint/2010/main" val="104504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linds(horizontal)">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EA73-FCA3-00DE-65C7-D6DEED3997AC}"/>
              </a:ext>
            </a:extLst>
          </p:cNvPr>
          <p:cNvSpPr>
            <a:spLocks noGrp="1"/>
          </p:cNvSpPr>
          <p:nvPr>
            <p:ph type="title"/>
          </p:nvPr>
        </p:nvSpPr>
        <p:spPr/>
        <p:txBody>
          <a:bodyPr/>
          <a:lstStyle/>
          <a:p>
            <a:r>
              <a:rPr lang="en-US" dirty="0"/>
              <a:t>Audio</a:t>
            </a:r>
            <a:r>
              <a:rPr lang="zh-CN" altLang="en-US" dirty="0"/>
              <a:t> </a:t>
            </a:r>
            <a:r>
              <a:rPr lang="en-US" altLang="zh-CN" dirty="0"/>
              <a:t>Style</a:t>
            </a:r>
            <a:r>
              <a:rPr lang="zh-CN" altLang="en-US" dirty="0"/>
              <a:t> </a:t>
            </a:r>
            <a:r>
              <a:rPr lang="en-US" altLang="zh-CN" dirty="0"/>
              <a:t>Transfer</a:t>
            </a:r>
            <a:endParaRPr lang="en-US" dirty="0"/>
          </a:p>
        </p:txBody>
      </p:sp>
      <p:sp>
        <p:nvSpPr>
          <p:cNvPr id="4" name="Slide Number Placeholder 3">
            <a:extLst>
              <a:ext uri="{FF2B5EF4-FFF2-40B4-BE49-F238E27FC236}">
                <a16:creationId xmlns:a16="http://schemas.microsoft.com/office/drawing/2014/main" id="{897D4353-C239-E436-45BB-8FF2DF1E98DC}"/>
              </a:ext>
            </a:extLst>
          </p:cNvPr>
          <p:cNvSpPr>
            <a:spLocks noGrp="1"/>
          </p:cNvSpPr>
          <p:nvPr>
            <p:ph type="sldNum" sz="quarter" idx="4"/>
          </p:nvPr>
        </p:nvSpPr>
        <p:spPr/>
        <p:txBody>
          <a:bodyPr/>
          <a:lstStyle/>
          <a:p>
            <a:fld id="{D45A4278-EC91-9541-A4D9-B81444052E3C}" type="slidenum">
              <a:rPr lang="en-US" smtClean="0"/>
              <a:pPr/>
              <a:t>11</a:t>
            </a:fld>
            <a:endParaRPr lang="en-US"/>
          </a:p>
        </p:txBody>
      </p:sp>
      <p:sp>
        <p:nvSpPr>
          <p:cNvPr id="5" name="Footer Placeholder 4">
            <a:extLst>
              <a:ext uri="{FF2B5EF4-FFF2-40B4-BE49-F238E27FC236}">
                <a16:creationId xmlns:a16="http://schemas.microsoft.com/office/drawing/2014/main" id="{7AFE4230-AC37-9A83-0F60-D34A29EFFC8C}"/>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pic>
        <p:nvPicPr>
          <p:cNvPr id="2050" name="Picture 2" descr="Audio Style Transfer - Eric Grinstein">
            <a:extLst>
              <a:ext uri="{FF2B5EF4-FFF2-40B4-BE49-F238E27FC236}">
                <a16:creationId xmlns:a16="http://schemas.microsoft.com/office/drawing/2014/main" id="{6D144F0F-4851-CF32-971C-FD41482B4F6F}"/>
              </a:ext>
            </a:extLst>
          </p:cNvPr>
          <p:cNvPicPr>
            <a:picLocks noGrp="1" noChangeAspect="1" noChangeArrowheads="1"/>
          </p:cNvPicPr>
          <p:nvPr>
            <p:ph idx="1"/>
          </p:nvPr>
        </p:nvPicPr>
        <p:blipFill rotWithShape="1">
          <a:blip r:embed="rId3">
            <a:clrChange>
              <a:clrFrom>
                <a:srgbClr val="D9D9D9"/>
              </a:clrFrom>
              <a:clrTo>
                <a:srgbClr val="D9D9D9">
                  <a:alpha val="0"/>
                </a:srgbClr>
              </a:clrTo>
            </a:clrChange>
            <a:extLst>
              <a:ext uri="{28A0092B-C50C-407E-A947-70E740481C1C}">
                <a14:useLocalDpi xmlns:a14="http://schemas.microsoft.com/office/drawing/2010/main" val="0"/>
              </a:ext>
            </a:extLst>
          </a:blip>
          <a:srcRect l="60662" r="6313" b="82765"/>
          <a:stretch>
            <a:fillRect/>
          </a:stretch>
        </p:blipFill>
        <p:spPr bwMode="auto">
          <a:xfrm rot="10800000">
            <a:off x="914400" y="1433760"/>
            <a:ext cx="2822797" cy="14088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udio Style Transfer - Eric Grinstein">
            <a:extLst>
              <a:ext uri="{FF2B5EF4-FFF2-40B4-BE49-F238E27FC236}">
                <a16:creationId xmlns:a16="http://schemas.microsoft.com/office/drawing/2014/main" id="{918D3A87-23FD-56CE-2649-7FD2AA6A3C33}"/>
              </a:ext>
            </a:extLst>
          </p:cNvPr>
          <p:cNvPicPr>
            <a:picLocks noChangeAspect="1" noChangeArrowheads="1"/>
          </p:cNvPicPr>
          <p:nvPr/>
        </p:nvPicPr>
        <p:blipFill rotWithShape="1">
          <a:blip r:embed="rId3">
            <a:clrChange>
              <a:clrFrom>
                <a:srgbClr val="D9D9D9"/>
              </a:clrFrom>
              <a:clrTo>
                <a:srgbClr val="D9D9D9">
                  <a:alpha val="0"/>
                </a:srgbClr>
              </a:clrTo>
            </a:clrChange>
            <a:extLst>
              <a:ext uri="{28A0092B-C50C-407E-A947-70E740481C1C}">
                <a14:useLocalDpi xmlns:a14="http://schemas.microsoft.com/office/drawing/2010/main" val="0"/>
              </a:ext>
            </a:extLst>
          </a:blip>
          <a:srcRect l="54301" t="21202" r="24552" b="66050"/>
          <a:stretch>
            <a:fillRect/>
          </a:stretch>
        </p:blipFill>
        <p:spPr bwMode="auto">
          <a:xfrm>
            <a:off x="5167420" y="1342416"/>
            <a:ext cx="1286542" cy="7416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C539C198-CF1B-CF46-A888-F3E52B0A19DE}"/>
              </a:ext>
            </a:extLst>
          </p:cNvPr>
          <p:cNvCxnSpPr>
            <a:cxnSpLocks/>
          </p:cNvCxnSpPr>
          <p:nvPr/>
        </p:nvCxnSpPr>
        <p:spPr>
          <a:xfrm>
            <a:off x="3318046" y="2257520"/>
            <a:ext cx="524116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4676C22-2F45-C290-4FD7-4290F24CD2D4}"/>
                  </a:ext>
                </a:extLst>
              </p:cNvPr>
              <p:cNvSpPr txBox="1"/>
              <p:nvPr/>
            </p:nvSpPr>
            <p:spPr>
              <a:xfrm>
                <a:off x="1364340" y="2766104"/>
                <a:ext cx="1922915"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Raw</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Speech</a:t>
                </a:r>
                <a:r>
                  <a:rPr lang="zh-CN" alt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altLang="zh-CN" sz="1800" b="0" i="1" smtClean="0">
                        <a:latin typeface="Cambria Math" panose="02040503050406030204" pitchFamily="18" charset="0"/>
                        <a:cs typeface="Times New Roman" panose="02020603050405020304" pitchFamily="18" charset="0"/>
                      </a:rPr>
                      <m:t>𝑥</m:t>
                    </m:r>
                  </m:oMath>
                </a14:m>
                <a:endParaRPr lang="en-US" altLang="zh-CN" sz="1800"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D4676C22-2F45-C290-4FD7-4290F24CD2D4}"/>
                  </a:ext>
                </a:extLst>
              </p:cNvPr>
              <p:cNvSpPr txBox="1">
                <a:spLocks noRot="1" noChangeAspect="1" noMove="1" noResize="1" noEditPoints="1" noAdjustHandles="1" noChangeArrowheads="1" noChangeShapeType="1" noTextEdit="1"/>
              </p:cNvSpPr>
              <p:nvPr/>
            </p:nvSpPr>
            <p:spPr>
              <a:xfrm>
                <a:off x="1364340" y="2766104"/>
                <a:ext cx="1922915" cy="369332"/>
              </a:xfrm>
              <a:prstGeom prst="rect">
                <a:avLst/>
              </a:prstGeom>
              <a:blipFill>
                <a:blip r:embed="rId4"/>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31A0F06-639C-7EE4-560B-3E1AA5EBD606}"/>
                  </a:ext>
                </a:extLst>
              </p:cNvPr>
              <p:cNvSpPr txBox="1"/>
              <p:nvPr/>
            </p:nvSpPr>
            <p:spPr>
              <a:xfrm>
                <a:off x="8258064" y="2842575"/>
                <a:ext cx="2822795"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Style</a:t>
                </a:r>
                <a:r>
                  <a:rPr lang="zh-CN" altLang="en-US" sz="18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Transferred</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Speech</a:t>
                </a:r>
                <a:r>
                  <a:rPr lang="zh-CN" alt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altLang="zh-CN" i="1">
                        <a:latin typeface="Cambria Math" panose="02040503050406030204" pitchFamily="18" charset="0"/>
                        <a:cs typeface="Times New Roman" panose="02020603050405020304" pitchFamily="18" charset="0"/>
                      </a:rPr>
                      <m:t>𝑥</m:t>
                    </m:r>
                    <m:r>
                      <a:rPr lang="en-US" altLang="zh-CN" b="0" i="1" smtClean="0">
                        <a:latin typeface="Cambria Math" panose="02040503050406030204" pitchFamily="18" charset="0"/>
                        <a:cs typeface="Times New Roman" panose="02020603050405020304" pitchFamily="18" charset="0"/>
                      </a:rPr>
                      <m:t>′</m:t>
                    </m:r>
                  </m:oMath>
                </a14:m>
                <a:endParaRPr lang="en-US" altLang="zh-CN" sz="18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31A0F06-639C-7EE4-560B-3E1AA5EBD606}"/>
                  </a:ext>
                </a:extLst>
              </p:cNvPr>
              <p:cNvSpPr txBox="1">
                <a:spLocks noRot="1" noChangeAspect="1" noMove="1" noResize="1" noEditPoints="1" noAdjustHandles="1" noChangeArrowheads="1" noChangeShapeType="1" noTextEdit="1"/>
              </p:cNvSpPr>
              <p:nvPr/>
            </p:nvSpPr>
            <p:spPr>
              <a:xfrm>
                <a:off x="8258064" y="2842575"/>
                <a:ext cx="2822795" cy="369332"/>
              </a:xfrm>
              <a:prstGeom prst="rect">
                <a:avLst/>
              </a:prstGeom>
              <a:blipFill>
                <a:blip r:embed="rId5"/>
                <a:stretch>
                  <a:fillRect t="-6667" b="-2333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CDF1703-BAFA-DC2D-17B0-3DF7AEA291D0}"/>
              </a:ext>
            </a:extLst>
          </p:cNvPr>
          <p:cNvPicPr>
            <a:picLocks noChangeAspect="1"/>
          </p:cNvPicPr>
          <p:nvPr/>
        </p:nvPicPr>
        <p:blipFill>
          <a:blip r:embed="rId6">
            <a:clrChange>
              <a:clrFrom>
                <a:srgbClr val="D9D9D9"/>
              </a:clrFrom>
              <a:clrTo>
                <a:srgbClr val="D9D9D9">
                  <a:alpha val="0"/>
                </a:srgbClr>
              </a:clrTo>
            </a:clrChange>
          </a:blip>
          <a:stretch>
            <a:fillRect/>
          </a:stretch>
        </p:blipFill>
        <p:spPr>
          <a:xfrm rot="10800000">
            <a:off x="8716563" y="1541180"/>
            <a:ext cx="1880166" cy="1193974"/>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DE0FB53-5450-5531-134C-D6357C81A5D8}"/>
                  </a:ext>
                </a:extLst>
              </p:cNvPr>
              <p:cNvSpPr txBox="1"/>
              <p:nvPr/>
            </p:nvSpPr>
            <p:spPr>
              <a:xfrm>
                <a:off x="4502511" y="923889"/>
                <a:ext cx="2616362"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Style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Reference</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Audio</a:t>
                </a:r>
                <a:r>
                  <a:rPr lang="zh-CN" alt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𝑦</m:t>
                    </m:r>
                  </m:oMath>
                </a14:m>
                <a:endParaRPr lang="en-US" altLang="zh-CN" sz="1800" dirty="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DE0FB53-5450-5531-134C-D6357C81A5D8}"/>
                  </a:ext>
                </a:extLst>
              </p:cNvPr>
              <p:cNvSpPr txBox="1">
                <a:spLocks noRot="1" noChangeAspect="1" noMove="1" noResize="1" noEditPoints="1" noAdjustHandles="1" noChangeArrowheads="1" noChangeShapeType="1" noTextEdit="1"/>
              </p:cNvSpPr>
              <p:nvPr/>
            </p:nvSpPr>
            <p:spPr>
              <a:xfrm>
                <a:off x="4502511" y="923889"/>
                <a:ext cx="2616362" cy="369332"/>
              </a:xfrm>
              <a:prstGeom prst="rect">
                <a:avLst/>
              </a:prstGeom>
              <a:blipFill>
                <a:blip r:embed="rId7"/>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13A0A9-33D6-4EA9-B84C-60F537D46250}"/>
                  </a:ext>
                </a:extLst>
              </p:cNvPr>
              <p:cNvSpPr txBox="1"/>
              <p:nvPr/>
            </p:nvSpPr>
            <p:spPr>
              <a:xfrm>
                <a:off x="4559291" y="3393682"/>
                <a:ext cx="250267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𝑥</m:t>
                          </m:r>
                        </m:e>
                        <m:sup>
                          <m:r>
                            <a:rPr lang="en-US" altLang="zh-CN" sz="2800" b="0" i="1" smtClean="0">
                              <a:latin typeface="Cambria Math" panose="02040503050406030204" pitchFamily="18" charset="0"/>
                            </a:rPr>
                            <m:t>′</m:t>
                          </m:r>
                        </m:sup>
                      </m:sSup>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𝐷</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𝑥</m:t>
                      </m:r>
                      <m:r>
                        <a:rPr lang="en-US" altLang="zh-CN" sz="2800" b="0" i="1" smtClean="0">
                          <a:latin typeface="Cambria Math" panose="02040503050406030204" pitchFamily="18" charset="0"/>
                        </a:rPr>
                        <m:t>,</m:t>
                      </m:r>
                      <m:r>
                        <a:rPr lang="zh-CN" altLang="en-US" sz="2800" b="0" i="1" smtClean="0">
                          <a:latin typeface="Cambria Math" panose="02040503050406030204" pitchFamily="18" charset="0"/>
                        </a:rPr>
                        <m:t> </m:t>
                      </m:r>
                      <m:r>
                        <a:rPr lang="en-US" altLang="zh-CN" sz="2800" b="1" i="1" smtClean="0">
                          <a:solidFill>
                            <a:srgbClr val="FF4F4A"/>
                          </a:solidFill>
                          <a:latin typeface="Cambria Math" panose="02040503050406030204" pitchFamily="18" charset="0"/>
                        </a:rPr>
                        <m:t>𝑬</m:t>
                      </m:r>
                      <m:d>
                        <m:dPr>
                          <m:ctrlPr>
                            <a:rPr lang="en-US" altLang="zh-CN" sz="2800" b="1" i="1" smtClean="0">
                              <a:solidFill>
                                <a:srgbClr val="FF4F4A"/>
                              </a:solidFill>
                              <a:latin typeface="Cambria Math" panose="02040503050406030204" pitchFamily="18" charset="0"/>
                            </a:rPr>
                          </m:ctrlPr>
                        </m:dPr>
                        <m:e>
                          <m:r>
                            <a:rPr lang="en-US" altLang="zh-CN" sz="2800" b="1" i="1" smtClean="0">
                              <a:solidFill>
                                <a:srgbClr val="FF4F4A"/>
                              </a:solidFill>
                              <a:latin typeface="Cambria Math" panose="02040503050406030204" pitchFamily="18" charset="0"/>
                            </a:rPr>
                            <m:t>𝒚</m:t>
                          </m:r>
                        </m:e>
                      </m:d>
                      <m:r>
                        <a:rPr lang="en-US" altLang="zh-CN" sz="2800" b="0" i="1" smtClean="0">
                          <a:latin typeface="Cambria Math" panose="02040503050406030204" pitchFamily="18" charset="0"/>
                        </a:rPr>
                        <m:t>)</m:t>
                      </m:r>
                    </m:oMath>
                  </m:oMathPara>
                </a14:m>
                <a:endParaRPr lang="en-US" sz="2800" dirty="0"/>
              </a:p>
            </p:txBody>
          </p:sp>
        </mc:Choice>
        <mc:Fallback xmlns="">
          <p:sp>
            <p:nvSpPr>
              <p:cNvPr id="15" name="TextBox 14">
                <a:extLst>
                  <a:ext uri="{FF2B5EF4-FFF2-40B4-BE49-F238E27FC236}">
                    <a16:creationId xmlns:a16="http://schemas.microsoft.com/office/drawing/2014/main" id="{0013A0A9-33D6-4EA9-B84C-60F537D46250}"/>
                  </a:ext>
                </a:extLst>
              </p:cNvPr>
              <p:cNvSpPr txBox="1">
                <a:spLocks noRot="1" noChangeAspect="1" noMove="1" noResize="1" noEditPoints="1" noAdjustHandles="1" noChangeArrowheads="1" noChangeShapeType="1" noTextEdit="1"/>
              </p:cNvSpPr>
              <p:nvPr/>
            </p:nvSpPr>
            <p:spPr>
              <a:xfrm>
                <a:off x="4559291" y="3393682"/>
                <a:ext cx="2502673" cy="430887"/>
              </a:xfrm>
              <a:prstGeom prst="rect">
                <a:avLst/>
              </a:prstGeom>
              <a:blipFill>
                <a:blip r:embed="rId8"/>
                <a:stretch>
                  <a:fillRect l="-1523" t="-2941" r="-5076" b="-35294"/>
                </a:stretch>
              </a:blipFill>
            </p:spPr>
            <p:txBody>
              <a:bodyPr/>
              <a:lstStyle/>
              <a:p>
                <a:r>
                  <a:rPr lang="en-US">
                    <a:noFill/>
                  </a:rPr>
                  <a:t> </a:t>
                </a:r>
              </a:p>
            </p:txBody>
          </p:sp>
        </mc:Fallback>
      </mc:AlternateContent>
      <p:graphicFrame>
        <p:nvGraphicFramePr>
          <p:cNvPr id="16" name="Table 15">
            <a:extLst>
              <a:ext uri="{FF2B5EF4-FFF2-40B4-BE49-F238E27FC236}">
                <a16:creationId xmlns:a16="http://schemas.microsoft.com/office/drawing/2014/main" id="{75D82688-8CD1-747D-82D5-2EA03146AFF3}"/>
              </a:ext>
            </a:extLst>
          </p:cNvPr>
          <p:cNvGraphicFramePr>
            <a:graphicFrameLocks noGrp="1"/>
          </p:cNvGraphicFramePr>
          <p:nvPr>
            <p:extLst>
              <p:ext uri="{D42A27DB-BD31-4B8C-83A1-F6EECF244321}">
                <p14:modId xmlns:p14="http://schemas.microsoft.com/office/powerpoint/2010/main" val="3114430853"/>
              </p:ext>
            </p:extLst>
          </p:nvPr>
        </p:nvGraphicFramePr>
        <p:xfrm>
          <a:off x="3494999" y="4213829"/>
          <a:ext cx="4631256" cy="365760"/>
        </p:xfrm>
        <a:graphic>
          <a:graphicData uri="http://schemas.openxmlformats.org/drawingml/2006/table">
            <a:tbl>
              <a:tblPr firstRow="1" bandRow="1">
                <a:tableStyleId>{5C22544A-7EE6-4342-B048-85BDC9FD1C3A}</a:tableStyleId>
              </a:tblPr>
              <a:tblGrid>
                <a:gridCol w="1157814">
                  <a:extLst>
                    <a:ext uri="{9D8B030D-6E8A-4147-A177-3AD203B41FA5}">
                      <a16:colId xmlns:a16="http://schemas.microsoft.com/office/drawing/2014/main" val="213496192"/>
                    </a:ext>
                  </a:extLst>
                </a:gridCol>
                <a:gridCol w="1157814">
                  <a:extLst>
                    <a:ext uri="{9D8B030D-6E8A-4147-A177-3AD203B41FA5}">
                      <a16:colId xmlns:a16="http://schemas.microsoft.com/office/drawing/2014/main" val="578409371"/>
                    </a:ext>
                  </a:extLst>
                </a:gridCol>
                <a:gridCol w="1157814">
                  <a:extLst>
                    <a:ext uri="{9D8B030D-6E8A-4147-A177-3AD203B41FA5}">
                      <a16:colId xmlns:a16="http://schemas.microsoft.com/office/drawing/2014/main" val="4041616343"/>
                    </a:ext>
                  </a:extLst>
                </a:gridCol>
                <a:gridCol w="1157814">
                  <a:extLst>
                    <a:ext uri="{9D8B030D-6E8A-4147-A177-3AD203B41FA5}">
                      <a16:colId xmlns:a16="http://schemas.microsoft.com/office/drawing/2014/main" val="4218510281"/>
                    </a:ext>
                  </a:extLst>
                </a:gridCol>
              </a:tblGrid>
              <a:tr h="247544">
                <a:tc>
                  <a:txBody>
                    <a:bodyPr/>
                    <a:lstStyle/>
                    <a:p>
                      <a:pPr algn="ctr"/>
                      <a:r>
                        <a:rPr lang="en-US" altLang="zh-CN" dirty="0">
                          <a:solidFill>
                            <a:schemeClr val="tx1"/>
                          </a:solidFill>
                        </a:rPr>
                        <a:t>0.3</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solidFill>
                            <a:schemeClr val="tx1"/>
                          </a:solidFill>
                        </a:rPr>
                        <a:t>0.1</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solidFill>
                            <a:schemeClr val="tx1"/>
                          </a:solidFill>
                        </a:rPr>
                        <a:t>0.25</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solidFill>
                            <a:schemeClr val="tx1"/>
                          </a:solidFill>
                        </a:rPr>
                        <a:t>…</a:t>
                      </a:r>
                      <a:endParaRPr lang="en-US" dirty="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328343"/>
                  </a:ext>
                </a:extLst>
              </a:tr>
            </a:tbl>
          </a:graphicData>
        </a:graphic>
      </p:graphicFrame>
      <p:sp>
        <p:nvSpPr>
          <p:cNvPr id="17" name="직사각형 14">
            <a:extLst>
              <a:ext uri="{FF2B5EF4-FFF2-40B4-BE49-F238E27FC236}">
                <a16:creationId xmlns:a16="http://schemas.microsoft.com/office/drawing/2014/main" id="{AE170837-0FB5-7844-5A43-C634528DCF21}"/>
              </a:ext>
            </a:extLst>
          </p:cNvPr>
          <p:cNvSpPr/>
          <p:nvPr/>
        </p:nvSpPr>
        <p:spPr>
          <a:xfrm>
            <a:off x="2123220" y="4981265"/>
            <a:ext cx="7963571" cy="1201129"/>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342900" marR="0" lvl="0" indent="-342900" defTabSz="91440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2400" b="1" kern="0" dirty="0">
                <a:solidFill>
                  <a:schemeClr val="bg1"/>
                </a:solidFill>
                <a:latin typeface="Calibri"/>
                <a:ea typeface="맑은 고딕"/>
              </a:rPr>
              <a:t>How</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to</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optimize</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the</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style</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embedding</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vector?</a:t>
            </a:r>
          </a:p>
          <a:p>
            <a:pPr marL="342900" marR="0" lvl="0" indent="-342900" defTabSz="91440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chemeClr val="bg1"/>
                </a:solidFill>
                <a:effectLst/>
                <a:uLnTx/>
                <a:uFillTx/>
                <a:latin typeface="Calibri"/>
                <a:ea typeface="맑은 고딕"/>
              </a:rPr>
              <a:t>How</a:t>
            </a:r>
            <a:r>
              <a:rPr kumimoji="0" lang="zh-CN" altLang="en-US" sz="2400" b="1" i="0" u="none" strike="noStrike" kern="0" cap="none" spc="0" normalizeH="0" baseline="0" noProof="0" dirty="0">
                <a:ln>
                  <a:noFill/>
                </a:ln>
                <a:solidFill>
                  <a:schemeClr val="bg1"/>
                </a:solidFill>
                <a:effectLst/>
                <a:uLnTx/>
                <a:uFillTx/>
                <a:latin typeface="Calibri"/>
                <a:ea typeface="맑은 고딕"/>
              </a:rPr>
              <a:t> </a:t>
            </a:r>
            <a:r>
              <a:rPr kumimoji="0" lang="en-US" altLang="zh-CN" sz="2400" b="1" i="0" u="none" strike="noStrike" kern="0" cap="none" spc="0" normalizeH="0" baseline="0" noProof="0" dirty="0">
                <a:ln>
                  <a:noFill/>
                </a:ln>
                <a:solidFill>
                  <a:schemeClr val="bg1"/>
                </a:solidFill>
                <a:effectLst/>
                <a:uLnTx/>
                <a:uFillTx/>
                <a:latin typeface="Calibri"/>
                <a:ea typeface="맑은 고딕"/>
              </a:rPr>
              <a:t>to</a:t>
            </a:r>
            <a:r>
              <a:rPr kumimoji="0" lang="zh-CN" altLang="en-US" sz="2400" b="1" i="0" u="none" strike="noStrike" kern="0" cap="none" spc="0" normalizeH="0" baseline="0" noProof="0" dirty="0">
                <a:ln>
                  <a:noFill/>
                </a:ln>
                <a:solidFill>
                  <a:schemeClr val="bg1"/>
                </a:solidFill>
                <a:effectLst/>
                <a:uLnTx/>
                <a:uFillTx/>
                <a:latin typeface="Calibri"/>
                <a:ea typeface="맑은 고딕"/>
              </a:rPr>
              <a:t> </a:t>
            </a:r>
            <a:r>
              <a:rPr kumimoji="0" lang="en-US" altLang="zh-CN" sz="2400" b="1" i="0" u="none" strike="noStrike" kern="0" cap="none" spc="0" normalizeH="0" baseline="0" noProof="0" dirty="0">
                <a:ln>
                  <a:noFill/>
                </a:ln>
                <a:solidFill>
                  <a:schemeClr val="bg1"/>
                </a:solidFill>
                <a:effectLst/>
                <a:uLnTx/>
                <a:uFillTx/>
                <a:latin typeface="Calibri"/>
                <a:ea typeface="맑은 고딕"/>
              </a:rPr>
              <a:t>guarantee</a:t>
            </a:r>
            <a:r>
              <a:rPr kumimoji="0" lang="zh-CN" altLang="en-US" sz="2400" b="1" i="0" u="none" strike="noStrike" kern="0" cap="none" spc="0" normalizeH="0" baseline="0" noProof="0" dirty="0">
                <a:ln>
                  <a:noFill/>
                </a:ln>
                <a:solidFill>
                  <a:schemeClr val="bg1"/>
                </a:solidFill>
                <a:effectLst/>
                <a:uLnTx/>
                <a:uFillTx/>
                <a:latin typeface="Calibri"/>
                <a:ea typeface="맑은 고딕"/>
              </a:rPr>
              <a:t> </a:t>
            </a:r>
            <a:r>
              <a:rPr kumimoji="0" lang="en-US" altLang="zh-CN" sz="2400" b="1" i="0" u="none" strike="noStrike" kern="0" cap="none" spc="0" normalizeH="0" baseline="0" noProof="0" dirty="0">
                <a:ln>
                  <a:noFill/>
                </a:ln>
                <a:solidFill>
                  <a:schemeClr val="bg1"/>
                </a:solidFill>
                <a:effectLst/>
                <a:uLnTx/>
                <a:uFillTx/>
                <a:latin typeface="Calibri"/>
                <a:ea typeface="맑은 고딕"/>
              </a:rPr>
              <a:t>the</a:t>
            </a:r>
            <a:r>
              <a:rPr kumimoji="0" lang="zh-CN" altLang="en-US" sz="2400" b="1" i="0" u="none" strike="noStrike" kern="0" cap="none" spc="0" normalizeH="0" baseline="0" noProof="0" dirty="0">
                <a:ln>
                  <a:noFill/>
                </a:ln>
                <a:solidFill>
                  <a:schemeClr val="bg1"/>
                </a:solidFill>
                <a:effectLst/>
                <a:uLnTx/>
                <a:uFillTx/>
                <a:latin typeface="Calibri"/>
                <a:ea typeface="맑은 고딕"/>
              </a:rPr>
              <a:t> </a:t>
            </a:r>
            <a:r>
              <a:rPr kumimoji="0" lang="en-US" altLang="zh-CN" sz="2400" b="1" i="0" u="none" strike="noStrike" kern="0" cap="none" spc="0" normalizeH="0" baseline="0" noProof="0" dirty="0">
                <a:ln>
                  <a:noFill/>
                </a:ln>
                <a:solidFill>
                  <a:schemeClr val="bg1"/>
                </a:solidFill>
                <a:effectLst/>
                <a:uLnTx/>
                <a:uFillTx/>
                <a:latin typeface="Calibri"/>
                <a:ea typeface="맑은 고딕"/>
              </a:rPr>
              <a:t>audio</a:t>
            </a:r>
            <a:r>
              <a:rPr kumimoji="0" lang="zh-CN" altLang="en-US" sz="2400" b="1" i="0" u="none" strike="noStrike" kern="0" cap="none" spc="0" normalizeH="0" baseline="0" noProof="0" dirty="0">
                <a:ln>
                  <a:noFill/>
                </a:ln>
                <a:solidFill>
                  <a:schemeClr val="bg1"/>
                </a:solidFill>
                <a:effectLst/>
                <a:uLnTx/>
                <a:uFillTx/>
                <a:latin typeface="Calibri"/>
                <a:ea typeface="맑은 고딕"/>
              </a:rPr>
              <a:t> </a:t>
            </a:r>
            <a:r>
              <a:rPr kumimoji="0" lang="en-US" altLang="zh-CN" sz="2400" b="1" i="0" u="none" strike="noStrike" kern="0" cap="none" spc="0" normalizeH="0" baseline="0" noProof="0" dirty="0">
                <a:ln>
                  <a:noFill/>
                </a:ln>
                <a:solidFill>
                  <a:schemeClr val="bg1"/>
                </a:solidFill>
                <a:effectLst/>
                <a:uLnTx/>
                <a:uFillTx/>
                <a:latin typeface="Calibri"/>
                <a:ea typeface="맑은 고딕"/>
              </a:rPr>
              <a:t>quality</a:t>
            </a:r>
            <a:r>
              <a:rPr kumimoji="0" lang="zh-CN" altLang="en-US" sz="2400" b="1" i="0" u="none" strike="noStrike" kern="0" cap="none" spc="0" normalizeH="0" baseline="0" noProof="0" dirty="0">
                <a:ln>
                  <a:noFill/>
                </a:ln>
                <a:solidFill>
                  <a:schemeClr val="bg1"/>
                </a:solidFill>
                <a:effectLst/>
                <a:uLnTx/>
                <a:uFillTx/>
                <a:latin typeface="Calibri"/>
                <a:ea typeface="맑은 고딕"/>
              </a:rPr>
              <a:t> </a:t>
            </a:r>
            <a:r>
              <a:rPr kumimoji="0" lang="en-US" altLang="zh-CN" sz="2400" b="1" i="0" u="none" strike="noStrike" kern="0" cap="none" spc="0" normalizeH="0" baseline="0" noProof="0" dirty="0">
                <a:ln>
                  <a:noFill/>
                </a:ln>
                <a:solidFill>
                  <a:schemeClr val="bg1"/>
                </a:solidFill>
                <a:effectLst/>
                <a:uLnTx/>
                <a:uFillTx/>
                <a:latin typeface="Calibri"/>
                <a:ea typeface="맑은 고딕"/>
              </a:rPr>
              <a:t>after</a:t>
            </a:r>
            <a:r>
              <a:rPr kumimoji="0" lang="zh-CN" altLang="en-US" sz="2400" b="1" i="0" u="none" strike="noStrike" kern="0" cap="none" spc="0" normalizeH="0" baseline="0" noProof="0" dirty="0">
                <a:ln>
                  <a:noFill/>
                </a:ln>
                <a:solidFill>
                  <a:schemeClr val="bg1"/>
                </a:solidFill>
                <a:effectLst/>
                <a:uLnTx/>
                <a:uFillTx/>
                <a:latin typeface="Calibri"/>
                <a:ea typeface="맑은 고딕"/>
              </a:rPr>
              <a:t> </a:t>
            </a:r>
            <a:r>
              <a:rPr kumimoji="0" lang="en-US" altLang="zh-CN" sz="2400" b="1" i="0" u="none" strike="noStrike" kern="0" cap="none" spc="0" normalizeH="0" baseline="0" noProof="0" dirty="0">
                <a:ln>
                  <a:noFill/>
                </a:ln>
                <a:solidFill>
                  <a:schemeClr val="bg1"/>
                </a:solidFill>
                <a:effectLst/>
                <a:uLnTx/>
                <a:uFillTx/>
                <a:latin typeface="Calibri"/>
                <a:ea typeface="맑은 고딕"/>
              </a:rPr>
              <a:t>masking?</a:t>
            </a:r>
            <a:endParaRPr kumimoji="0" lang="ko-KR" altLang="en-US" sz="2400" b="1" i="0" u="none" strike="noStrike" kern="0" cap="none" spc="0" normalizeH="0" baseline="0" noProof="0" dirty="0">
              <a:ln>
                <a:noFill/>
              </a:ln>
              <a:solidFill>
                <a:schemeClr val="bg1"/>
              </a:solidFill>
              <a:effectLst/>
              <a:uLnTx/>
              <a:uFillTx/>
              <a:latin typeface="Calibri"/>
              <a:ea typeface="맑은 고딕"/>
            </a:endParaRPr>
          </a:p>
        </p:txBody>
      </p:sp>
    </p:spTree>
    <p:extLst>
      <p:ext uri="{BB962C8B-B14F-4D97-AF65-F5344CB8AC3E}">
        <p14:creationId xmlns:p14="http://schemas.microsoft.com/office/powerpoint/2010/main" val="409645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975B-C519-00C5-81D4-3A1E9BC83323}"/>
              </a:ext>
            </a:extLst>
          </p:cNvPr>
          <p:cNvSpPr>
            <a:spLocks noGrp="1"/>
          </p:cNvSpPr>
          <p:nvPr>
            <p:ph type="title"/>
          </p:nvPr>
        </p:nvSpPr>
        <p:spPr/>
        <p:txBody>
          <a:bodyPr/>
          <a:lstStyle/>
          <a:p>
            <a:r>
              <a:rPr lang="en-US" dirty="0"/>
              <a:t>Audio</a:t>
            </a:r>
            <a:r>
              <a:rPr lang="zh-CN" altLang="en-US" dirty="0"/>
              <a:t> </a:t>
            </a:r>
            <a:r>
              <a:rPr lang="en-US" altLang="zh-CN" dirty="0"/>
              <a:t>Style</a:t>
            </a:r>
            <a:r>
              <a:rPr lang="zh-CN" altLang="en-US" dirty="0"/>
              <a:t> </a:t>
            </a:r>
            <a:r>
              <a:rPr lang="en-US" altLang="zh-CN" dirty="0"/>
              <a:t>Transfer</a:t>
            </a:r>
            <a:r>
              <a:rPr lang="zh-CN" altLang="en-US" dirty="0"/>
              <a:t> </a:t>
            </a:r>
            <a:r>
              <a:rPr lang="en-US" altLang="zh-CN" dirty="0"/>
              <a:t>–Cont.</a:t>
            </a:r>
            <a:endParaRPr lang="en-US" dirty="0"/>
          </a:p>
        </p:txBody>
      </p:sp>
      <p:sp>
        <p:nvSpPr>
          <p:cNvPr id="3" name="Content Placeholder 2">
            <a:extLst>
              <a:ext uri="{FF2B5EF4-FFF2-40B4-BE49-F238E27FC236}">
                <a16:creationId xmlns:a16="http://schemas.microsoft.com/office/drawing/2014/main" id="{CCB5CBB1-6718-2A98-B303-CC6D3DF02B0B}"/>
              </a:ext>
            </a:extLst>
          </p:cNvPr>
          <p:cNvSpPr>
            <a:spLocks noGrp="1"/>
          </p:cNvSpPr>
          <p:nvPr>
            <p:ph idx="1"/>
          </p:nvPr>
        </p:nvSpPr>
        <p:spPr/>
        <p:txBody>
          <a:bodyPr/>
          <a:lstStyle/>
          <a:p>
            <a:r>
              <a:rPr lang="en-US" altLang="zh-CN" dirty="0">
                <a:latin typeface="Arial" panose="020B0604020202020204" pitchFamily="34" charset="0"/>
                <a:cs typeface="Arial" panose="020B0604020202020204" pitchFamily="34" charset="0"/>
              </a:rPr>
              <a:t>For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different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deepfake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voice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synthesis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models,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have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same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core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target.</a:t>
            </a:r>
            <a:r>
              <a:rPr lang="zh-CN" altLang="en-U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35BD458-812A-0A7A-F8BD-A6DD3EB32691}"/>
              </a:ext>
            </a:extLst>
          </p:cNvPr>
          <p:cNvSpPr>
            <a:spLocks noGrp="1"/>
          </p:cNvSpPr>
          <p:nvPr>
            <p:ph type="sldNum" sz="quarter" idx="4"/>
          </p:nvPr>
        </p:nvSpPr>
        <p:spPr/>
        <p:txBody>
          <a:bodyPr/>
          <a:lstStyle/>
          <a:p>
            <a:fld id="{D45A4278-EC91-9541-A4D9-B81444052E3C}" type="slidenum">
              <a:rPr lang="en-US" smtClean="0"/>
              <a:pPr/>
              <a:t>12</a:t>
            </a:fld>
            <a:endParaRPr lang="en-US"/>
          </a:p>
        </p:txBody>
      </p:sp>
      <p:sp>
        <p:nvSpPr>
          <p:cNvPr id="5" name="Footer Placeholder 4">
            <a:extLst>
              <a:ext uri="{FF2B5EF4-FFF2-40B4-BE49-F238E27FC236}">
                <a16:creationId xmlns:a16="http://schemas.microsoft.com/office/drawing/2014/main" id="{9A385BF1-12CD-D841-29AF-AFB1F68309A4}"/>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grpSp>
        <p:nvGrpSpPr>
          <p:cNvPr id="21" name="Group 20">
            <a:extLst>
              <a:ext uri="{FF2B5EF4-FFF2-40B4-BE49-F238E27FC236}">
                <a16:creationId xmlns:a16="http://schemas.microsoft.com/office/drawing/2014/main" id="{CAF17742-C0EF-3FF2-B552-97608E5C35BC}"/>
              </a:ext>
            </a:extLst>
          </p:cNvPr>
          <p:cNvGrpSpPr/>
          <p:nvPr/>
        </p:nvGrpSpPr>
        <p:grpSpPr>
          <a:xfrm>
            <a:off x="3440844" y="2534115"/>
            <a:ext cx="5310311" cy="1207643"/>
            <a:chOff x="3440844" y="2534115"/>
            <a:chExt cx="5310311" cy="1207643"/>
          </a:xfrm>
        </p:grpSpPr>
        <p:sp>
          <p:nvSpPr>
            <p:cNvPr id="6" name="Rectangle 5">
              <a:extLst>
                <a:ext uri="{FF2B5EF4-FFF2-40B4-BE49-F238E27FC236}">
                  <a16:creationId xmlns:a16="http://schemas.microsoft.com/office/drawing/2014/main" id="{6C34A0F2-9DB6-7E05-113D-3A785C7A66C7}"/>
                </a:ext>
              </a:extLst>
            </p:cNvPr>
            <p:cNvSpPr/>
            <p:nvPr/>
          </p:nvSpPr>
          <p:spPr>
            <a:xfrm>
              <a:off x="3440844" y="2534115"/>
              <a:ext cx="5310311" cy="1207643"/>
            </a:xfrm>
            <a:prstGeom prst="rect">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a:extLst>
                <a:ext uri="{FF2B5EF4-FFF2-40B4-BE49-F238E27FC236}">
                  <a16:creationId xmlns:a16="http://schemas.microsoft.com/office/drawing/2014/main" id="{4F4E304D-8DF6-9133-73D8-B035E4C47334}"/>
                </a:ext>
              </a:extLst>
            </p:cNvPr>
            <p:cNvSpPr/>
            <p:nvPr/>
          </p:nvSpPr>
          <p:spPr>
            <a:xfrm>
              <a:off x="3702950" y="2657791"/>
              <a:ext cx="1223817" cy="718806"/>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Voice</a:t>
              </a:r>
            </a:p>
            <a:p>
              <a:pPr algn="ctr"/>
              <a:r>
                <a:rPr lang="en-US" altLang="zh-CN" sz="1400" dirty="0">
                  <a:solidFill>
                    <a:sysClr val="windowText" lastClr="000000"/>
                  </a:solidFill>
                  <a:latin typeface="Times New Roman" panose="02020603050405020304" pitchFamily="18" charset="0"/>
                  <a:cs typeface="Times New Roman" panose="02020603050405020304" pitchFamily="18" charset="0"/>
                </a:rPr>
                <a:t>Encoder</a:t>
              </a:r>
              <a:r>
                <a:rPr lang="zh-CN" altLang="en-US" sz="1400" dirty="0">
                  <a:solidFill>
                    <a:sysClr val="windowText" lastClr="000000"/>
                  </a:solidFill>
                  <a:latin typeface="Times New Roman" panose="02020603050405020304" pitchFamily="18" charset="0"/>
                  <a:cs typeface="Times New Roman" panose="02020603050405020304" pitchFamily="18" charset="0"/>
                </a:rPr>
                <a:t> </a:t>
              </a:r>
              <a:r>
                <a:rPr lang="en-US" altLang="zh-CN" sz="1400" dirty="0">
                  <a:solidFill>
                    <a:sysClr val="windowText" lastClr="000000"/>
                  </a:solidFill>
                  <a:latin typeface="Times New Roman" panose="02020603050405020304" pitchFamily="18" charset="0"/>
                  <a:cs typeface="Times New Roman" panose="02020603050405020304" pitchFamily="18" charset="0"/>
                </a:rPr>
                <a:t>1</a:t>
              </a:r>
              <a:endParaRPr lang="en-US" sz="1400" dirty="0">
                <a:solidFill>
                  <a:sysClr val="windowText" lastClr="0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32CC723-FB22-0D50-CBD5-423C3B6D7022}"/>
                </a:ext>
              </a:extLst>
            </p:cNvPr>
            <p:cNvSpPr/>
            <p:nvPr/>
          </p:nvSpPr>
          <p:spPr>
            <a:xfrm>
              <a:off x="5539500" y="2645596"/>
              <a:ext cx="1223817" cy="718806"/>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Voice</a:t>
              </a:r>
            </a:p>
            <a:p>
              <a:pPr algn="ctr"/>
              <a:r>
                <a:rPr lang="en-US" altLang="zh-CN" sz="1400" dirty="0">
                  <a:solidFill>
                    <a:sysClr val="windowText" lastClr="000000"/>
                  </a:solidFill>
                  <a:latin typeface="Times New Roman" panose="02020603050405020304" pitchFamily="18" charset="0"/>
                  <a:cs typeface="Times New Roman" panose="02020603050405020304" pitchFamily="18" charset="0"/>
                </a:rPr>
                <a:t>Encoder</a:t>
              </a:r>
              <a:r>
                <a:rPr lang="zh-CN" altLang="en-US" sz="1400" dirty="0">
                  <a:solidFill>
                    <a:sysClr val="windowText" lastClr="000000"/>
                  </a:solidFill>
                  <a:latin typeface="Times New Roman" panose="02020603050405020304" pitchFamily="18" charset="0"/>
                  <a:cs typeface="Times New Roman" panose="02020603050405020304" pitchFamily="18" charset="0"/>
                </a:rPr>
                <a:t> </a:t>
              </a:r>
              <a:r>
                <a:rPr lang="en-US" altLang="zh-CN" sz="1400" dirty="0">
                  <a:solidFill>
                    <a:sysClr val="windowText" lastClr="000000"/>
                  </a:solidFill>
                  <a:latin typeface="Times New Roman" panose="02020603050405020304" pitchFamily="18" charset="0"/>
                  <a:cs typeface="Times New Roman" panose="02020603050405020304" pitchFamily="18" charset="0"/>
                </a:rPr>
                <a:t>2</a:t>
              </a:r>
              <a:endParaRPr lang="en-US" sz="1400" dirty="0">
                <a:solidFill>
                  <a:sysClr val="windowText" lastClr="0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25DFECE-88B0-1448-598C-C75E74FD4B32}"/>
                </a:ext>
              </a:extLst>
            </p:cNvPr>
            <p:cNvSpPr/>
            <p:nvPr/>
          </p:nvSpPr>
          <p:spPr>
            <a:xfrm>
              <a:off x="7321596" y="2657791"/>
              <a:ext cx="1223817" cy="718806"/>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Voice</a:t>
              </a:r>
            </a:p>
            <a:p>
              <a:pPr algn="ctr"/>
              <a:r>
                <a:rPr lang="en-US" altLang="zh-CN" sz="1400" dirty="0">
                  <a:solidFill>
                    <a:sysClr val="windowText" lastClr="000000"/>
                  </a:solidFill>
                  <a:latin typeface="Times New Roman" panose="02020603050405020304" pitchFamily="18" charset="0"/>
                  <a:cs typeface="Times New Roman" panose="02020603050405020304" pitchFamily="18" charset="0"/>
                </a:rPr>
                <a:t>Encoder</a:t>
              </a:r>
              <a:r>
                <a:rPr lang="zh-CN" altLang="en-US" sz="1400" dirty="0">
                  <a:solidFill>
                    <a:sysClr val="windowText" lastClr="000000"/>
                  </a:solidFill>
                  <a:latin typeface="Times New Roman" panose="02020603050405020304" pitchFamily="18" charset="0"/>
                  <a:cs typeface="Times New Roman" panose="02020603050405020304" pitchFamily="18" charset="0"/>
                </a:rPr>
                <a:t> </a:t>
              </a:r>
              <a:r>
                <a:rPr lang="en-US" altLang="zh-CN" sz="1400" i="1" dirty="0">
                  <a:solidFill>
                    <a:sysClr val="windowText" lastClr="000000"/>
                  </a:solidFill>
                  <a:latin typeface="Times New Roman" panose="02020603050405020304" pitchFamily="18" charset="0"/>
                  <a:cs typeface="Times New Roman" panose="02020603050405020304" pitchFamily="18" charset="0"/>
                </a:rPr>
                <a:t>n</a:t>
              </a:r>
              <a:endParaRPr lang="en-US" sz="1400" i="1" dirty="0">
                <a:solidFill>
                  <a:sysClr val="windowText" lastClr="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E0F7211-64CA-F5EC-22E4-A8B610075FAA}"/>
                </a:ext>
              </a:extLst>
            </p:cNvPr>
            <p:cNvSpPr txBox="1"/>
            <p:nvPr/>
          </p:nvSpPr>
          <p:spPr>
            <a:xfrm>
              <a:off x="5283941" y="3397621"/>
              <a:ext cx="1535998" cy="307777"/>
            </a:xfrm>
            <a:prstGeom prst="rect">
              <a:avLst/>
            </a:prstGeom>
            <a:noFill/>
          </p:spPr>
          <p:txBody>
            <a:bodyPr wrap="none" rtlCol="0">
              <a:spAutoFit/>
            </a:bodyPr>
            <a:lstStyle/>
            <a:p>
              <a:r>
                <a:rPr lang="en-US" altLang="zh-CN" sz="14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Ensemble</a:t>
              </a:r>
              <a:r>
                <a:rPr lang="zh-CN" altLang="en-US" sz="14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 </a:t>
              </a:r>
              <a:r>
                <a:rPr lang="en-US" altLang="zh-CN" sz="14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Encoder</a:t>
              </a:r>
              <a:endParaRPr lang="en-US" sz="1400" dirty="0">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EF7FA18F-1AEE-2B4A-FF42-731307CD0FA0}"/>
              </a:ext>
            </a:extLst>
          </p:cNvPr>
          <p:cNvPicPr>
            <a:picLocks noChangeAspect="1"/>
          </p:cNvPicPr>
          <p:nvPr/>
        </p:nvPicPr>
        <p:blipFill>
          <a:blip r:embed="rId3"/>
          <a:stretch>
            <a:fillRect/>
          </a:stretch>
        </p:blipFill>
        <p:spPr>
          <a:xfrm>
            <a:off x="2631151" y="4151585"/>
            <a:ext cx="4591231" cy="907358"/>
          </a:xfrm>
          <a:prstGeom prst="rect">
            <a:avLst/>
          </a:prstGeom>
        </p:spPr>
      </p:pic>
      <p:pic>
        <p:nvPicPr>
          <p:cNvPr id="12" name="Picture 11">
            <a:extLst>
              <a:ext uri="{FF2B5EF4-FFF2-40B4-BE49-F238E27FC236}">
                <a16:creationId xmlns:a16="http://schemas.microsoft.com/office/drawing/2014/main" id="{CB8DFF4F-50B8-B785-BC99-958DA0E63785}"/>
              </a:ext>
            </a:extLst>
          </p:cNvPr>
          <p:cNvPicPr>
            <a:picLocks noChangeAspect="1"/>
          </p:cNvPicPr>
          <p:nvPr/>
        </p:nvPicPr>
        <p:blipFill>
          <a:blip r:embed="rId4"/>
          <a:srcRect t="14718"/>
          <a:stretch>
            <a:fillRect/>
          </a:stretch>
        </p:blipFill>
        <p:spPr>
          <a:xfrm>
            <a:off x="7321596" y="4435392"/>
            <a:ext cx="2718237" cy="349313"/>
          </a:xfrm>
          <a:prstGeom prst="rect">
            <a:avLst/>
          </a:prstGeom>
        </p:spPr>
      </p:pic>
      <p:grpSp>
        <p:nvGrpSpPr>
          <p:cNvPr id="13" name="Group 12">
            <a:extLst>
              <a:ext uri="{FF2B5EF4-FFF2-40B4-BE49-F238E27FC236}">
                <a16:creationId xmlns:a16="http://schemas.microsoft.com/office/drawing/2014/main" id="{96340C60-6EEF-3A7B-F286-D28811DC1BE2}"/>
              </a:ext>
            </a:extLst>
          </p:cNvPr>
          <p:cNvGrpSpPr/>
          <p:nvPr/>
        </p:nvGrpSpPr>
        <p:grpSpPr>
          <a:xfrm>
            <a:off x="242468" y="4784705"/>
            <a:ext cx="2289469" cy="655549"/>
            <a:chOff x="1713550" y="466999"/>
            <a:chExt cx="1917154" cy="1917154"/>
          </a:xfrm>
        </p:grpSpPr>
        <p:sp>
          <p:nvSpPr>
            <p:cNvPr id="14" name="Rounded Rectangle 13">
              <a:extLst>
                <a:ext uri="{FF2B5EF4-FFF2-40B4-BE49-F238E27FC236}">
                  <a16:creationId xmlns:a16="http://schemas.microsoft.com/office/drawing/2014/main" id="{D7EE682C-4C09-3935-9D88-EA26628D9F3E}"/>
                </a:ext>
              </a:extLst>
            </p:cNvPr>
            <p:cNvSpPr/>
            <p:nvPr/>
          </p:nvSpPr>
          <p:spPr>
            <a:xfrm>
              <a:off x="1713550" y="466999"/>
              <a:ext cx="1917154" cy="191715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5" name="Rounded Rectangle 4">
              <a:extLst>
                <a:ext uri="{FF2B5EF4-FFF2-40B4-BE49-F238E27FC236}">
                  <a16:creationId xmlns:a16="http://schemas.microsoft.com/office/drawing/2014/main" id="{CCCD0C11-B748-42C0-E426-50ECD6DDEF18}"/>
                </a:ext>
              </a:extLst>
            </p:cNvPr>
            <p:cNvSpPr txBox="1"/>
            <p:nvPr/>
          </p:nvSpPr>
          <p:spPr>
            <a:xfrm>
              <a:off x="1807138" y="560587"/>
              <a:ext cx="1729978" cy="1729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Transferability</a:t>
              </a:r>
            </a:p>
          </p:txBody>
        </p:sp>
      </p:grpSp>
      <p:grpSp>
        <p:nvGrpSpPr>
          <p:cNvPr id="16" name="Group 15">
            <a:extLst>
              <a:ext uri="{FF2B5EF4-FFF2-40B4-BE49-F238E27FC236}">
                <a16:creationId xmlns:a16="http://schemas.microsoft.com/office/drawing/2014/main" id="{2776102C-67E0-A00D-A576-4C38D4F16580}"/>
              </a:ext>
            </a:extLst>
          </p:cNvPr>
          <p:cNvGrpSpPr/>
          <p:nvPr/>
        </p:nvGrpSpPr>
        <p:grpSpPr>
          <a:xfrm>
            <a:off x="242468" y="5673268"/>
            <a:ext cx="2289469" cy="655549"/>
            <a:chOff x="1713550" y="466999"/>
            <a:chExt cx="1917154" cy="1917154"/>
          </a:xfrm>
        </p:grpSpPr>
        <p:sp>
          <p:nvSpPr>
            <p:cNvPr id="17" name="Rounded Rectangle 16">
              <a:extLst>
                <a:ext uri="{FF2B5EF4-FFF2-40B4-BE49-F238E27FC236}">
                  <a16:creationId xmlns:a16="http://schemas.microsoft.com/office/drawing/2014/main" id="{CBD31D9C-D2E5-02FD-E1FA-06D8E3484005}"/>
                </a:ext>
              </a:extLst>
            </p:cNvPr>
            <p:cNvSpPr/>
            <p:nvPr/>
          </p:nvSpPr>
          <p:spPr>
            <a:xfrm>
              <a:off x="1713550" y="466999"/>
              <a:ext cx="1917154" cy="191715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08E1EDCB-CF4F-FF0C-DA72-02EA8DC75F64}"/>
                </a:ext>
              </a:extLst>
            </p:cNvPr>
            <p:cNvSpPr txBox="1"/>
            <p:nvPr/>
          </p:nvSpPr>
          <p:spPr>
            <a:xfrm>
              <a:off x="1807138" y="560587"/>
              <a:ext cx="1729978" cy="1729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High-quality</a:t>
              </a:r>
            </a:p>
          </p:txBody>
        </p:sp>
      </p:grpSp>
      <p:pic>
        <p:nvPicPr>
          <p:cNvPr id="19" name="Picture 18" descr="A green and blue shield with a check mark&#10;&#10;Description automatically generated">
            <a:extLst>
              <a:ext uri="{FF2B5EF4-FFF2-40B4-BE49-F238E27FC236}">
                <a16:creationId xmlns:a16="http://schemas.microsoft.com/office/drawing/2014/main" id="{205C9B5C-62C6-32D3-2AD8-F09846991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292" y="4909463"/>
            <a:ext cx="369477" cy="369477"/>
          </a:xfrm>
          <a:prstGeom prst="rect">
            <a:avLst/>
          </a:prstGeom>
        </p:spPr>
      </p:pic>
      <p:pic>
        <p:nvPicPr>
          <p:cNvPr id="20" name="Picture 19" descr="A green and blue shield with a check mark&#10;&#10;Description automatically generated">
            <a:extLst>
              <a:ext uri="{FF2B5EF4-FFF2-40B4-BE49-F238E27FC236}">
                <a16:creationId xmlns:a16="http://schemas.microsoft.com/office/drawing/2014/main" id="{D8C56DA6-1715-E039-B6D4-2FFD5ED14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292" y="5812844"/>
            <a:ext cx="369477" cy="369477"/>
          </a:xfrm>
          <a:prstGeom prst="rect">
            <a:avLst/>
          </a:prstGeom>
        </p:spPr>
      </p:pic>
    </p:spTree>
    <p:extLst>
      <p:ext uri="{BB962C8B-B14F-4D97-AF65-F5344CB8AC3E}">
        <p14:creationId xmlns:p14="http://schemas.microsoft.com/office/powerpoint/2010/main" val="38422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03F7B-5B8D-7BB1-9620-74AA716A9548}"/>
              </a:ext>
            </a:extLst>
          </p:cNvPr>
          <p:cNvSpPr>
            <a:spLocks noGrp="1"/>
          </p:cNvSpPr>
          <p:nvPr>
            <p:ph type="title"/>
          </p:nvPr>
        </p:nvSpPr>
        <p:spPr/>
        <p:txBody>
          <a:bodyPr/>
          <a:lstStyle/>
          <a:p>
            <a:r>
              <a:rPr lang="en-US" dirty="0"/>
              <a:t>Reverberation</a:t>
            </a:r>
            <a:r>
              <a:rPr lang="zh-CN" altLang="en-US" dirty="0"/>
              <a:t> </a:t>
            </a:r>
            <a:r>
              <a:rPr lang="en-US" altLang="zh-CN" dirty="0"/>
              <a:t>Generation</a:t>
            </a:r>
            <a:endParaRPr lang="en-US" dirty="0"/>
          </a:p>
        </p:txBody>
      </p:sp>
      <p:sp>
        <p:nvSpPr>
          <p:cNvPr id="4" name="Slide Number Placeholder 3">
            <a:extLst>
              <a:ext uri="{FF2B5EF4-FFF2-40B4-BE49-F238E27FC236}">
                <a16:creationId xmlns:a16="http://schemas.microsoft.com/office/drawing/2014/main" id="{A97CF0EB-0239-9390-AEA2-231097835A80}"/>
              </a:ext>
            </a:extLst>
          </p:cNvPr>
          <p:cNvSpPr>
            <a:spLocks noGrp="1"/>
          </p:cNvSpPr>
          <p:nvPr>
            <p:ph type="sldNum" sz="quarter" idx="4"/>
          </p:nvPr>
        </p:nvSpPr>
        <p:spPr/>
        <p:txBody>
          <a:bodyPr/>
          <a:lstStyle/>
          <a:p>
            <a:fld id="{D45A4278-EC91-9541-A4D9-B81444052E3C}" type="slidenum">
              <a:rPr lang="en-US" smtClean="0"/>
              <a:pPr/>
              <a:t>13</a:t>
            </a:fld>
            <a:endParaRPr lang="en-US"/>
          </a:p>
        </p:txBody>
      </p:sp>
      <p:sp>
        <p:nvSpPr>
          <p:cNvPr id="5" name="Footer Placeholder 4">
            <a:extLst>
              <a:ext uri="{FF2B5EF4-FFF2-40B4-BE49-F238E27FC236}">
                <a16:creationId xmlns:a16="http://schemas.microsoft.com/office/drawing/2014/main" id="{5438C492-5D6D-37D8-F495-F31E52DE87BC}"/>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pic>
        <p:nvPicPr>
          <p:cNvPr id="4098" name="Picture 2" descr="Sound reverberation – Part 1: Basics">
            <a:extLst>
              <a:ext uri="{FF2B5EF4-FFF2-40B4-BE49-F238E27FC236}">
                <a16:creationId xmlns:a16="http://schemas.microsoft.com/office/drawing/2014/main" id="{DDE1C72D-62E6-B43C-4D5C-004E8979A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288" y="1009591"/>
            <a:ext cx="8065424" cy="27327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C9DEDD-18FD-2266-8BAF-6C5E592BE9AA}"/>
                  </a:ext>
                </a:extLst>
              </p:cNvPr>
              <p:cNvSpPr txBox="1"/>
              <p:nvPr/>
            </p:nvSpPr>
            <p:spPr>
              <a:xfrm>
                <a:off x="4851823" y="3806804"/>
                <a:ext cx="2488354" cy="4960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200" i="1" smtClean="0">
                              <a:latin typeface="Cambria Math" panose="02040503050406030204" pitchFamily="18" charset="0"/>
                            </a:rPr>
                          </m:ctrlPr>
                        </m:sSubSupPr>
                        <m:e>
                          <m:r>
                            <a:rPr lang="en-US" altLang="zh-CN" sz="3200" b="0" i="1" smtClean="0">
                              <a:latin typeface="Cambria Math" panose="02040503050406030204" pitchFamily="18" charset="0"/>
                            </a:rPr>
                            <m:t>𝑥</m:t>
                          </m:r>
                        </m:e>
                        <m:sub>
                          <m:r>
                            <a:rPr lang="en-US" altLang="zh-CN" sz="3200" b="0" i="1" smtClean="0">
                              <a:latin typeface="Cambria Math" panose="02040503050406030204" pitchFamily="18" charset="0"/>
                            </a:rPr>
                            <m:t>𝑡</m:t>
                          </m:r>
                        </m:sub>
                        <m:sup>
                          <m:r>
                            <a:rPr lang="en-US" altLang="zh-CN" sz="3200" b="0" i="1" smtClean="0">
                              <a:latin typeface="Cambria Math" panose="02040503050406030204" pitchFamily="18" charset="0"/>
                            </a:rPr>
                            <m:t>𝑅</m:t>
                          </m:r>
                        </m:sup>
                      </m:sSubSup>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𝑥</m:t>
                          </m:r>
                        </m:e>
                        <m:sub>
                          <m:r>
                            <a:rPr lang="en-US" altLang="zh-CN" sz="3200" b="0" i="1" smtClean="0">
                              <a:latin typeface="Cambria Math" panose="02040503050406030204" pitchFamily="18" charset="0"/>
                            </a:rPr>
                            <m:t>𝑡</m:t>
                          </m:r>
                        </m:sub>
                      </m:sSub>
                      <m:r>
                        <a:rPr lang="en-US" altLang="zh-CN" sz="3200" b="0" i="1" smtClean="0">
                          <a:latin typeface="Cambria Math" panose="02040503050406030204" pitchFamily="18" charset="0"/>
                          <a:ea typeface="Cambria Math" panose="02040503050406030204" pitchFamily="18" charset="0"/>
                        </a:rPr>
                        <m:t>∗</m:t>
                      </m:r>
                      <m:r>
                        <m:rPr>
                          <m:sty m:val="p"/>
                        </m:rPr>
                        <a:rPr lang="en-US" altLang="zh-CN" sz="3200" i="1">
                          <a:latin typeface="Cambria Math" panose="02040503050406030204" pitchFamily="18" charset="0"/>
                          <a:ea typeface="Cambria Math" panose="02040503050406030204" pitchFamily="18" charset="0"/>
                        </a:rPr>
                        <m:t>h</m:t>
                      </m:r>
                      <m:r>
                        <a:rPr lang="en-US" altLang="zh-CN" sz="3200" b="0" i="1" smtClean="0">
                          <a:latin typeface="Cambria Math" panose="02040503050406030204" pitchFamily="18" charset="0"/>
                          <a:ea typeface="Cambria Math" panose="02040503050406030204" pitchFamily="18" charset="0"/>
                        </a:rPr>
                        <m:t>(</m:t>
                      </m:r>
                      <m:r>
                        <a:rPr lang="en-US" altLang="zh-CN" sz="3200" b="0" i="1" smtClean="0">
                          <a:latin typeface="Cambria Math" panose="02040503050406030204" pitchFamily="18" charset="0"/>
                          <a:ea typeface="Cambria Math" panose="02040503050406030204" pitchFamily="18" charset="0"/>
                        </a:rPr>
                        <m:t>𝑡</m:t>
                      </m:r>
                      <m:r>
                        <a:rPr lang="en-US" altLang="zh-CN" sz="3200" b="0" i="1" smtClean="0">
                          <a:latin typeface="Cambria Math" panose="02040503050406030204" pitchFamily="18" charset="0"/>
                          <a:ea typeface="Cambria Math" panose="02040503050406030204" pitchFamily="18" charset="0"/>
                        </a:rPr>
                        <m:t>)</m:t>
                      </m:r>
                    </m:oMath>
                  </m:oMathPara>
                </a14:m>
                <a:endParaRPr lang="en-US" sz="3200" dirty="0"/>
              </a:p>
            </p:txBody>
          </p:sp>
        </mc:Choice>
        <mc:Fallback xmlns="">
          <p:sp>
            <p:nvSpPr>
              <p:cNvPr id="7" name="TextBox 6">
                <a:extLst>
                  <a:ext uri="{FF2B5EF4-FFF2-40B4-BE49-F238E27FC236}">
                    <a16:creationId xmlns:a16="http://schemas.microsoft.com/office/drawing/2014/main" id="{EBC9DEDD-18FD-2266-8BAF-6C5E592BE9AA}"/>
                  </a:ext>
                </a:extLst>
              </p:cNvPr>
              <p:cNvSpPr txBox="1">
                <a:spLocks noRot="1" noChangeAspect="1" noMove="1" noResize="1" noEditPoints="1" noAdjustHandles="1" noChangeArrowheads="1" noChangeShapeType="1" noTextEdit="1"/>
              </p:cNvSpPr>
              <p:nvPr/>
            </p:nvSpPr>
            <p:spPr>
              <a:xfrm>
                <a:off x="4851823" y="3806804"/>
                <a:ext cx="2488354" cy="496098"/>
              </a:xfrm>
              <a:prstGeom prst="rect">
                <a:avLst/>
              </a:prstGeom>
              <a:blipFill>
                <a:blip r:embed="rId4"/>
                <a:stretch>
                  <a:fillRect l="-3571" r="-7653" b="-3500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47192697-0915-D4CA-4C8F-B0C25EBF5B63}"/>
              </a:ext>
            </a:extLst>
          </p:cNvPr>
          <p:cNvSpPr/>
          <p:nvPr/>
        </p:nvSpPr>
        <p:spPr>
          <a:xfrm>
            <a:off x="524464" y="4054853"/>
            <a:ext cx="11094512" cy="2732756"/>
          </a:xfrm>
          <a:prstGeom prst="rect">
            <a:avLst/>
          </a:prstGeom>
          <a:noFill/>
        </p:spPr>
        <p:txBody>
          <a:bodyPr/>
          <a:lstStyle/>
          <a:p>
            <a:endParaRPr lang="en-US"/>
          </a:p>
        </p:txBody>
      </p:sp>
      <p:sp>
        <p:nvSpPr>
          <p:cNvPr id="14" name="Freeform 13">
            <a:extLst>
              <a:ext uri="{FF2B5EF4-FFF2-40B4-BE49-F238E27FC236}">
                <a16:creationId xmlns:a16="http://schemas.microsoft.com/office/drawing/2014/main" id="{6BDBF039-8569-649B-87B1-A67DCFDAD395}"/>
              </a:ext>
            </a:extLst>
          </p:cNvPr>
          <p:cNvSpPr/>
          <p:nvPr/>
        </p:nvSpPr>
        <p:spPr>
          <a:xfrm>
            <a:off x="534215" y="4721426"/>
            <a:ext cx="2914476" cy="1399609"/>
          </a:xfrm>
          <a:custGeom>
            <a:avLst/>
            <a:gdLst>
              <a:gd name="connsiteX0" fmla="*/ 0 w 2914476"/>
              <a:gd name="connsiteY0" fmla="*/ 139961 h 1399609"/>
              <a:gd name="connsiteX1" fmla="*/ 139961 w 2914476"/>
              <a:gd name="connsiteY1" fmla="*/ 0 h 1399609"/>
              <a:gd name="connsiteX2" fmla="*/ 2774515 w 2914476"/>
              <a:gd name="connsiteY2" fmla="*/ 0 h 1399609"/>
              <a:gd name="connsiteX3" fmla="*/ 2914476 w 2914476"/>
              <a:gd name="connsiteY3" fmla="*/ 139961 h 1399609"/>
              <a:gd name="connsiteX4" fmla="*/ 2914476 w 2914476"/>
              <a:gd name="connsiteY4" fmla="*/ 1259648 h 1399609"/>
              <a:gd name="connsiteX5" fmla="*/ 2774515 w 2914476"/>
              <a:gd name="connsiteY5" fmla="*/ 1399609 h 1399609"/>
              <a:gd name="connsiteX6" fmla="*/ 139961 w 2914476"/>
              <a:gd name="connsiteY6" fmla="*/ 1399609 h 1399609"/>
              <a:gd name="connsiteX7" fmla="*/ 0 w 2914476"/>
              <a:gd name="connsiteY7" fmla="*/ 1259648 h 1399609"/>
              <a:gd name="connsiteX8" fmla="*/ 0 w 2914476"/>
              <a:gd name="connsiteY8" fmla="*/ 139961 h 139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476" h="1399609">
                <a:moveTo>
                  <a:pt x="0" y="139961"/>
                </a:moveTo>
                <a:cubicBezTo>
                  <a:pt x="0" y="62663"/>
                  <a:pt x="62663" y="0"/>
                  <a:pt x="139961" y="0"/>
                </a:cubicBezTo>
                <a:lnTo>
                  <a:pt x="2774515" y="0"/>
                </a:lnTo>
                <a:cubicBezTo>
                  <a:pt x="2851813" y="0"/>
                  <a:pt x="2914476" y="62663"/>
                  <a:pt x="2914476" y="139961"/>
                </a:cubicBezTo>
                <a:lnTo>
                  <a:pt x="2914476" y="1259648"/>
                </a:lnTo>
                <a:cubicBezTo>
                  <a:pt x="2914476" y="1336946"/>
                  <a:pt x="2851813" y="1399609"/>
                  <a:pt x="2774515" y="1399609"/>
                </a:cubicBezTo>
                <a:lnTo>
                  <a:pt x="139961" y="1399609"/>
                </a:lnTo>
                <a:cubicBezTo>
                  <a:pt x="62663" y="1399609"/>
                  <a:pt x="0" y="1336946"/>
                  <a:pt x="0" y="1259648"/>
                </a:cubicBezTo>
                <a:lnTo>
                  <a:pt x="0" y="139961"/>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7193" tIns="117193" rIns="117193" bIns="117193" numCol="1" spcCol="1270" anchor="ctr" anchorCtr="0">
            <a:noAutofit/>
          </a:bodyPr>
          <a:lstStyle/>
          <a:p>
            <a:pPr marL="0" lvl="0" indent="0" algn="ctr" defTabSz="889000">
              <a:lnSpc>
                <a:spcPct val="90000"/>
              </a:lnSpc>
              <a:spcBef>
                <a:spcPct val="0"/>
              </a:spcBef>
              <a:spcAft>
                <a:spcPct val="35000"/>
              </a:spcAft>
              <a:buNone/>
            </a:pPr>
            <a:r>
              <a:rPr lang="en-US" sz="2000" kern="1200" dirty="0"/>
              <a:t>Select</a:t>
            </a:r>
            <a:r>
              <a:rPr lang="zh-CN" altLang="en-US" sz="2000" kern="1200" dirty="0"/>
              <a:t> </a:t>
            </a:r>
            <a:r>
              <a:rPr lang="en-US" sz="2000" kern="1200" dirty="0"/>
              <a:t>the RIR that gives the best initial spoofing performance.</a:t>
            </a:r>
          </a:p>
        </p:txBody>
      </p:sp>
      <p:sp>
        <p:nvSpPr>
          <p:cNvPr id="15" name="Freeform 14">
            <a:extLst>
              <a:ext uri="{FF2B5EF4-FFF2-40B4-BE49-F238E27FC236}">
                <a16:creationId xmlns:a16="http://schemas.microsoft.com/office/drawing/2014/main" id="{89ADFD02-BC93-9A83-6432-0173DDFD32CF}"/>
              </a:ext>
            </a:extLst>
          </p:cNvPr>
          <p:cNvSpPr/>
          <p:nvPr/>
        </p:nvSpPr>
        <p:spPr>
          <a:xfrm>
            <a:off x="3740138" y="5059835"/>
            <a:ext cx="617868" cy="722790"/>
          </a:xfrm>
          <a:custGeom>
            <a:avLst/>
            <a:gdLst>
              <a:gd name="connsiteX0" fmla="*/ 0 w 617868"/>
              <a:gd name="connsiteY0" fmla="*/ 144558 h 722790"/>
              <a:gd name="connsiteX1" fmla="*/ 308934 w 617868"/>
              <a:gd name="connsiteY1" fmla="*/ 144558 h 722790"/>
              <a:gd name="connsiteX2" fmla="*/ 308934 w 617868"/>
              <a:gd name="connsiteY2" fmla="*/ 0 h 722790"/>
              <a:gd name="connsiteX3" fmla="*/ 617868 w 617868"/>
              <a:gd name="connsiteY3" fmla="*/ 361395 h 722790"/>
              <a:gd name="connsiteX4" fmla="*/ 308934 w 617868"/>
              <a:gd name="connsiteY4" fmla="*/ 722790 h 722790"/>
              <a:gd name="connsiteX5" fmla="*/ 308934 w 617868"/>
              <a:gd name="connsiteY5" fmla="*/ 578232 h 722790"/>
              <a:gd name="connsiteX6" fmla="*/ 0 w 617868"/>
              <a:gd name="connsiteY6" fmla="*/ 578232 h 722790"/>
              <a:gd name="connsiteX7" fmla="*/ 0 w 617868"/>
              <a:gd name="connsiteY7" fmla="*/ 144558 h 7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68" h="722790">
                <a:moveTo>
                  <a:pt x="0" y="144558"/>
                </a:moveTo>
                <a:lnTo>
                  <a:pt x="308934" y="144558"/>
                </a:lnTo>
                <a:lnTo>
                  <a:pt x="308934" y="0"/>
                </a:lnTo>
                <a:lnTo>
                  <a:pt x="617868" y="361395"/>
                </a:lnTo>
                <a:lnTo>
                  <a:pt x="308934" y="722790"/>
                </a:lnTo>
                <a:lnTo>
                  <a:pt x="308934" y="578232"/>
                </a:lnTo>
                <a:lnTo>
                  <a:pt x="0" y="578232"/>
                </a:lnTo>
                <a:lnTo>
                  <a:pt x="0" y="144558"/>
                </a:lnTo>
                <a:close/>
              </a:path>
            </a:pathLst>
          </a:custGeom>
          <a:solidFill>
            <a:schemeClr val="accent6">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44558" rIns="185360" bIns="144558"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6" name="Freeform 15">
            <a:extLst>
              <a:ext uri="{FF2B5EF4-FFF2-40B4-BE49-F238E27FC236}">
                <a16:creationId xmlns:a16="http://schemas.microsoft.com/office/drawing/2014/main" id="{9DDABAB1-E4A6-8EE3-F3B7-C6DC33B60DE2}"/>
              </a:ext>
            </a:extLst>
          </p:cNvPr>
          <p:cNvSpPr/>
          <p:nvPr/>
        </p:nvSpPr>
        <p:spPr>
          <a:xfrm>
            <a:off x="4614481" y="4721426"/>
            <a:ext cx="2914476" cy="1399609"/>
          </a:xfrm>
          <a:custGeom>
            <a:avLst/>
            <a:gdLst>
              <a:gd name="connsiteX0" fmla="*/ 0 w 2914476"/>
              <a:gd name="connsiteY0" fmla="*/ 139961 h 1399609"/>
              <a:gd name="connsiteX1" fmla="*/ 139961 w 2914476"/>
              <a:gd name="connsiteY1" fmla="*/ 0 h 1399609"/>
              <a:gd name="connsiteX2" fmla="*/ 2774515 w 2914476"/>
              <a:gd name="connsiteY2" fmla="*/ 0 h 1399609"/>
              <a:gd name="connsiteX3" fmla="*/ 2914476 w 2914476"/>
              <a:gd name="connsiteY3" fmla="*/ 139961 h 1399609"/>
              <a:gd name="connsiteX4" fmla="*/ 2914476 w 2914476"/>
              <a:gd name="connsiteY4" fmla="*/ 1259648 h 1399609"/>
              <a:gd name="connsiteX5" fmla="*/ 2774515 w 2914476"/>
              <a:gd name="connsiteY5" fmla="*/ 1399609 h 1399609"/>
              <a:gd name="connsiteX6" fmla="*/ 139961 w 2914476"/>
              <a:gd name="connsiteY6" fmla="*/ 1399609 h 1399609"/>
              <a:gd name="connsiteX7" fmla="*/ 0 w 2914476"/>
              <a:gd name="connsiteY7" fmla="*/ 1259648 h 1399609"/>
              <a:gd name="connsiteX8" fmla="*/ 0 w 2914476"/>
              <a:gd name="connsiteY8" fmla="*/ 139961 h 139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476" h="1399609">
                <a:moveTo>
                  <a:pt x="0" y="139961"/>
                </a:moveTo>
                <a:cubicBezTo>
                  <a:pt x="0" y="62663"/>
                  <a:pt x="62663" y="0"/>
                  <a:pt x="139961" y="0"/>
                </a:cubicBezTo>
                <a:lnTo>
                  <a:pt x="2774515" y="0"/>
                </a:lnTo>
                <a:cubicBezTo>
                  <a:pt x="2851813" y="0"/>
                  <a:pt x="2914476" y="62663"/>
                  <a:pt x="2914476" y="139961"/>
                </a:cubicBezTo>
                <a:lnTo>
                  <a:pt x="2914476" y="1259648"/>
                </a:lnTo>
                <a:cubicBezTo>
                  <a:pt x="2914476" y="1336946"/>
                  <a:pt x="2851813" y="1399609"/>
                  <a:pt x="2774515" y="1399609"/>
                </a:cubicBezTo>
                <a:lnTo>
                  <a:pt x="139961" y="1399609"/>
                </a:lnTo>
                <a:cubicBezTo>
                  <a:pt x="62663" y="1399609"/>
                  <a:pt x="0" y="1336946"/>
                  <a:pt x="0" y="1259648"/>
                </a:cubicBezTo>
                <a:lnTo>
                  <a:pt x="0" y="139961"/>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7193" tIns="117193" rIns="117193" bIns="117193" numCol="1" spcCol="1270" anchor="ctr" anchorCtr="0">
            <a:noAutofit/>
          </a:bodyPr>
          <a:lstStyle/>
          <a:p>
            <a:pPr marL="0" lvl="0" indent="0" algn="ctr" defTabSz="889000">
              <a:lnSpc>
                <a:spcPct val="90000"/>
              </a:lnSpc>
              <a:spcBef>
                <a:spcPct val="0"/>
              </a:spcBef>
              <a:spcAft>
                <a:spcPct val="35000"/>
              </a:spcAft>
              <a:buNone/>
            </a:pPr>
            <a:r>
              <a:rPr lang="en-US" sz="2000" kern="1200" dirty="0"/>
              <a:t>Add perturbation to the initial RIR using gradient descent</a:t>
            </a:r>
            <a:r>
              <a:rPr lang="en-US" altLang="zh-CN" sz="2000" kern="1200" dirty="0"/>
              <a:t>.</a:t>
            </a:r>
            <a:r>
              <a:rPr lang="zh-CN" altLang="en-US" sz="2000" kern="1200" dirty="0"/>
              <a:t> </a:t>
            </a:r>
            <a:endParaRPr lang="en-US" sz="2000" kern="1200" dirty="0"/>
          </a:p>
        </p:txBody>
      </p:sp>
      <p:sp>
        <p:nvSpPr>
          <p:cNvPr id="17" name="Freeform 16">
            <a:extLst>
              <a:ext uri="{FF2B5EF4-FFF2-40B4-BE49-F238E27FC236}">
                <a16:creationId xmlns:a16="http://schemas.microsoft.com/office/drawing/2014/main" id="{D67948F5-E251-021C-BD91-B600046C6431}"/>
              </a:ext>
            </a:extLst>
          </p:cNvPr>
          <p:cNvSpPr/>
          <p:nvPr/>
        </p:nvSpPr>
        <p:spPr>
          <a:xfrm>
            <a:off x="7820405" y="5059835"/>
            <a:ext cx="617868" cy="722790"/>
          </a:xfrm>
          <a:custGeom>
            <a:avLst/>
            <a:gdLst>
              <a:gd name="connsiteX0" fmla="*/ 0 w 617868"/>
              <a:gd name="connsiteY0" fmla="*/ 144558 h 722790"/>
              <a:gd name="connsiteX1" fmla="*/ 308934 w 617868"/>
              <a:gd name="connsiteY1" fmla="*/ 144558 h 722790"/>
              <a:gd name="connsiteX2" fmla="*/ 308934 w 617868"/>
              <a:gd name="connsiteY2" fmla="*/ 0 h 722790"/>
              <a:gd name="connsiteX3" fmla="*/ 617868 w 617868"/>
              <a:gd name="connsiteY3" fmla="*/ 361395 h 722790"/>
              <a:gd name="connsiteX4" fmla="*/ 308934 w 617868"/>
              <a:gd name="connsiteY4" fmla="*/ 722790 h 722790"/>
              <a:gd name="connsiteX5" fmla="*/ 308934 w 617868"/>
              <a:gd name="connsiteY5" fmla="*/ 578232 h 722790"/>
              <a:gd name="connsiteX6" fmla="*/ 0 w 617868"/>
              <a:gd name="connsiteY6" fmla="*/ 578232 h 722790"/>
              <a:gd name="connsiteX7" fmla="*/ 0 w 617868"/>
              <a:gd name="connsiteY7" fmla="*/ 144558 h 7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68" h="722790">
                <a:moveTo>
                  <a:pt x="0" y="144558"/>
                </a:moveTo>
                <a:lnTo>
                  <a:pt x="308934" y="144558"/>
                </a:lnTo>
                <a:lnTo>
                  <a:pt x="308934" y="0"/>
                </a:lnTo>
                <a:lnTo>
                  <a:pt x="617868" y="361395"/>
                </a:lnTo>
                <a:lnTo>
                  <a:pt x="308934" y="722790"/>
                </a:lnTo>
                <a:lnTo>
                  <a:pt x="308934" y="578232"/>
                </a:lnTo>
                <a:lnTo>
                  <a:pt x="0" y="578232"/>
                </a:lnTo>
                <a:lnTo>
                  <a:pt x="0" y="144558"/>
                </a:lnTo>
                <a:close/>
              </a:path>
            </a:pathLst>
          </a:custGeom>
          <a:solidFill>
            <a:schemeClr val="accent6">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44558" rIns="185360" bIns="144558" numCol="1" spcCol="1270" anchor="ctr" anchorCtr="0">
            <a:noAutofit/>
          </a:bodyPr>
          <a:lstStyle/>
          <a:p>
            <a:pPr marL="0" lvl="0" indent="0" algn="ctr" defTabSz="1377950">
              <a:lnSpc>
                <a:spcPct val="90000"/>
              </a:lnSpc>
              <a:spcBef>
                <a:spcPct val="0"/>
              </a:spcBef>
              <a:spcAft>
                <a:spcPct val="35000"/>
              </a:spcAft>
              <a:buNone/>
            </a:pPr>
            <a:endParaRPr lang="en-US" sz="3100" kern="1200"/>
          </a:p>
        </p:txBody>
      </p:sp>
      <p:sp>
        <p:nvSpPr>
          <p:cNvPr id="18" name="Freeform 17">
            <a:extLst>
              <a:ext uri="{FF2B5EF4-FFF2-40B4-BE49-F238E27FC236}">
                <a16:creationId xmlns:a16="http://schemas.microsoft.com/office/drawing/2014/main" id="{14B52AB0-ADB8-E900-975D-C4B367EE1848}"/>
              </a:ext>
            </a:extLst>
          </p:cNvPr>
          <p:cNvSpPr/>
          <p:nvPr/>
        </p:nvSpPr>
        <p:spPr>
          <a:xfrm>
            <a:off x="8694748" y="4721426"/>
            <a:ext cx="2914476" cy="1399609"/>
          </a:xfrm>
          <a:custGeom>
            <a:avLst/>
            <a:gdLst>
              <a:gd name="connsiteX0" fmla="*/ 0 w 2914476"/>
              <a:gd name="connsiteY0" fmla="*/ 139961 h 1399609"/>
              <a:gd name="connsiteX1" fmla="*/ 139961 w 2914476"/>
              <a:gd name="connsiteY1" fmla="*/ 0 h 1399609"/>
              <a:gd name="connsiteX2" fmla="*/ 2774515 w 2914476"/>
              <a:gd name="connsiteY2" fmla="*/ 0 h 1399609"/>
              <a:gd name="connsiteX3" fmla="*/ 2914476 w 2914476"/>
              <a:gd name="connsiteY3" fmla="*/ 139961 h 1399609"/>
              <a:gd name="connsiteX4" fmla="*/ 2914476 w 2914476"/>
              <a:gd name="connsiteY4" fmla="*/ 1259648 h 1399609"/>
              <a:gd name="connsiteX5" fmla="*/ 2774515 w 2914476"/>
              <a:gd name="connsiteY5" fmla="*/ 1399609 h 1399609"/>
              <a:gd name="connsiteX6" fmla="*/ 139961 w 2914476"/>
              <a:gd name="connsiteY6" fmla="*/ 1399609 h 1399609"/>
              <a:gd name="connsiteX7" fmla="*/ 0 w 2914476"/>
              <a:gd name="connsiteY7" fmla="*/ 1259648 h 1399609"/>
              <a:gd name="connsiteX8" fmla="*/ 0 w 2914476"/>
              <a:gd name="connsiteY8" fmla="*/ 139961 h 139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476" h="1399609">
                <a:moveTo>
                  <a:pt x="0" y="139961"/>
                </a:moveTo>
                <a:cubicBezTo>
                  <a:pt x="0" y="62663"/>
                  <a:pt x="62663" y="0"/>
                  <a:pt x="139961" y="0"/>
                </a:cubicBezTo>
                <a:lnTo>
                  <a:pt x="2774515" y="0"/>
                </a:lnTo>
                <a:cubicBezTo>
                  <a:pt x="2851813" y="0"/>
                  <a:pt x="2914476" y="62663"/>
                  <a:pt x="2914476" y="139961"/>
                </a:cubicBezTo>
                <a:lnTo>
                  <a:pt x="2914476" y="1259648"/>
                </a:lnTo>
                <a:cubicBezTo>
                  <a:pt x="2914476" y="1336946"/>
                  <a:pt x="2851813" y="1399609"/>
                  <a:pt x="2774515" y="1399609"/>
                </a:cubicBezTo>
                <a:lnTo>
                  <a:pt x="139961" y="1399609"/>
                </a:lnTo>
                <a:cubicBezTo>
                  <a:pt x="62663" y="1399609"/>
                  <a:pt x="0" y="1336946"/>
                  <a:pt x="0" y="1259648"/>
                </a:cubicBezTo>
                <a:lnTo>
                  <a:pt x="0" y="139961"/>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7193" tIns="117193" rIns="117193" bIns="117193"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The</a:t>
            </a:r>
            <a:r>
              <a:rPr lang="zh-CN" altLang="en-US" sz="2000" kern="1200" dirty="0"/>
              <a:t> </a:t>
            </a:r>
            <a:r>
              <a:rPr lang="en-US" sz="2000" kern="1200" dirty="0"/>
              <a:t>reverberant speech can spoof the voice encoder in deepfake voice generation models.</a:t>
            </a:r>
          </a:p>
        </p:txBody>
      </p:sp>
    </p:spTree>
    <p:extLst>
      <p:ext uri="{BB962C8B-B14F-4D97-AF65-F5344CB8AC3E}">
        <p14:creationId xmlns:p14="http://schemas.microsoft.com/office/powerpoint/2010/main" val="35961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8F93A-B65B-BA62-A828-2088E4616DCC}"/>
              </a:ext>
            </a:extLst>
          </p:cNvPr>
          <p:cNvSpPr>
            <a:spLocks noGrp="1"/>
          </p:cNvSpPr>
          <p:nvPr>
            <p:ph type="title"/>
          </p:nvPr>
        </p:nvSpPr>
        <p:spPr/>
        <p:txBody>
          <a:bodyPr/>
          <a:lstStyle/>
          <a:p>
            <a:r>
              <a:rPr lang="en-US" dirty="0"/>
              <a:t>L</a:t>
            </a:r>
            <a:r>
              <a:rPr lang="en-US" sz="3200" dirty="0"/>
              <a:t>IVE</a:t>
            </a:r>
            <a:r>
              <a:rPr lang="en-US" dirty="0"/>
              <a:t>M</a:t>
            </a:r>
            <a:r>
              <a:rPr lang="en-US" sz="3200" dirty="0"/>
              <a:t>ASK</a:t>
            </a:r>
            <a:r>
              <a:rPr lang="zh-CN" altLang="en-US" dirty="0"/>
              <a:t> </a:t>
            </a:r>
            <a:r>
              <a:rPr lang="en-US" altLang="zh-CN" dirty="0"/>
              <a:t>System</a:t>
            </a:r>
            <a:r>
              <a:rPr lang="zh-CN" altLang="en-US" dirty="0"/>
              <a:t> </a:t>
            </a:r>
            <a:r>
              <a:rPr lang="en-US" altLang="zh-CN" dirty="0"/>
              <a:t>Design</a:t>
            </a:r>
            <a:endParaRPr lang="en-US" dirty="0"/>
          </a:p>
        </p:txBody>
      </p:sp>
      <p:sp>
        <p:nvSpPr>
          <p:cNvPr id="4" name="Slide Number Placeholder 3">
            <a:extLst>
              <a:ext uri="{FF2B5EF4-FFF2-40B4-BE49-F238E27FC236}">
                <a16:creationId xmlns:a16="http://schemas.microsoft.com/office/drawing/2014/main" id="{57627DA6-13A1-9D61-B71F-429C6C82E6DA}"/>
              </a:ext>
            </a:extLst>
          </p:cNvPr>
          <p:cNvSpPr>
            <a:spLocks noGrp="1"/>
          </p:cNvSpPr>
          <p:nvPr>
            <p:ph type="sldNum" sz="quarter" idx="4"/>
          </p:nvPr>
        </p:nvSpPr>
        <p:spPr/>
        <p:txBody>
          <a:bodyPr/>
          <a:lstStyle/>
          <a:p>
            <a:fld id="{D45A4278-EC91-9541-A4D9-B81444052E3C}" type="slidenum">
              <a:rPr lang="en-US" smtClean="0"/>
              <a:pPr/>
              <a:t>14</a:t>
            </a:fld>
            <a:endParaRPr lang="en-US"/>
          </a:p>
        </p:txBody>
      </p:sp>
      <p:sp>
        <p:nvSpPr>
          <p:cNvPr id="5" name="Footer Placeholder 4">
            <a:extLst>
              <a:ext uri="{FF2B5EF4-FFF2-40B4-BE49-F238E27FC236}">
                <a16:creationId xmlns:a16="http://schemas.microsoft.com/office/drawing/2014/main" id="{DC8B4C13-7A77-5435-0920-07534A972E5B}"/>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grpSp>
        <p:nvGrpSpPr>
          <p:cNvPr id="122" name="Group 121">
            <a:extLst>
              <a:ext uri="{FF2B5EF4-FFF2-40B4-BE49-F238E27FC236}">
                <a16:creationId xmlns:a16="http://schemas.microsoft.com/office/drawing/2014/main" id="{CB4E9F80-1F40-448D-A47F-AF235B22EB0A}"/>
              </a:ext>
            </a:extLst>
          </p:cNvPr>
          <p:cNvGrpSpPr/>
          <p:nvPr/>
        </p:nvGrpSpPr>
        <p:grpSpPr>
          <a:xfrm>
            <a:off x="22134" y="1615434"/>
            <a:ext cx="12053092" cy="2261039"/>
            <a:chOff x="22134" y="1615434"/>
            <a:chExt cx="12053092" cy="2261039"/>
          </a:xfrm>
        </p:grpSpPr>
        <p:grpSp>
          <p:nvGrpSpPr>
            <p:cNvPr id="7" name="Group 6">
              <a:extLst>
                <a:ext uri="{FF2B5EF4-FFF2-40B4-BE49-F238E27FC236}">
                  <a16:creationId xmlns:a16="http://schemas.microsoft.com/office/drawing/2014/main" id="{A8AF6E36-C8A7-BD0E-7267-AC6260DE5534}"/>
                </a:ext>
              </a:extLst>
            </p:cNvPr>
            <p:cNvGrpSpPr/>
            <p:nvPr/>
          </p:nvGrpSpPr>
          <p:grpSpPr>
            <a:xfrm>
              <a:off x="309988" y="2278042"/>
              <a:ext cx="1207566" cy="414023"/>
              <a:chOff x="544945" y="557349"/>
              <a:chExt cx="1232263" cy="592579"/>
            </a:xfrm>
          </p:grpSpPr>
          <p:cxnSp>
            <p:nvCxnSpPr>
              <p:cNvPr id="72" name="Straight Connector 71">
                <a:extLst>
                  <a:ext uri="{FF2B5EF4-FFF2-40B4-BE49-F238E27FC236}">
                    <a16:creationId xmlns:a16="http://schemas.microsoft.com/office/drawing/2014/main" id="{20CE1B7D-3BA6-2D6B-047E-DAC65FAE1FAF}"/>
                  </a:ext>
                </a:extLst>
              </p:cNvPr>
              <p:cNvCxnSpPr>
                <a:cxnSpLocks/>
              </p:cNvCxnSpPr>
              <p:nvPr/>
            </p:nvCxnSpPr>
            <p:spPr>
              <a:xfrm>
                <a:off x="544945"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B7F6BD4-CAF3-E973-9E52-3D556F54BD86}"/>
                  </a:ext>
                </a:extLst>
              </p:cNvPr>
              <p:cNvCxnSpPr>
                <a:cxnSpLocks/>
              </p:cNvCxnSpPr>
              <p:nvPr/>
            </p:nvCxnSpPr>
            <p:spPr>
              <a:xfrm>
                <a:off x="669636"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B362634-49C1-EDFB-8EFE-D97BAE0F7E5A}"/>
                  </a:ext>
                </a:extLst>
              </p:cNvPr>
              <p:cNvCxnSpPr>
                <a:cxnSpLocks/>
              </p:cNvCxnSpPr>
              <p:nvPr/>
            </p:nvCxnSpPr>
            <p:spPr>
              <a:xfrm>
                <a:off x="814911" y="557349"/>
                <a:ext cx="0" cy="59257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9AE2137-681D-B930-525A-1310BF143C3A}"/>
                  </a:ext>
                </a:extLst>
              </p:cNvPr>
              <p:cNvCxnSpPr>
                <a:cxnSpLocks/>
              </p:cNvCxnSpPr>
              <p:nvPr/>
            </p:nvCxnSpPr>
            <p:spPr>
              <a:xfrm>
                <a:off x="949894"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F06BBBF-5A80-EB7D-C126-2276FC2891A7}"/>
                  </a:ext>
                </a:extLst>
              </p:cNvPr>
              <p:cNvCxnSpPr>
                <a:cxnSpLocks/>
              </p:cNvCxnSpPr>
              <p:nvPr/>
            </p:nvCxnSpPr>
            <p:spPr>
              <a:xfrm>
                <a:off x="1084877"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1425113C-CFF5-2E45-44F2-E7B508333896}"/>
                  </a:ext>
                </a:extLst>
              </p:cNvPr>
              <p:cNvCxnSpPr>
                <a:cxnSpLocks/>
              </p:cNvCxnSpPr>
              <p:nvPr/>
            </p:nvCxnSpPr>
            <p:spPr>
              <a:xfrm>
                <a:off x="1237276" y="557349"/>
                <a:ext cx="0" cy="59257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23205AE5-8D71-B6C8-268A-0FA58C91662E}"/>
                  </a:ext>
                </a:extLst>
              </p:cNvPr>
              <p:cNvCxnSpPr>
                <a:cxnSpLocks/>
              </p:cNvCxnSpPr>
              <p:nvPr/>
            </p:nvCxnSpPr>
            <p:spPr>
              <a:xfrm>
                <a:off x="1372260"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21B6D03-545E-2000-02D5-860D594C4AF6}"/>
                  </a:ext>
                </a:extLst>
              </p:cNvPr>
              <p:cNvCxnSpPr>
                <a:cxnSpLocks/>
              </p:cNvCxnSpPr>
              <p:nvPr/>
            </p:nvCxnSpPr>
            <p:spPr>
              <a:xfrm>
                <a:off x="1515951"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CEED9335-2A5A-AEAF-288F-B98146B78E7E}"/>
                  </a:ext>
                </a:extLst>
              </p:cNvPr>
              <p:cNvCxnSpPr>
                <a:cxnSpLocks/>
              </p:cNvCxnSpPr>
              <p:nvPr/>
            </p:nvCxnSpPr>
            <p:spPr>
              <a:xfrm>
                <a:off x="1650933"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FD86C47-C645-4C9D-F254-EEC12104625A}"/>
                  </a:ext>
                </a:extLst>
              </p:cNvPr>
              <p:cNvCxnSpPr>
                <a:cxnSpLocks/>
              </p:cNvCxnSpPr>
              <p:nvPr/>
            </p:nvCxnSpPr>
            <p:spPr>
              <a:xfrm>
                <a:off x="1777208"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3EB66C8A-C318-79C8-1B15-4AF2E7495455}"/>
                </a:ext>
              </a:extLst>
            </p:cNvPr>
            <p:cNvSpPr txBox="1"/>
            <p:nvPr/>
          </p:nvSpPr>
          <p:spPr>
            <a:xfrm>
              <a:off x="22134" y="3568696"/>
              <a:ext cx="1931939"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Original</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Speech</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Dataset</a:t>
              </a:r>
              <a:endParaRPr lang="en-US" sz="1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83EC038-FB81-2045-7D0F-72E20E402302}"/>
                </a:ext>
              </a:extLst>
            </p:cNvPr>
            <p:cNvSpPr/>
            <p:nvPr/>
          </p:nvSpPr>
          <p:spPr>
            <a:xfrm>
              <a:off x="2241009" y="1794550"/>
              <a:ext cx="5310311" cy="1435374"/>
            </a:xfrm>
            <a:prstGeom prst="rec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810EE909-2098-E7C9-591D-B23D9BD659AA}"/>
                </a:ext>
              </a:extLst>
            </p:cNvPr>
            <p:cNvSpPr/>
            <p:nvPr/>
          </p:nvSpPr>
          <p:spPr>
            <a:xfrm>
              <a:off x="8293318" y="1796499"/>
              <a:ext cx="3781908" cy="1425434"/>
            </a:xfrm>
            <a:prstGeom prst="rect">
              <a:avLst/>
            </a:prstGeom>
            <a:solidFill>
              <a:srgbClr val="F8F7DA"/>
            </a:solidFill>
            <a:ln>
              <a:solidFill>
                <a:srgbClr val="EEE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TextBox 12">
              <a:extLst>
                <a:ext uri="{FF2B5EF4-FFF2-40B4-BE49-F238E27FC236}">
                  <a16:creationId xmlns:a16="http://schemas.microsoft.com/office/drawing/2014/main" id="{BF04D211-DB8F-32E5-9179-C2EA51CC61F4}"/>
                </a:ext>
              </a:extLst>
            </p:cNvPr>
            <p:cNvSpPr txBox="1"/>
            <p:nvPr/>
          </p:nvSpPr>
          <p:spPr>
            <a:xfrm>
              <a:off x="3843454" y="1805624"/>
              <a:ext cx="2050561" cy="307777"/>
            </a:xfrm>
            <a:prstGeom prst="rect">
              <a:avLst/>
            </a:prstGeom>
            <a:noFill/>
          </p:spPr>
          <p:txBody>
            <a:bodyPr wrap="none" rtlCol="0">
              <a:spAutoFit/>
            </a:bodyPr>
            <a:lstStyle/>
            <a:p>
              <a:r>
                <a:rPr lang="en-US" sz="1400" dirty="0">
                  <a:solidFill>
                    <a:srgbClr val="333333"/>
                  </a:solidFill>
                  <a:latin typeface="PingFang SC" panose="020B0600000000000000" pitchFamily="34" charset="-122"/>
                  <a:ea typeface="PingFang SC" panose="020B0600000000000000" pitchFamily="34" charset="-122"/>
                </a:rPr>
                <a:t>①</a:t>
              </a:r>
              <a:r>
                <a:rPr lang="zh-CN" altLang="en-US" sz="1400" dirty="0">
                  <a:solidFill>
                    <a:srgbClr val="333333"/>
                  </a:solidFill>
                  <a:latin typeface="PingFang SC" panose="020B0600000000000000" pitchFamily="34" charset="-122"/>
                  <a:ea typeface="PingFang SC" panose="020B0600000000000000" pitchFamily="34" charset="-122"/>
                </a:rPr>
                <a:t> </a:t>
              </a:r>
              <a:r>
                <a:rPr lang="en-US" altLang="zh-CN" sz="14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Spectrogram </a:t>
              </a:r>
              <a:r>
                <a:rPr lang="en-US" sz="1400" dirty="0">
                  <a:latin typeface="Times New Roman" panose="02020603050405020304" pitchFamily="18" charset="0"/>
                  <a:cs typeface="Times New Roman" panose="02020603050405020304" pitchFamily="18" charset="0"/>
                </a:rPr>
                <a:t>Masking</a:t>
              </a:r>
            </a:p>
          </p:txBody>
        </p:sp>
        <p:sp>
          <p:nvSpPr>
            <p:cNvPr id="15" name="TextBox 14">
              <a:extLst>
                <a:ext uri="{FF2B5EF4-FFF2-40B4-BE49-F238E27FC236}">
                  <a16:creationId xmlns:a16="http://schemas.microsoft.com/office/drawing/2014/main" id="{ED190A2B-C474-48B1-DBB8-96036EE0F9B8}"/>
                </a:ext>
              </a:extLst>
            </p:cNvPr>
            <p:cNvSpPr txBox="1"/>
            <p:nvPr/>
          </p:nvSpPr>
          <p:spPr>
            <a:xfrm>
              <a:off x="8966402" y="1800830"/>
              <a:ext cx="2379177" cy="307777"/>
            </a:xfrm>
            <a:prstGeom prst="rect">
              <a:avLst/>
            </a:prstGeom>
            <a:noFill/>
          </p:spPr>
          <p:txBody>
            <a:bodyPr wrap="none" rtlCol="0">
              <a:spAutoFit/>
            </a:bodyPr>
            <a:lstStyle/>
            <a:p>
              <a:r>
                <a:rPr lang="en-US" sz="1400" dirty="0">
                  <a:solidFill>
                    <a:srgbClr val="333333"/>
                  </a:solidFill>
                  <a:latin typeface="PingFang SC" panose="020B0600000000000000" pitchFamily="34" charset="-122"/>
                  <a:ea typeface="PingFang SC" panose="020B0600000000000000" pitchFamily="34" charset="-122"/>
                </a:rPr>
                <a:t> ② </a:t>
              </a:r>
              <a:r>
                <a:rPr lang="en-US" altLang="zh-CN" sz="1400" dirty="0">
                  <a:latin typeface="Times New Roman" panose="02020603050405020304" pitchFamily="18" charset="0"/>
                  <a:cs typeface="Times New Roman" panose="02020603050405020304" pitchFamily="18" charset="0"/>
                </a:rPr>
                <a:t>Reverberation Generation</a:t>
              </a:r>
              <a:endParaRPr lang="en-US" sz="1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909524-8A3F-1E91-46E8-242902352ACD}"/>
                </a:ext>
              </a:extLst>
            </p:cNvPr>
            <p:cNvSpPr txBox="1"/>
            <p:nvPr/>
          </p:nvSpPr>
          <p:spPr>
            <a:xfrm>
              <a:off x="10564037" y="2801020"/>
              <a:ext cx="1426994"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Protected</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Speech</a:t>
              </a:r>
              <a:endParaRPr lang="en-US" sz="1400"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F6AD9E8C-52FD-186A-FD41-87B30A336DF7}"/>
                </a:ext>
              </a:extLst>
            </p:cNvPr>
            <p:cNvGrpSpPr/>
            <p:nvPr/>
          </p:nvGrpSpPr>
          <p:grpSpPr>
            <a:xfrm>
              <a:off x="10778672" y="2255387"/>
              <a:ext cx="1207566" cy="414023"/>
              <a:chOff x="544945" y="557349"/>
              <a:chExt cx="1232263" cy="592579"/>
            </a:xfrm>
          </p:grpSpPr>
          <p:cxnSp>
            <p:nvCxnSpPr>
              <p:cNvPr id="62" name="Straight Connector 61">
                <a:extLst>
                  <a:ext uri="{FF2B5EF4-FFF2-40B4-BE49-F238E27FC236}">
                    <a16:creationId xmlns:a16="http://schemas.microsoft.com/office/drawing/2014/main" id="{AE5BB263-3075-766A-65F5-C5112D7D937F}"/>
                  </a:ext>
                </a:extLst>
              </p:cNvPr>
              <p:cNvCxnSpPr>
                <a:cxnSpLocks/>
              </p:cNvCxnSpPr>
              <p:nvPr/>
            </p:nvCxnSpPr>
            <p:spPr>
              <a:xfrm>
                <a:off x="544945" y="692728"/>
                <a:ext cx="0" cy="249382"/>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E106A20B-F852-A0AA-F0EF-16C27F342D07}"/>
                  </a:ext>
                </a:extLst>
              </p:cNvPr>
              <p:cNvCxnSpPr>
                <a:cxnSpLocks/>
              </p:cNvCxnSpPr>
              <p:nvPr/>
            </p:nvCxnSpPr>
            <p:spPr>
              <a:xfrm>
                <a:off x="669636" y="627017"/>
                <a:ext cx="0" cy="43542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9D20C7D7-3006-076F-CD6D-C3435B960A67}"/>
                  </a:ext>
                </a:extLst>
              </p:cNvPr>
              <p:cNvCxnSpPr>
                <a:cxnSpLocks/>
              </p:cNvCxnSpPr>
              <p:nvPr/>
            </p:nvCxnSpPr>
            <p:spPr>
              <a:xfrm>
                <a:off x="814911" y="557349"/>
                <a:ext cx="0" cy="59257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2EA277F-3300-23DF-A7DC-145D6B9B8305}"/>
                  </a:ext>
                </a:extLst>
              </p:cNvPr>
              <p:cNvCxnSpPr>
                <a:cxnSpLocks/>
              </p:cNvCxnSpPr>
              <p:nvPr/>
            </p:nvCxnSpPr>
            <p:spPr>
              <a:xfrm>
                <a:off x="949894" y="692728"/>
                <a:ext cx="0" cy="249382"/>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24288FBA-7F59-A74F-4835-6518F123642D}"/>
                  </a:ext>
                </a:extLst>
              </p:cNvPr>
              <p:cNvCxnSpPr>
                <a:cxnSpLocks/>
              </p:cNvCxnSpPr>
              <p:nvPr/>
            </p:nvCxnSpPr>
            <p:spPr>
              <a:xfrm>
                <a:off x="1084877" y="627017"/>
                <a:ext cx="0" cy="43542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F341670-6093-8D57-6AEA-BD4F27FA0783}"/>
                  </a:ext>
                </a:extLst>
              </p:cNvPr>
              <p:cNvCxnSpPr>
                <a:cxnSpLocks/>
              </p:cNvCxnSpPr>
              <p:nvPr/>
            </p:nvCxnSpPr>
            <p:spPr>
              <a:xfrm>
                <a:off x="1237276" y="557349"/>
                <a:ext cx="0" cy="59257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5820906D-90E7-E586-36AC-56738ED5DC71}"/>
                  </a:ext>
                </a:extLst>
              </p:cNvPr>
              <p:cNvCxnSpPr>
                <a:cxnSpLocks/>
              </p:cNvCxnSpPr>
              <p:nvPr/>
            </p:nvCxnSpPr>
            <p:spPr>
              <a:xfrm>
                <a:off x="1372260" y="627017"/>
                <a:ext cx="0" cy="43542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B8E772B-32FC-2EED-EBE4-592A533AA6FA}"/>
                  </a:ext>
                </a:extLst>
              </p:cNvPr>
              <p:cNvCxnSpPr>
                <a:cxnSpLocks/>
              </p:cNvCxnSpPr>
              <p:nvPr/>
            </p:nvCxnSpPr>
            <p:spPr>
              <a:xfrm>
                <a:off x="1515951" y="692728"/>
                <a:ext cx="0" cy="249382"/>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B3E1693-0371-8AD7-5D17-37B0CFE574EE}"/>
                  </a:ext>
                </a:extLst>
              </p:cNvPr>
              <p:cNvCxnSpPr>
                <a:cxnSpLocks/>
              </p:cNvCxnSpPr>
              <p:nvPr/>
            </p:nvCxnSpPr>
            <p:spPr>
              <a:xfrm>
                <a:off x="1650933" y="627017"/>
                <a:ext cx="0" cy="43542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0062A49F-E109-04D1-3625-B7AD8F91D008}"/>
                  </a:ext>
                </a:extLst>
              </p:cNvPr>
              <p:cNvCxnSpPr>
                <a:cxnSpLocks/>
              </p:cNvCxnSpPr>
              <p:nvPr/>
            </p:nvCxnSpPr>
            <p:spPr>
              <a:xfrm>
                <a:off x="1777208" y="692728"/>
                <a:ext cx="0" cy="249382"/>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E2132DC6-2EC7-5573-954A-C6CD2C695F7A}"/>
                </a:ext>
              </a:extLst>
            </p:cNvPr>
            <p:cNvCxnSpPr>
              <a:cxnSpLocks/>
            </p:cNvCxnSpPr>
            <p:nvPr/>
          </p:nvCxnSpPr>
          <p:spPr>
            <a:xfrm flipV="1">
              <a:off x="1625032" y="2484553"/>
              <a:ext cx="524880" cy="8639"/>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58F99F59-A7FC-7A84-AC79-FAC158192018}"/>
                </a:ext>
              </a:extLst>
            </p:cNvPr>
            <p:cNvGrpSpPr/>
            <p:nvPr/>
          </p:nvGrpSpPr>
          <p:grpSpPr>
            <a:xfrm>
              <a:off x="8659145" y="2234111"/>
              <a:ext cx="1622001" cy="517427"/>
              <a:chOff x="8706671" y="514879"/>
              <a:chExt cx="1724341" cy="719438"/>
            </a:xfrm>
          </p:grpSpPr>
          <p:sp>
            <p:nvSpPr>
              <p:cNvPr id="60" name="Decision 59">
                <a:extLst>
                  <a:ext uri="{FF2B5EF4-FFF2-40B4-BE49-F238E27FC236}">
                    <a16:creationId xmlns:a16="http://schemas.microsoft.com/office/drawing/2014/main" id="{128EB3FD-198E-CCC4-20F6-9AD31986C868}"/>
                  </a:ext>
                </a:extLst>
              </p:cNvPr>
              <p:cNvSpPr/>
              <p:nvPr/>
            </p:nvSpPr>
            <p:spPr>
              <a:xfrm>
                <a:off x="8706671" y="514879"/>
                <a:ext cx="1724341" cy="719438"/>
              </a:xfrm>
              <a:prstGeom prst="flowChartDecisi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2369B3AC-5012-1E48-C6A4-5EB5C18D2F4C}"/>
                  </a:ext>
                </a:extLst>
              </p:cNvPr>
              <p:cNvSpPr txBox="1"/>
              <p:nvPr/>
            </p:nvSpPr>
            <p:spPr>
              <a:xfrm>
                <a:off x="8801288" y="633960"/>
                <a:ext cx="1458230" cy="427938"/>
              </a:xfrm>
              <a:prstGeom prst="rect">
                <a:avLst/>
              </a:prstGeom>
              <a:noFill/>
            </p:spPr>
            <p:txBody>
              <a:bodyPr wrap="square">
                <a:spAutoFit/>
              </a:bodyPr>
              <a:lstStyle/>
              <a:p>
                <a:pPr algn="ctr"/>
                <a:r>
                  <a:rPr lang="en-US" sz="1400" b="1" dirty="0">
                    <a:latin typeface="Times New Roman" panose="02020603050405020304" pitchFamily="18" charset="0"/>
                    <a:cs typeface="Times New Roman" panose="02020603050405020304" pitchFamily="18" charset="0"/>
                  </a:rPr>
                  <a:t>Convolution</a:t>
                </a:r>
              </a:p>
            </p:txBody>
          </p:sp>
        </p:grpSp>
        <p:cxnSp>
          <p:nvCxnSpPr>
            <p:cNvPr id="23" name="Straight Arrow Connector 22">
              <a:extLst>
                <a:ext uri="{FF2B5EF4-FFF2-40B4-BE49-F238E27FC236}">
                  <a16:creationId xmlns:a16="http://schemas.microsoft.com/office/drawing/2014/main" id="{E854CF2F-B725-F516-A688-7ACDF5A68981}"/>
                </a:ext>
              </a:extLst>
            </p:cNvPr>
            <p:cNvCxnSpPr>
              <a:cxnSpLocks/>
              <a:endCxn id="60" idx="1"/>
            </p:cNvCxnSpPr>
            <p:nvPr/>
          </p:nvCxnSpPr>
          <p:spPr>
            <a:xfrm>
              <a:off x="7565258" y="2492226"/>
              <a:ext cx="1093888" cy="598"/>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F5CDF18-D3E6-70CC-79B2-CCDCEA90DE10}"/>
                </a:ext>
              </a:extLst>
            </p:cNvPr>
            <p:cNvCxnSpPr>
              <a:cxnSpLocks/>
              <a:stCxn id="60" idx="3"/>
            </p:cNvCxnSpPr>
            <p:nvPr/>
          </p:nvCxnSpPr>
          <p:spPr>
            <a:xfrm>
              <a:off x="10281147" y="2492824"/>
              <a:ext cx="408537" cy="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7F2A5D73-C6DD-10B9-06CE-9C4094A822E9}"/>
                </a:ext>
              </a:extLst>
            </p:cNvPr>
            <p:cNvSpPr txBox="1"/>
            <p:nvPr/>
          </p:nvSpPr>
          <p:spPr>
            <a:xfrm>
              <a:off x="1597600" y="2027484"/>
              <a:ext cx="1091207" cy="339181"/>
            </a:xfrm>
            <a:prstGeom prst="rect">
              <a:avLst/>
            </a:prstGeom>
            <a:noFill/>
          </p:spPr>
          <p:txBody>
            <a:bodyPr wrap="square">
              <a:spAutoFit/>
            </a:bodyPr>
            <a:lstStyle/>
            <a:p>
              <a:r>
                <a:rPr lang="en-US" altLang="zh-CN" sz="16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STFT</a:t>
              </a:r>
              <a:endParaRPr lang="en-US" sz="1600" dirty="0"/>
            </a:p>
          </p:txBody>
        </p:sp>
        <p:sp>
          <p:nvSpPr>
            <p:cNvPr id="32" name="TextBox 31">
              <a:extLst>
                <a:ext uri="{FF2B5EF4-FFF2-40B4-BE49-F238E27FC236}">
                  <a16:creationId xmlns:a16="http://schemas.microsoft.com/office/drawing/2014/main" id="{E41FA718-DFCB-4698-7F7C-E41110269A7D}"/>
                </a:ext>
              </a:extLst>
            </p:cNvPr>
            <p:cNvSpPr txBox="1"/>
            <p:nvPr/>
          </p:nvSpPr>
          <p:spPr>
            <a:xfrm>
              <a:off x="7602240" y="2157127"/>
              <a:ext cx="1091207" cy="339181"/>
            </a:xfrm>
            <a:prstGeom prst="rect">
              <a:avLst/>
            </a:prstGeom>
            <a:noFill/>
          </p:spPr>
          <p:txBody>
            <a:bodyPr wrap="square">
              <a:spAutoFit/>
            </a:bodyPr>
            <a:lstStyle/>
            <a:p>
              <a:r>
                <a:rPr lang="en-US" altLang="zh-CN" sz="16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ISTFT</a:t>
              </a:r>
              <a:endParaRPr lang="en-US" sz="1600" dirty="0"/>
            </a:p>
          </p:txBody>
        </p:sp>
        <p:sp>
          <p:nvSpPr>
            <p:cNvPr id="33" name="Rectangle 32">
              <a:extLst>
                <a:ext uri="{FF2B5EF4-FFF2-40B4-BE49-F238E27FC236}">
                  <a16:creationId xmlns:a16="http://schemas.microsoft.com/office/drawing/2014/main" id="{AE47B9B2-389F-280D-3C6A-1D7385711F62}"/>
                </a:ext>
              </a:extLst>
            </p:cNvPr>
            <p:cNvSpPr/>
            <p:nvPr/>
          </p:nvSpPr>
          <p:spPr>
            <a:xfrm>
              <a:off x="2318160" y="2292661"/>
              <a:ext cx="1742486" cy="718806"/>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Rectangle 33">
              <a:extLst>
                <a:ext uri="{FF2B5EF4-FFF2-40B4-BE49-F238E27FC236}">
                  <a16:creationId xmlns:a16="http://schemas.microsoft.com/office/drawing/2014/main" id="{53AB4CC3-7B2D-E3D3-8EB3-8A616DEE5ACB}"/>
                </a:ext>
              </a:extLst>
            </p:cNvPr>
            <p:cNvSpPr/>
            <p:nvPr/>
          </p:nvSpPr>
          <p:spPr>
            <a:xfrm>
              <a:off x="5697889" y="2292661"/>
              <a:ext cx="1742486" cy="718806"/>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TextBox 34">
              <a:extLst>
                <a:ext uri="{FF2B5EF4-FFF2-40B4-BE49-F238E27FC236}">
                  <a16:creationId xmlns:a16="http://schemas.microsoft.com/office/drawing/2014/main" id="{0E19B338-9840-EE9E-AD1F-CE65268D0BD4}"/>
                </a:ext>
              </a:extLst>
            </p:cNvPr>
            <p:cNvSpPr txBox="1"/>
            <p:nvPr/>
          </p:nvSpPr>
          <p:spPr>
            <a:xfrm>
              <a:off x="2500142" y="2352279"/>
              <a:ext cx="1350230" cy="584775"/>
            </a:xfrm>
            <a:prstGeom prst="rect">
              <a:avLst/>
            </a:prstGeom>
            <a:noFill/>
          </p:spPr>
          <p:txBody>
            <a:bodyPr wrap="square">
              <a:spAutoFit/>
            </a:bodyPr>
            <a:lstStyle/>
            <a:p>
              <a:pPr algn="ctr"/>
              <a:r>
                <a:rPr lang="en-US" altLang="zh-CN" sz="1600" dirty="0">
                  <a:latin typeface="Times New Roman" panose="02020603050405020304" pitchFamily="18" charset="0"/>
                  <a:cs typeface="Times New Roman" panose="02020603050405020304" pitchFamily="18" charset="0"/>
                </a:rPr>
                <a:t>Raw</a:t>
              </a:r>
            </a:p>
            <a:p>
              <a:pPr algn="ctr"/>
              <a:r>
                <a:rPr lang="en-US" altLang="zh-CN" sz="1600" dirty="0">
                  <a:latin typeface="Times New Roman" panose="02020603050405020304" pitchFamily="18" charset="0"/>
                  <a:cs typeface="Times New Roman" panose="02020603050405020304" pitchFamily="18" charset="0"/>
                </a:rPr>
                <a:t>Spectrogram</a:t>
              </a:r>
              <a:endParaRPr lang="en-US" sz="1600" dirty="0"/>
            </a:p>
          </p:txBody>
        </p:sp>
        <p:sp>
          <p:nvSpPr>
            <p:cNvPr id="36" name="TextBox 35">
              <a:extLst>
                <a:ext uri="{FF2B5EF4-FFF2-40B4-BE49-F238E27FC236}">
                  <a16:creationId xmlns:a16="http://schemas.microsoft.com/office/drawing/2014/main" id="{FFB13999-6855-3F7A-A83D-3E8BA90A5C01}"/>
                </a:ext>
              </a:extLst>
            </p:cNvPr>
            <p:cNvSpPr txBox="1"/>
            <p:nvPr/>
          </p:nvSpPr>
          <p:spPr>
            <a:xfrm>
              <a:off x="5894015" y="2341151"/>
              <a:ext cx="1350230" cy="584775"/>
            </a:xfrm>
            <a:prstGeom prst="rect">
              <a:avLst/>
            </a:prstGeom>
            <a:solidFill>
              <a:schemeClr val="bg1"/>
            </a:solidFill>
          </p:spPr>
          <p:txBody>
            <a:bodyPr wrap="square">
              <a:spAutoFit/>
            </a:bodyPr>
            <a:lstStyle/>
            <a:p>
              <a:pPr algn="ctr"/>
              <a:r>
                <a:rPr lang="en-US" altLang="zh-CN" sz="1600" dirty="0">
                  <a:latin typeface="Times New Roman" panose="02020603050405020304" pitchFamily="18" charset="0"/>
                  <a:cs typeface="Times New Roman" panose="02020603050405020304" pitchFamily="18" charset="0"/>
                </a:rPr>
                <a:t>Masked</a:t>
              </a:r>
            </a:p>
            <a:p>
              <a:pPr algn="ctr"/>
              <a:r>
                <a:rPr lang="en-US" altLang="zh-CN" sz="1600" dirty="0">
                  <a:latin typeface="Times New Roman" panose="02020603050405020304" pitchFamily="18" charset="0"/>
                  <a:cs typeface="Times New Roman" panose="02020603050405020304" pitchFamily="18" charset="0"/>
                </a:rPr>
                <a:t>Spectrogram</a:t>
              </a:r>
              <a:endParaRPr lang="en-US" sz="1600" dirty="0"/>
            </a:p>
          </p:txBody>
        </p:sp>
        <p:cxnSp>
          <p:nvCxnSpPr>
            <p:cNvPr id="37" name="Straight Arrow Connector 36">
              <a:extLst>
                <a:ext uri="{FF2B5EF4-FFF2-40B4-BE49-F238E27FC236}">
                  <a16:creationId xmlns:a16="http://schemas.microsoft.com/office/drawing/2014/main" id="{43C3C2CD-429E-090B-211C-C716626221D7}"/>
                </a:ext>
              </a:extLst>
            </p:cNvPr>
            <p:cNvCxnSpPr>
              <a:cxnSpLocks/>
            </p:cNvCxnSpPr>
            <p:nvPr/>
          </p:nvCxnSpPr>
          <p:spPr>
            <a:xfrm>
              <a:off x="4064045" y="2452565"/>
              <a:ext cx="1633841" cy="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0CE1BC56-1568-F079-2FCB-A96436A18A49}"/>
                </a:ext>
              </a:extLst>
            </p:cNvPr>
            <p:cNvCxnSpPr>
              <a:cxnSpLocks/>
            </p:cNvCxnSpPr>
            <p:nvPr/>
          </p:nvCxnSpPr>
          <p:spPr>
            <a:xfrm>
              <a:off x="4064045" y="2919524"/>
              <a:ext cx="1633841" cy="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3041F5D-D7D1-7EBB-C75E-87CB6F8807ED}"/>
                    </a:ext>
                  </a:extLst>
                </p:cNvPr>
                <p:cNvSpPr txBox="1"/>
                <p:nvPr/>
              </p:nvSpPr>
              <p:spPr>
                <a:xfrm>
                  <a:off x="4641225" y="2245990"/>
                  <a:ext cx="460140" cy="1695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100" i="1">
                                <a:latin typeface="Cambria Math" panose="02040503050406030204" pitchFamily="18" charset="0"/>
                              </a:rPr>
                            </m:ctrlPr>
                          </m:sSubPr>
                          <m:e>
                            <m:r>
                              <a:rPr lang="en-US" altLang="zh-CN" sz="1100" i="1">
                                <a:latin typeface="Cambria Math" panose="02040503050406030204" pitchFamily="18" charset="0"/>
                              </a:rPr>
                              <m:t>𝑋</m:t>
                            </m:r>
                          </m:e>
                          <m:sub>
                            <m:r>
                              <a:rPr lang="en-US" altLang="zh-CN" sz="1100" i="1">
                                <a:latin typeface="Cambria Math" panose="02040503050406030204" pitchFamily="18" charset="0"/>
                              </a:rPr>
                              <m:t>0</m:t>
                            </m:r>
                          </m:sub>
                        </m:sSub>
                        <m:r>
                          <a:rPr lang="en-US" altLang="zh-CN" sz="1100" i="1">
                            <a:latin typeface="Cambria Math" panose="02040503050406030204" pitchFamily="18" charset="0"/>
                          </a:rPr>
                          <m:t>=0</m:t>
                        </m:r>
                      </m:oMath>
                    </m:oMathPara>
                  </a14:m>
                  <a:endParaRPr lang="en-US" sz="1100" i="1" dirty="0">
                    <a:latin typeface="Times New Roman" panose="02020603050405020304" pitchFamily="18" charset="0"/>
                    <a:cs typeface="Times New Roman" panose="02020603050405020304" pitchFamily="18" charset="0"/>
                  </a:endParaRPr>
                </a:p>
              </p:txBody>
            </p:sp>
          </mc:Choice>
          <mc:Fallback xmlns="">
            <p:sp>
              <p:nvSpPr>
                <p:cNvPr id="39" name="TextBox 38">
                  <a:extLst>
                    <a:ext uri="{FF2B5EF4-FFF2-40B4-BE49-F238E27FC236}">
                      <a16:creationId xmlns:a16="http://schemas.microsoft.com/office/drawing/2014/main" id="{43041F5D-D7D1-7EBB-C75E-87CB6F8807ED}"/>
                    </a:ext>
                  </a:extLst>
                </p:cNvPr>
                <p:cNvSpPr txBox="1">
                  <a:spLocks noRot="1" noChangeAspect="1" noMove="1" noResize="1" noEditPoints="1" noAdjustHandles="1" noChangeArrowheads="1" noChangeShapeType="1" noTextEdit="1"/>
                </p:cNvSpPr>
                <p:nvPr/>
              </p:nvSpPr>
              <p:spPr>
                <a:xfrm>
                  <a:off x="4641225" y="2245990"/>
                  <a:ext cx="460140" cy="169591"/>
                </a:xfrm>
                <a:prstGeom prst="rect">
                  <a:avLst/>
                </a:prstGeom>
                <a:blipFill>
                  <a:blip r:embed="rId3"/>
                  <a:stretch>
                    <a:fillRect l="-5405" r="-540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9EE4053-21FE-5AD9-EBC4-7BAEC0D4673A}"/>
                    </a:ext>
                  </a:extLst>
                </p:cNvPr>
                <p:cNvSpPr txBox="1"/>
                <p:nvPr/>
              </p:nvSpPr>
              <p:spPr>
                <a:xfrm>
                  <a:off x="4653913" y="2725243"/>
                  <a:ext cx="454483"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100" i="1">
                                <a:latin typeface="Cambria Math" panose="02040503050406030204" pitchFamily="18" charset="0"/>
                              </a:rPr>
                            </m:ctrlPr>
                          </m:sSubPr>
                          <m:e>
                            <m:r>
                              <a:rPr lang="en-US" altLang="zh-CN" sz="1100" i="1">
                                <a:latin typeface="Cambria Math" panose="02040503050406030204" pitchFamily="18" charset="0"/>
                              </a:rPr>
                              <m:t>𝑋</m:t>
                            </m:r>
                          </m:e>
                          <m:sub>
                            <m:r>
                              <a:rPr lang="en-US" altLang="zh-CN" sz="1100" i="1">
                                <a:latin typeface="Cambria Math" panose="02040503050406030204" pitchFamily="18" charset="0"/>
                              </a:rPr>
                              <m:t>𝑘</m:t>
                            </m:r>
                          </m:sub>
                        </m:sSub>
                        <m:r>
                          <a:rPr lang="en-US" altLang="zh-CN" sz="1100" i="1">
                            <a:latin typeface="Cambria Math" panose="02040503050406030204" pitchFamily="18" charset="0"/>
                          </a:rPr>
                          <m:t>=0</m:t>
                        </m:r>
                      </m:oMath>
                    </m:oMathPara>
                  </a14:m>
                  <a:endParaRPr lang="en-US" sz="1100" i="1" dirty="0">
                    <a:latin typeface="Times New Roman" panose="02020603050405020304" pitchFamily="18" charset="0"/>
                    <a:cs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59EE4053-21FE-5AD9-EBC4-7BAEC0D4673A}"/>
                    </a:ext>
                  </a:extLst>
                </p:cNvPr>
                <p:cNvSpPr txBox="1">
                  <a:spLocks noRot="1" noChangeAspect="1" noMove="1" noResize="1" noEditPoints="1" noAdjustHandles="1" noChangeArrowheads="1" noChangeShapeType="1" noTextEdit="1"/>
                </p:cNvSpPr>
                <p:nvPr/>
              </p:nvSpPr>
              <p:spPr>
                <a:xfrm>
                  <a:off x="4653913" y="2725243"/>
                  <a:ext cx="454483" cy="169277"/>
                </a:xfrm>
                <a:prstGeom prst="rect">
                  <a:avLst/>
                </a:prstGeom>
                <a:blipFill>
                  <a:blip r:embed="rId4"/>
                  <a:stretch>
                    <a:fillRect l="-5405" r="-5405" b="-13333"/>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48990A67-CF2B-ED4F-29A8-2A605228B342}"/>
                </a:ext>
              </a:extLst>
            </p:cNvPr>
            <p:cNvSpPr txBox="1"/>
            <p:nvPr/>
          </p:nvSpPr>
          <p:spPr>
            <a:xfrm rot="5400000">
              <a:off x="4670978" y="2533260"/>
              <a:ext cx="484389" cy="231608"/>
            </a:xfrm>
            <a:prstGeom prst="rect">
              <a:avLst/>
            </a:prstGeom>
            <a:noFill/>
          </p:spPr>
          <p:txBody>
            <a:bodyPr wrap="square">
              <a:spAutoFit/>
            </a:bodyPr>
            <a:lstStyle/>
            <a:p>
              <a:r>
                <a:rPr lang="en-US" altLang="zh-CN" sz="900" b="1"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a:t>
              </a:r>
              <a:endParaRPr lang="en-US" sz="900" b="1" dirty="0"/>
            </a:p>
          </p:txBody>
        </p:sp>
        <p:sp>
          <p:nvSpPr>
            <p:cNvPr id="47" name="TextBox 46">
              <a:extLst>
                <a:ext uri="{FF2B5EF4-FFF2-40B4-BE49-F238E27FC236}">
                  <a16:creationId xmlns:a16="http://schemas.microsoft.com/office/drawing/2014/main" id="{3CA74597-EF03-99E5-D08B-DADD0F0613AC}"/>
                </a:ext>
              </a:extLst>
            </p:cNvPr>
            <p:cNvSpPr txBox="1"/>
            <p:nvPr/>
          </p:nvSpPr>
          <p:spPr>
            <a:xfrm>
              <a:off x="8784307" y="2947273"/>
              <a:ext cx="1371684" cy="282651"/>
            </a:xfrm>
            <a:prstGeom prst="rect">
              <a:avLst/>
            </a:prstGeom>
            <a:noFill/>
          </p:spPr>
          <p:txBody>
            <a:bodyPr wrap="square">
              <a:spAutoFit/>
            </a:bodyPr>
            <a:lstStyle/>
            <a:p>
              <a:pPr algn="ctr"/>
              <a:r>
                <a:rPr lang="en-US" altLang="zh-CN" sz="1200" dirty="0">
                  <a:latin typeface="Times New Roman" panose="02020603050405020304" pitchFamily="18" charset="0"/>
                  <a:cs typeface="Times New Roman" panose="02020603050405020304" pitchFamily="18" charset="0"/>
                </a:rPr>
                <a:t>RIR</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Seed</a:t>
              </a:r>
              <a:endParaRPr lang="en-US" sz="1200" dirty="0">
                <a:latin typeface="Times New Roman" panose="02020603050405020304" pitchFamily="18" charset="0"/>
                <a:cs typeface="Times New Roman" panose="02020603050405020304" pitchFamily="18" charset="0"/>
              </a:endParaRPr>
            </a:p>
          </p:txBody>
        </p:sp>
        <p:cxnSp>
          <p:nvCxnSpPr>
            <p:cNvPr id="49" name="Straight Arrow Connector 48">
              <a:extLst>
                <a:ext uri="{FF2B5EF4-FFF2-40B4-BE49-F238E27FC236}">
                  <a16:creationId xmlns:a16="http://schemas.microsoft.com/office/drawing/2014/main" id="{6FCC4FD8-05B5-0464-C752-BEBC3BA5D77F}"/>
                </a:ext>
              </a:extLst>
            </p:cNvPr>
            <p:cNvCxnSpPr>
              <a:cxnSpLocks/>
              <a:stCxn id="47" idx="0"/>
              <a:endCxn id="60" idx="2"/>
            </p:cNvCxnSpPr>
            <p:nvPr/>
          </p:nvCxnSpPr>
          <p:spPr>
            <a:xfrm flipH="1" flipV="1">
              <a:off x="9470147" y="2751537"/>
              <a:ext cx="3" cy="195736"/>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84" name="Group 83">
              <a:extLst>
                <a:ext uri="{FF2B5EF4-FFF2-40B4-BE49-F238E27FC236}">
                  <a16:creationId xmlns:a16="http://schemas.microsoft.com/office/drawing/2014/main" id="{135D60A2-1625-EA8B-BCF3-B0D215F61EAF}"/>
                </a:ext>
              </a:extLst>
            </p:cNvPr>
            <p:cNvGrpSpPr/>
            <p:nvPr/>
          </p:nvGrpSpPr>
          <p:grpSpPr>
            <a:xfrm>
              <a:off x="291444" y="1615434"/>
              <a:ext cx="1207566" cy="414023"/>
              <a:chOff x="544945" y="557349"/>
              <a:chExt cx="1232263" cy="592579"/>
            </a:xfrm>
          </p:grpSpPr>
          <p:cxnSp>
            <p:nvCxnSpPr>
              <p:cNvPr id="85" name="Straight Connector 84">
                <a:extLst>
                  <a:ext uri="{FF2B5EF4-FFF2-40B4-BE49-F238E27FC236}">
                    <a16:creationId xmlns:a16="http://schemas.microsoft.com/office/drawing/2014/main" id="{8C84B60D-1EF4-6A16-4A17-686C767C8A59}"/>
                  </a:ext>
                </a:extLst>
              </p:cNvPr>
              <p:cNvCxnSpPr>
                <a:cxnSpLocks/>
              </p:cNvCxnSpPr>
              <p:nvPr/>
            </p:nvCxnSpPr>
            <p:spPr>
              <a:xfrm>
                <a:off x="544945"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EF694274-6399-3ABF-AC85-AE56DEC31FCD}"/>
                  </a:ext>
                </a:extLst>
              </p:cNvPr>
              <p:cNvCxnSpPr>
                <a:cxnSpLocks/>
              </p:cNvCxnSpPr>
              <p:nvPr/>
            </p:nvCxnSpPr>
            <p:spPr>
              <a:xfrm>
                <a:off x="669636"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7C765D0-DD2A-663F-899F-7B952B3B8099}"/>
                  </a:ext>
                </a:extLst>
              </p:cNvPr>
              <p:cNvCxnSpPr>
                <a:cxnSpLocks/>
              </p:cNvCxnSpPr>
              <p:nvPr/>
            </p:nvCxnSpPr>
            <p:spPr>
              <a:xfrm>
                <a:off x="814911" y="557349"/>
                <a:ext cx="0" cy="59257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B757DFC1-95B1-9CA0-24CE-A7095D1BEAB7}"/>
                  </a:ext>
                </a:extLst>
              </p:cNvPr>
              <p:cNvCxnSpPr>
                <a:cxnSpLocks/>
              </p:cNvCxnSpPr>
              <p:nvPr/>
            </p:nvCxnSpPr>
            <p:spPr>
              <a:xfrm>
                <a:off x="949894"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F74382C0-F7EB-B5B1-6860-5F901B2CF8F3}"/>
                  </a:ext>
                </a:extLst>
              </p:cNvPr>
              <p:cNvCxnSpPr>
                <a:cxnSpLocks/>
              </p:cNvCxnSpPr>
              <p:nvPr/>
            </p:nvCxnSpPr>
            <p:spPr>
              <a:xfrm>
                <a:off x="1084877"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99210AE3-E46F-97E8-BE51-959F8E50C0DF}"/>
                  </a:ext>
                </a:extLst>
              </p:cNvPr>
              <p:cNvCxnSpPr>
                <a:cxnSpLocks/>
              </p:cNvCxnSpPr>
              <p:nvPr/>
            </p:nvCxnSpPr>
            <p:spPr>
              <a:xfrm>
                <a:off x="1237276" y="557349"/>
                <a:ext cx="0" cy="59257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E3ECCEED-EA20-B127-181E-02002611B261}"/>
                  </a:ext>
                </a:extLst>
              </p:cNvPr>
              <p:cNvCxnSpPr>
                <a:cxnSpLocks/>
              </p:cNvCxnSpPr>
              <p:nvPr/>
            </p:nvCxnSpPr>
            <p:spPr>
              <a:xfrm>
                <a:off x="1372260"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F404667-9F99-1284-9AC8-7771DA46A519}"/>
                  </a:ext>
                </a:extLst>
              </p:cNvPr>
              <p:cNvCxnSpPr>
                <a:cxnSpLocks/>
              </p:cNvCxnSpPr>
              <p:nvPr/>
            </p:nvCxnSpPr>
            <p:spPr>
              <a:xfrm>
                <a:off x="1515951"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18C60A30-667D-A40F-C17D-468BB85958F4}"/>
                  </a:ext>
                </a:extLst>
              </p:cNvPr>
              <p:cNvCxnSpPr>
                <a:cxnSpLocks/>
              </p:cNvCxnSpPr>
              <p:nvPr/>
            </p:nvCxnSpPr>
            <p:spPr>
              <a:xfrm>
                <a:off x="1650933"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31D64D6B-D214-045D-6B00-FB8D31DDC1C5}"/>
                  </a:ext>
                </a:extLst>
              </p:cNvPr>
              <p:cNvCxnSpPr>
                <a:cxnSpLocks/>
              </p:cNvCxnSpPr>
              <p:nvPr/>
            </p:nvCxnSpPr>
            <p:spPr>
              <a:xfrm>
                <a:off x="1777208"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5" name="Group 94">
              <a:extLst>
                <a:ext uri="{FF2B5EF4-FFF2-40B4-BE49-F238E27FC236}">
                  <a16:creationId xmlns:a16="http://schemas.microsoft.com/office/drawing/2014/main" id="{74D66A30-C462-084E-B5BC-1B5E351DAE2B}"/>
                </a:ext>
              </a:extLst>
            </p:cNvPr>
            <p:cNvGrpSpPr/>
            <p:nvPr/>
          </p:nvGrpSpPr>
          <p:grpSpPr>
            <a:xfrm>
              <a:off x="309649" y="2925926"/>
              <a:ext cx="1207566" cy="414023"/>
              <a:chOff x="544945" y="557349"/>
              <a:chExt cx="1232263" cy="592579"/>
            </a:xfrm>
          </p:grpSpPr>
          <p:cxnSp>
            <p:nvCxnSpPr>
              <p:cNvPr id="96" name="Straight Connector 95">
                <a:extLst>
                  <a:ext uri="{FF2B5EF4-FFF2-40B4-BE49-F238E27FC236}">
                    <a16:creationId xmlns:a16="http://schemas.microsoft.com/office/drawing/2014/main" id="{F0BEEAAB-D2E1-627A-F626-2A539E878218}"/>
                  </a:ext>
                </a:extLst>
              </p:cNvPr>
              <p:cNvCxnSpPr>
                <a:cxnSpLocks/>
              </p:cNvCxnSpPr>
              <p:nvPr/>
            </p:nvCxnSpPr>
            <p:spPr>
              <a:xfrm>
                <a:off x="544945"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6C4D5EFD-2FB2-B49B-AC77-2EEBB3FB07CF}"/>
                  </a:ext>
                </a:extLst>
              </p:cNvPr>
              <p:cNvCxnSpPr>
                <a:cxnSpLocks/>
              </p:cNvCxnSpPr>
              <p:nvPr/>
            </p:nvCxnSpPr>
            <p:spPr>
              <a:xfrm>
                <a:off x="669636"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B61C8FCB-0D1B-801E-29C4-4F6F7EC60001}"/>
                  </a:ext>
                </a:extLst>
              </p:cNvPr>
              <p:cNvCxnSpPr>
                <a:cxnSpLocks/>
              </p:cNvCxnSpPr>
              <p:nvPr/>
            </p:nvCxnSpPr>
            <p:spPr>
              <a:xfrm>
                <a:off x="814911" y="557349"/>
                <a:ext cx="0" cy="59257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17F73798-8D01-9A3D-D1DE-0539EE9A3379}"/>
                  </a:ext>
                </a:extLst>
              </p:cNvPr>
              <p:cNvCxnSpPr>
                <a:cxnSpLocks/>
              </p:cNvCxnSpPr>
              <p:nvPr/>
            </p:nvCxnSpPr>
            <p:spPr>
              <a:xfrm>
                <a:off x="949894"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72BAE323-8874-9281-B1EF-40A5C2CBC11D}"/>
                  </a:ext>
                </a:extLst>
              </p:cNvPr>
              <p:cNvCxnSpPr>
                <a:cxnSpLocks/>
              </p:cNvCxnSpPr>
              <p:nvPr/>
            </p:nvCxnSpPr>
            <p:spPr>
              <a:xfrm>
                <a:off x="1084877"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A85FE4AA-6823-04B6-A53A-BB4772D2D6C8}"/>
                  </a:ext>
                </a:extLst>
              </p:cNvPr>
              <p:cNvCxnSpPr>
                <a:cxnSpLocks/>
              </p:cNvCxnSpPr>
              <p:nvPr/>
            </p:nvCxnSpPr>
            <p:spPr>
              <a:xfrm>
                <a:off x="1237276" y="557349"/>
                <a:ext cx="0" cy="59257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CFA5C7F3-731C-25E8-752F-3555A25E176C}"/>
                  </a:ext>
                </a:extLst>
              </p:cNvPr>
              <p:cNvCxnSpPr>
                <a:cxnSpLocks/>
              </p:cNvCxnSpPr>
              <p:nvPr/>
            </p:nvCxnSpPr>
            <p:spPr>
              <a:xfrm>
                <a:off x="1372260"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DC4A4D8F-32F5-1274-8270-A2F7AF8DB632}"/>
                  </a:ext>
                </a:extLst>
              </p:cNvPr>
              <p:cNvCxnSpPr>
                <a:cxnSpLocks/>
              </p:cNvCxnSpPr>
              <p:nvPr/>
            </p:nvCxnSpPr>
            <p:spPr>
              <a:xfrm>
                <a:off x="1515951"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A9E0DF38-07E3-1A95-66C2-2B6138F1F9AD}"/>
                  </a:ext>
                </a:extLst>
              </p:cNvPr>
              <p:cNvCxnSpPr>
                <a:cxnSpLocks/>
              </p:cNvCxnSpPr>
              <p:nvPr/>
            </p:nvCxnSpPr>
            <p:spPr>
              <a:xfrm>
                <a:off x="1650933"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BA2602E-F004-96B4-B108-ABE742BDFD0F}"/>
                  </a:ext>
                </a:extLst>
              </p:cNvPr>
              <p:cNvCxnSpPr>
                <a:cxnSpLocks/>
              </p:cNvCxnSpPr>
              <p:nvPr/>
            </p:nvCxnSpPr>
            <p:spPr>
              <a:xfrm>
                <a:off x="1777208"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7" name="Freeform 116">
            <a:extLst>
              <a:ext uri="{FF2B5EF4-FFF2-40B4-BE49-F238E27FC236}">
                <a16:creationId xmlns:a16="http://schemas.microsoft.com/office/drawing/2014/main" id="{2F3D55B7-F46D-DA9E-8FFF-3E7576FD4889}"/>
              </a:ext>
            </a:extLst>
          </p:cNvPr>
          <p:cNvSpPr/>
          <p:nvPr/>
        </p:nvSpPr>
        <p:spPr>
          <a:xfrm>
            <a:off x="1506341" y="4549885"/>
            <a:ext cx="2306876" cy="1385479"/>
          </a:xfrm>
          <a:custGeom>
            <a:avLst/>
            <a:gdLst>
              <a:gd name="connsiteX0" fmla="*/ 0 w 2306876"/>
              <a:gd name="connsiteY0" fmla="*/ 138548 h 1385479"/>
              <a:gd name="connsiteX1" fmla="*/ 138548 w 2306876"/>
              <a:gd name="connsiteY1" fmla="*/ 0 h 1385479"/>
              <a:gd name="connsiteX2" fmla="*/ 2168328 w 2306876"/>
              <a:gd name="connsiteY2" fmla="*/ 0 h 1385479"/>
              <a:gd name="connsiteX3" fmla="*/ 2306876 w 2306876"/>
              <a:gd name="connsiteY3" fmla="*/ 138548 h 1385479"/>
              <a:gd name="connsiteX4" fmla="*/ 2306876 w 2306876"/>
              <a:gd name="connsiteY4" fmla="*/ 1246931 h 1385479"/>
              <a:gd name="connsiteX5" fmla="*/ 2168328 w 2306876"/>
              <a:gd name="connsiteY5" fmla="*/ 1385479 h 1385479"/>
              <a:gd name="connsiteX6" fmla="*/ 138548 w 2306876"/>
              <a:gd name="connsiteY6" fmla="*/ 1385479 h 1385479"/>
              <a:gd name="connsiteX7" fmla="*/ 0 w 2306876"/>
              <a:gd name="connsiteY7" fmla="*/ 1246931 h 1385479"/>
              <a:gd name="connsiteX8" fmla="*/ 0 w 2306876"/>
              <a:gd name="connsiteY8" fmla="*/ 138548 h 138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6876" h="1385479">
                <a:moveTo>
                  <a:pt x="0" y="138548"/>
                </a:moveTo>
                <a:cubicBezTo>
                  <a:pt x="0" y="62030"/>
                  <a:pt x="62030" y="0"/>
                  <a:pt x="138548" y="0"/>
                </a:cubicBezTo>
                <a:lnTo>
                  <a:pt x="2168328" y="0"/>
                </a:lnTo>
                <a:cubicBezTo>
                  <a:pt x="2244846" y="0"/>
                  <a:pt x="2306876" y="62030"/>
                  <a:pt x="2306876" y="138548"/>
                </a:cubicBezTo>
                <a:lnTo>
                  <a:pt x="2306876" y="1246931"/>
                </a:lnTo>
                <a:cubicBezTo>
                  <a:pt x="2306876" y="1323449"/>
                  <a:pt x="2244846" y="1385479"/>
                  <a:pt x="2168328" y="1385479"/>
                </a:cubicBezTo>
                <a:lnTo>
                  <a:pt x="138548" y="1385479"/>
                </a:lnTo>
                <a:cubicBezTo>
                  <a:pt x="62030" y="1385479"/>
                  <a:pt x="0" y="1323449"/>
                  <a:pt x="0" y="1246931"/>
                </a:cubicBezTo>
                <a:lnTo>
                  <a:pt x="0" y="138548"/>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779" tIns="116779" rIns="116779" bIns="116779" numCol="1" spcCol="1270" anchor="ctr" anchorCtr="0">
            <a:noAutofit/>
          </a:bodyPr>
          <a:lstStyle/>
          <a:p>
            <a:pPr marL="0" lvl="0" indent="0" algn="ctr" defTabSz="889000">
              <a:lnSpc>
                <a:spcPct val="90000"/>
              </a:lnSpc>
              <a:spcBef>
                <a:spcPct val="0"/>
              </a:spcBef>
              <a:spcAft>
                <a:spcPct val="35000"/>
              </a:spcAft>
              <a:buNone/>
            </a:pPr>
            <a:r>
              <a:rPr lang="en-US" sz="2000" kern="1200" dirty="0"/>
              <a:t>Collect</a:t>
            </a:r>
            <a:r>
              <a:rPr lang="zh-CN" altLang="en-US" sz="2000" kern="1200" dirty="0"/>
              <a:t> </a:t>
            </a:r>
            <a:r>
              <a:rPr lang="en-US" altLang="zh-CN" sz="2000" kern="1200" dirty="0"/>
              <a:t>a</a:t>
            </a:r>
            <a:r>
              <a:rPr lang="zh-CN" altLang="en-US" sz="2000" kern="1200" dirty="0"/>
              <a:t> </a:t>
            </a:r>
            <a:r>
              <a:rPr lang="en-US" altLang="zh-CN" sz="2000" kern="1200" dirty="0"/>
              <a:t>small</a:t>
            </a:r>
            <a:r>
              <a:rPr lang="zh-CN" altLang="en-US" sz="2000" kern="1200" dirty="0"/>
              <a:t> </a:t>
            </a:r>
            <a:r>
              <a:rPr lang="en-US" altLang="zh-CN" sz="2000" kern="1200" dirty="0"/>
              <a:t>dataset</a:t>
            </a:r>
            <a:r>
              <a:rPr lang="zh-CN" altLang="en-US" sz="2000" kern="1200" dirty="0"/>
              <a:t> </a:t>
            </a:r>
            <a:r>
              <a:rPr lang="en-US" altLang="zh-CN" sz="2000" kern="1200" dirty="0"/>
              <a:t>from</a:t>
            </a:r>
            <a:r>
              <a:rPr lang="zh-CN" altLang="en-US" sz="2000" kern="1200" dirty="0"/>
              <a:t> </a:t>
            </a:r>
            <a:r>
              <a:rPr lang="en-US" altLang="zh-CN" sz="2000" kern="1200" dirty="0"/>
              <a:t>a</a:t>
            </a:r>
            <a:r>
              <a:rPr lang="zh-CN" altLang="en-US" sz="2000" kern="1200" dirty="0"/>
              <a:t> </a:t>
            </a:r>
            <a:r>
              <a:rPr lang="en-US" altLang="zh-CN" sz="2000" kern="1200" dirty="0"/>
              <a:t>single</a:t>
            </a:r>
            <a:r>
              <a:rPr lang="zh-CN" altLang="en-US" sz="2000" kern="1200" dirty="0"/>
              <a:t> </a:t>
            </a:r>
            <a:r>
              <a:rPr lang="en-US" altLang="zh-CN" sz="2000" kern="1200" dirty="0"/>
              <a:t>speaker</a:t>
            </a:r>
            <a:endParaRPr lang="en-US" sz="2000" kern="1200" dirty="0"/>
          </a:p>
        </p:txBody>
      </p:sp>
      <p:sp>
        <p:nvSpPr>
          <p:cNvPr id="118" name="Freeform 117">
            <a:extLst>
              <a:ext uri="{FF2B5EF4-FFF2-40B4-BE49-F238E27FC236}">
                <a16:creationId xmlns:a16="http://schemas.microsoft.com/office/drawing/2014/main" id="{0C8E8DC9-11E6-2A0E-7BBC-262D9EED93D7}"/>
              </a:ext>
            </a:extLst>
          </p:cNvPr>
          <p:cNvSpPr/>
          <p:nvPr/>
        </p:nvSpPr>
        <p:spPr>
          <a:xfrm>
            <a:off x="4043906" y="4956572"/>
            <a:ext cx="489057" cy="572105"/>
          </a:xfrm>
          <a:custGeom>
            <a:avLst/>
            <a:gdLst>
              <a:gd name="connsiteX0" fmla="*/ 0 w 489057"/>
              <a:gd name="connsiteY0" fmla="*/ 114421 h 572105"/>
              <a:gd name="connsiteX1" fmla="*/ 244529 w 489057"/>
              <a:gd name="connsiteY1" fmla="*/ 114421 h 572105"/>
              <a:gd name="connsiteX2" fmla="*/ 244529 w 489057"/>
              <a:gd name="connsiteY2" fmla="*/ 0 h 572105"/>
              <a:gd name="connsiteX3" fmla="*/ 489057 w 489057"/>
              <a:gd name="connsiteY3" fmla="*/ 286053 h 572105"/>
              <a:gd name="connsiteX4" fmla="*/ 244529 w 489057"/>
              <a:gd name="connsiteY4" fmla="*/ 572105 h 572105"/>
              <a:gd name="connsiteX5" fmla="*/ 244529 w 489057"/>
              <a:gd name="connsiteY5" fmla="*/ 457684 h 572105"/>
              <a:gd name="connsiteX6" fmla="*/ 0 w 489057"/>
              <a:gd name="connsiteY6" fmla="*/ 457684 h 572105"/>
              <a:gd name="connsiteX7" fmla="*/ 0 w 489057"/>
              <a:gd name="connsiteY7" fmla="*/ 114421 h 57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057" h="572105">
                <a:moveTo>
                  <a:pt x="0" y="114421"/>
                </a:moveTo>
                <a:lnTo>
                  <a:pt x="244529" y="114421"/>
                </a:lnTo>
                <a:lnTo>
                  <a:pt x="244529" y="0"/>
                </a:lnTo>
                <a:lnTo>
                  <a:pt x="489057" y="286053"/>
                </a:lnTo>
                <a:lnTo>
                  <a:pt x="244529" y="572105"/>
                </a:lnTo>
                <a:lnTo>
                  <a:pt x="244529" y="457684"/>
                </a:lnTo>
                <a:lnTo>
                  <a:pt x="0" y="457684"/>
                </a:lnTo>
                <a:lnTo>
                  <a:pt x="0" y="114421"/>
                </a:lnTo>
                <a:close/>
              </a:path>
            </a:pathLst>
          </a:custGeom>
          <a:solidFill>
            <a:schemeClr val="accent6">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4421" rIns="146717" bIns="114421" numCol="1" spcCol="1270" anchor="ctr" anchorCtr="0">
            <a:noAutofit/>
          </a:bodyPr>
          <a:lstStyle/>
          <a:p>
            <a:pPr marL="0" lvl="0" indent="0" algn="ctr" defTabSz="711200">
              <a:lnSpc>
                <a:spcPct val="90000"/>
              </a:lnSpc>
              <a:spcBef>
                <a:spcPct val="0"/>
              </a:spcBef>
              <a:spcAft>
                <a:spcPct val="35000"/>
              </a:spcAft>
              <a:buNone/>
            </a:pPr>
            <a:endParaRPr lang="en-US" sz="1600" kern="1200"/>
          </a:p>
        </p:txBody>
      </p:sp>
      <p:sp>
        <p:nvSpPr>
          <p:cNvPr id="119" name="Freeform 118">
            <a:extLst>
              <a:ext uri="{FF2B5EF4-FFF2-40B4-BE49-F238E27FC236}">
                <a16:creationId xmlns:a16="http://schemas.microsoft.com/office/drawing/2014/main" id="{FF69374D-10F8-4B87-2C4E-F7524340CE37}"/>
              </a:ext>
            </a:extLst>
          </p:cNvPr>
          <p:cNvSpPr/>
          <p:nvPr/>
        </p:nvSpPr>
        <p:spPr>
          <a:xfrm>
            <a:off x="4735969" y="4549885"/>
            <a:ext cx="2306876" cy="1385479"/>
          </a:xfrm>
          <a:custGeom>
            <a:avLst/>
            <a:gdLst>
              <a:gd name="connsiteX0" fmla="*/ 0 w 2306876"/>
              <a:gd name="connsiteY0" fmla="*/ 138548 h 1385479"/>
              <a:gd name="connsiteX1" fmla="*/ 138548 w 2306876"/>
              <a:gd name="connsiteY1" fmla="*/ 0 h 1385479"/>
              <a:gd name="connsiteX2" fmla="*/ 2168328 w 2306876"/>
              <a:gd name="connsiteY2" fmla="*/ 0 h 1385479"/>
              <a:gd name="connsiteX3" fmla="*/ 2306876 w 2306876"/>
              <a:gd name="connsiteY3" fmla="*/ 138548 h 1385479"/>
              <a:gd name="connsiteX4" fmla="*/ 2306876 w 2306876"/>
              <a:gd name="connsiteY4" fmla="*/ 1246931 h 1385479"/>
              <a:gd name="connsiteX5" fmla="*/ 2168328 w 2306876"/>
              <a:gd name="connsiteY5" fmla="*/ 1385479 h 1385479"/>
              <a:gd name="connsiteX6" fmla="*/ 138548 w 2306876"/>
              <a:gd name="connsiteY6" fmla="*/ 1385479 h 1385479"/>
              <a:gd name="connsiteX7" fmla="*/ 0 w 2306876"/>
              <a:gd name="connsiteY7" fmla="*/ 1246931 h 1385479"/>
              <a:gd name="connsiteX8" fmla="*/ 0 w 2306876"/>
              <a:gd name="connsiteY8" fmla="*/ 138548 h 138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6876" h="1385479">
                <a:moveTo>
                  <a:pt x="0" y="138548"/>
                </a:moveTo>
                <a:cubicBezTo>
                  <a:pt x="0" y="62030"/>
                  <a:pt x="62030" y="0"/>
                  <a:pt x="138548" y="0"/>
                </a:cubicBezTo>
                <a:lnTo>
                  <a:pt x="2168328" y="0"/>
                </a:lnTo>
                <a:cubicBezTo>
                  <a:pt x="2244846" y="0"/>
                  <a:pt x="2306876" y="62030"/>
                  <a:pt x="2306876" y="138548"/>
                </a:cubicBezTo>
                <a:lnTo>
                  <a:pt x="2306876" y="1246931"/>
                </a:lnTo>
                <a:cubicBezTo>
                  <a:pt x="2306876" y="1323449"/>
                  <a:pt x="2244846" y="1385479"/>
                  <a:pt x="2168328" y="1385479"/>
                </a:cubicBezTo>
                <a:lnTo>
                  <a:pt x="138548" y="1385479"/>
                </a:lnTo>
                <a:cubicBezTo>
                  <a:pt x="62030" y="1385479"/>
                  <a:pt x="0" y="1323449"/>
                  <a:pt x="0" y="1246931"/>
                </a:cubicBezTo>
                <a:lnTo>
                  <a:pt x="0" y="138548"/>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779" tIns="116779" rIns="116779" bIns="116779"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Optimize</a:t>
            </a:r>
            <a:r>
              <a:rPr lang="zh-CN" altLang="en-US" sz="2000" kern="1200" dirty="0"/>
              <a:t> </a:t>
            </a:r>
            <a:r>
              <a:rPr lang="en-US" altLang="zh-CN" sz="2000" kern="1200" dirty="0"/>
              <a:t>a</a:t>
            </a:r>
            <a:r>
              <a:rPr lang="zh-CN" altLang="en-US" sz="2000" kern="1200" dirty="0"/>
              <a:t> </a:t>
            </a:r>
            <a:r>
              <a:rPr lang="en-US" altLang="zh-CN" sz="2000" kern="1200" dirty="0"/>
              <a:t>fixed</a:t>
            </a:r>
            <a:r>
              <a:rPr lang="zh-CN" altLang="en-US" sz="2000" kern="1200" dirty="0"/>
              <a:t> </a:t>
            </a:r>
            <a:r>
              <a:rPr lang="en-US" altLang="zh-CN" sz="2000" kern="1200" dirty="0"/>
              <a:t>filter</a:t>
            </a:r>
            <a:r>
              <a:rPr lang="zh-CN" altLang="en-US" sz="2000" kern="1200" dirty="0"/>
              <a:t> </a:t>
            </a:r>
            <a:r>
              <a:rPr lang="en-US" altLang="zh-CN" sz="2000" kern="1200" dirty="0"/>
              <a:t>effective</a:t>
            </a:r>
            <a:r>
              <a:rPr lang="zh-CN" altLang="en-US" sz="2000" kern="1200" dirty="0"/>
              <a:t> </a:t>
            </a:r>
            <a:r>
              <a:rPr lang="en-US" altLang="zh-CN" sz="2000" kern="1200" dirty="0"/>
              <a:t>across</a:t>
            </a:r>
            <a:r>
              <a:rPr lang="zh-CN" altLang="en-US" sz="2000" kern="1200" dirty="0"/>
              <a:t> </a:t>
            </a:r>
            <a:r>
              <a:rPr lang="en-US" altLang="zh-CN" sz="2000" kern="1200" dirty="0"/>
              <a:t>utterances.</a:t>
            </a:r>
            <a:endParaRPr lang="en-US" sz="2000" kern="1200" dirty="0"/>
          </a:p>
        </p:txBody>
      </p:sp>
      <p:sp>
        <p:nvSpPr>
          <p:cNvPr id="120" name="Freeform 119">
            <a:extLst>
              <a:ext uri="{FF2B5EF4-FFF2-40B4-BE49-F238E27FC236}">
                <a16:creationId xmlns:a16="http://schemas.microsoft.com/office/drawing/2014/main" id="{46D43889-EBCF-A611-C93C-9B564D5F6984}"/>
              </a:ext>
            </a:extLst>
          </p:cNvPr>
          <p:cNvSpPr/>
          <p:nvPr/>
        </p:nvSpPr>
        <p:spPr>
          <a:xfrm>
            <a:off x="7273533" y="4956572"/>
            <a:ext cx="489057" cy="572105"/>
          </a:xfrm>
          <a:custGeom>
            <a:avLst/>
            <a:gdLst>
              <a:gd name="connsiteX0" fmla="*/ 0 w 489057"/>
              <a:gd name="connsiteY0" fmla="*/ 114421 h 572105"/>
              <a:gd name="connsiteX1" fmla="*/ 244529 w 489057"/>
              <a:gd name="connsiteY1" fmla="*/ 114421 h 572105"/>
              <a:gd name="connsiteX2" fmla="*/ 244529 w 489057"/>
              <a:gd name="connsiteY2" fmla="*/ 0 h 572105"/>
              <a:gd name="connsiteX3" fmla="*/ 489057 w 489057"/>
              <a:gd name="connsiteY3" fmla="*/ 286053 h 572105"/>
              <a:gd name="connsiteX4" fmla="*/ 244529 w 489057"/>
              <a:gd name="connsiteY4" fmla="*/ 572105 h 572105"/>
              <a:gd name="connsiteX5" fmla="*/ 244529 w 489057"/>
              <a:gd name="connsiteY5" fmla="*/ 457684 h 572105"/>
              <a:gd name="connsiteX6" fmla="*/ 0 w 489057"/>
              <a:gd name="connsiteY6" fmla="*/ 457684 h 572105"/>
              <a:gd name="connsiteX7" fmla="*/ 0 w 489057"/>
              <a:gd name="connsiteY7" fmla="*/ 114421 h 57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057" h="572105">
                <a:moveTo>
                  <a:pt x="0" y="114421"/>
                </a:moveTo>
                <a:lnTo>
                  <a:pt x="244529" y="114421"/>
                </a:lnTo>
                <a:lnTo>
                  <a:pt x="244529" y="0"/>
                </a:lnTo>
                <a:lnTo>
                  <a:pt x="489057" y="286053"/>
                </a:lnTo>
                <a:lnTo>
                  <a:pt x="244529" y="572105"/>
                </a:lnTo>
                <a:lnTo>
                  <a:pt x="244529" y="457684"/>
                </a:lnTo>
                <a:lnTo>
                  <a:pt x="0" y="457684"/>
                </a:lnTo>
                <a:lnTo>
                  <a:pt x="0" y="114421"/>
                </a:lnTo>
                <a:close/>
              </a:path>
            </a:pathLst>
          </a:custGeom>
          <a:solidFill>
            <a:schemeClr val="accent6">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4421" rIns="146717" bIns="114421" numCol="1" spcCol="1270" anchor="ctr" anchorCtr="0">
            <a:noAutofit/>
          </a:bodyPr>
          <a:lstStyle/>
          <a:p>
            <a:pPr marL="0" lvl="0" indent="0" algn="ctr" defTabSz="711200">
              <a:lnSpc>
                <a:spcPct val="90000"/>
              </a:lnSpc>
              <a:spcBef>
                <a:spcPct val="0"/>
              </a:spcBef>
              <a:spcAft>
                <a:spcPct val="35000"/>
              </a:spcAft>
              <a:buNone/>
            </a:pPr>
            <a:endParaRPr lang="en-US" sz="1600" kern="1200"/>
          </a:p>
        </p:txBody>
      </p:sp>
      <p:sp>
        <p:nvSpPr>
          <p:cNvPr id="121" name="Freeform 120">
            <a:extLst>
              <a:ext uri="{FF2B5EF4-FFF2-40B4-BE49-F238E27FC236}">
                <a16:creationId xmlns:a16="http://schemas.microsoft.com/office/drawing/2014/main" id="{9B2A84BE-2B8A-AD3E-FA0C-A53596E962F5}"/>
              </a:ext>
            </a:extLst>
          </p:cNvPr>
          <p:cNvSpPr/>
          <p:nvPr/>
        </p:nvSpPr>
        <p:spPr>
          <a:xfrm>
            <a:off x="7965596" y="4549885"/>
            <a:ext cx="3068884" cy="1385479"/>
          </a:xfrm>
          <a:custGeom>
            <a:avLst/>
            <a:gdLst>
              <a:gd name="connsiteX0" fmla="*/ 0 w 3068884"/>
              <a:gd name="connsiteY0" fmla="*/ 138548 h 1385479"/>
              <a:gd name="connsiteX1" fmla="*/ 138548 w 3068884"/>
              <a:gd name="connsiteY1" fmla="*/ 0 h 1385479"/>
              <a:gd name="connsiteX2" fmla="*/ 2930336 w 3068884"/>
              <a:gd name="connsiteY2" fmla="*/ 0 h 1385479"/>
              <a:gd name="connsiteX3" fmla="*/ 3068884 w 3068884"/>
              <a:gd name="connsiteY3" fmla="*/ 138548 h 1385479"/>
              <a:gd name="connsiteX4" fmla="*/ 3068884 w 3068884"/>
              <a:gd name="connsiteY4" fmla="*/ 1246931 h 1385479"/>
              <a:gd name="connsiteX5" fmla="*/ 2930336 w 3068884"/>
              <a:gd name="connsiteY5" fmla="*/ 1385479 h 1385479"/>
              <a:gd name="connsiteX6" fmla="*/ 138548 w 3068884"/>
              <a:gd name="connsiteY6" fmla="*/ 1385479 h 1385479"/>
              <a:gd name="connsiteX7" fmla="*/ 0 w 3068884"/>
              <a:gd name="connsiteY7" fmla="*/ 1246931 h 1385479"/>
              <a:gd name="connsiteX8" fmla="*/ 0 w 3068884"/>
              <a:gd name="connsiteY8" fmla="*/ 138548 h 138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8884" h="1385479">
                <a:moveTo>
                  <a:pt x="0" y="138548"/>
                </a:moveTo>
                <a:cubicBezTo>
                  <a:pt x="0" y="62030"/>
                  <a:pt x="62030" y="0"/>
                  <a:pt x="138548" y="0"/>
                </a:cubicBezTo>
                <a:lnTo>
                  <a:pt x="2930336" y="0"/>
                </a:lnTo>
                <a:cubicBezTo>
                  <a:pt x="3006854" y="0"/>
                  <a:pt x="3068884" y="62030"/>
                  <a:pt x="3068884" y="138548"/>
                </a:cubicBezTo>
                <a:lnTo>
                  <a:pt x="3068884" y="1246931"/>
                </a:lnTo>
                <a:cubicBezTo>
                  <a:pt x="3068884" y="1323449"/>
                  <a:pt x="3006854" y="1385479"/>
                  <a:pt x="2930336" y="1385479"/>
                </a:cubicBezTo>
                <a:lnTo>
                  <a:pt x="138548" y="1385479"/>
                </a:lnTo>
                <a:cubicBezTo>
                  <a:pt x="62030" y="1385479"/>
                  <a:pt x="0" y="1323449"/>
                  <a:pt x="0" y="1246931"/>
                </a:cubicBezTo>
                <a:lnTo>
                  <a:pt x="0" y="138548"/>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779" tIns="116779" rIns="116779" bIns="116779"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Train</a:t>
            </a:r>
            <a:r>
              <a:rPr lang="zh-CN" altLang="en-US" sz="2000" kern="1200" dirty="0"/>
              <a:t> </a:t>
            </a:r>
            <a:r>
              <a:rPr lang="en-US" altLang="zh-CN" sz="2000" kern="1200" dirty="0"/>
              <a:t>a</a:t>
            </a:r>
            <a:r>
              <a:rPr lang="zh-CN" altLang="en-US" sz="2000" kern="1200" dirty="0"/>
              <a:t> </a:t>
            </a:r>
            <a:r>
              <a:rPr lang="en-US" altLang="zh-CN" sz="2000" kern="1200" dirty="0"/>
              <a:t>reverberation</a:t>
            </a:r>
            <a:r>
              <a:rPr lang="zh-CN" altLang="en-US" sz="2000" kern="1200" dirty="0"/>
              <a:t> </a:t>
            </a:r>
            <a:r>
              <a:rPr lang="en-US" altLang="zh-CN" sz="2000" kern="1200" dirty="0"/>
              <a:t>generator</a:t>
            </a:r>
            <a:r>
              <a:rPr lang="zh-CN" altLang="en-US" sz="2000" kern="1200" dirty="0"/>
              <a:t> </a:t>
            </a:r>
            <a:r>
              <a:rPr lang="en-US" altLang="zh-CN" sz="2000" kern="1200" dirty="0"/>
              <a:t>to</a:t>
            </a:r>
            <a:r>
              <a:rPr lang="zh-CN" altLang="en-US" sz="2000" kern="1200" dirty="0"/>
              <a:t> </a:t>
            </a:r>
            <a:r>
              <a:rPr lang="en-US" altLang="zh-CN" sz="2000" kern="1200" dirty="0"/>
              <a:t>produce</a:t>
            </a:r>
            <a:r>
              <a:rPr lang="zh-CN" altLang="en-US" sz="2000" kern="1200" dirty="0"/>
              <a:t> </a:t>
            </a:r>
            <a:r>
              <a:rPr lang="en-US" altLang="zh-CN" sz="2000" kern="1200" dirty="0"/>
              <a:t>adversarial</a:t>
            </a:r>
            <a:r>
              <a:rPr lang="zh-CN" altLang="en-US" sz="2000" kern="1200" dirty="0"/>
              <a:t> </a:t>
            </a:r>
            <a:r>
              <a:rPr lang="en-US" altLang="zh-CN" sz="2000" kern="1200" dirty="0"/>
              <a:t>room</a:t>
            </a:r>
            <a:r>
              <a:rPr lang="zh-CN" altLang="en-US" sz="2000" kern="1200" dirty="0"/>
              <a:t> </a:t>
            </a:r>
            <a:r>
              <a:rPr lang="en-US" altLang="zh-CN" sz="2000" kern="1200" dirty="0"/>
              <a:t>responses.</a:t>
            </a:r>
            <a:r>
              <a:rPr lang="zh-CN" altLang="en-US" sz="2000" kern="1200" dirty="0"/>
              <a:t> </a:t>
            </a:r>
            <a:endParaRPr lang="en-US" sz="2000" kern="1200" dirty="0"/>
          </a:p>
        </p:txBody>
      </p:sp>
    </p:spTree>
    <p:extLst>
      <p:ext uri="{BB962C8B-B14F-4D97-AF65-F5344CB8AC3E}">
        <p14:creationId xmlns:p14="http://schemas.microsoft.com/office/powerpoint/2010/main" val="14988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linds(horizont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animBg="1"/>
      <p:bldP spid="120" grpId="0" animBg="1"/>
      <p:bldP spid="1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9E09-C586-E361-D761-DE593100123A}"/>
              </a:ext>
            </a:extLst>
          </p:cNvPr>
          <p:cNvSpPr>
            <a:spLocks noGrp="1"/>
          </p:cNvSpPr>
          <p:nvPr>
            <p:ph type="title"/>
          </p:nvPr>
        </p:nvSpPr>
        <p:spPr/>
        <p:txBody>
          <a:bodyPr/>
          <a:lstStyle/>
          <a:p>
            <a:r>
              <a:rPr lang="en-US" dirty="0"/>
              <a:t>Evaluation</a:t>
            </a:r>
            <a:r>
              <a:rPr lang="zh-CN" altLang="en-US" dirty="0"/>
              <a:t> </a:t>
            </a:r>
            <a:r>
              <a:rPr lang="en-US" altLang="zh-CN" dirty="0"/>
              <a:t>Setup</a:t>
            </a:r>
            <a:endParaRPr lang="en-US" dirty="0"/>
          </a:p>
        </p:txBody>
      </p:sp>
      <p:sp>
        <p:nvSpPr>
          <p:cNvPr id="3" name="Content Placeholder 2">
            <a:extLst>
              <a:ext uri="{FF2B5EF4-FFF2-40B4-BE49-F238E27FC236}">
                <a16:creationId xmlns:a16="http://schemas.microsoft.com/office/drawing/2014/main" id="{BFEA5CBE-EAD7-876E-6A51-16971B9FC4D2}"/>
              </a:ext>
            </a:extLst>
          </p:cNvPr>
          <p:cNvSpPr>
            <a:spLocks noGrp="1"/>
          </p:cNvSpPr>
          <p:nvPr>
            <p:ph idx="1"/>
          </p:nvPr>
        </p:nvSpPr>
        <p:spPr>
          <a:xfrm>
            <a:off x="555568" y="1285626"/>
            <a:ext cx="10515600" cy="4833145"/>
          </a:xfrm>
        </p:spPr>
        <p:txBody>
          <a:bodyPr/>
          <a:lstStyle/>
          <a:p>
            <a:r>
              <a:rPr lang="en-US" altLang="zh-CN" dirty="0">
                <a:latin typeface="Arial" panose="020B0604020202020204" pitchFamily="34" charset="0"/>
                <a:cs typeface="Arial" panose="020B0604020202020204" pitchFamily="34" charset="0"/>
              </a:rPr>
              <a:t>Deepfake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Voice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Synthesis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Models</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Surrogate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models:</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AdaIN</a:t>
            </a:r>
            <a:r>
              <a:rPr lang="en-US" altLang="zh-CN" dirty="0">
                <a:latin typeface="Arial" panose="020B0604020202020204" pitchFamily="34" charset="0"/>
                <a:cs typeface="Arial" panose="020B0604020202020204" pitchFamily="34" charset="0"/>
              </a:rPr>
              <a:t>-VC,</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AutoVC</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SV2TTS;</a:t>
            </a:r>
          </a:p>
          <a:p>
            <a:pPr lvl="1"/>
            <a:r>
              <a:rPr lang="en-US" altLang="zh-CN" dirty="0">
                <a:latin typeface="Arial" panose="020B0604020202020204" pitchFamily="34" charset="0"/>
                <a:cs typeface="Arial" panose="020B0604020202020204" pitchFamily="34" charset="0"/>
              </a:rPr>
              <a:t>Open-source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models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for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test:</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YourTTS</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DiffVC</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AGAIN-VC;</a:t>
            </a:r>
          </a:p>
          <a:p>
            <a:pPr lvl="1"/>
            <a:r>
              <a:rPr lang="en-US" altLang="zh-CN" dirty="0">
                <a:latin typeface="Arial" panose="020B0604020202020204" pitchFamily="34" charset="0"/>
                <a:cs typeface="Arial" panose="020B0604020202020204" pitchFamily="34" charset="0"/>
              </a:rPr>
              <a:t>Commercial</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models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for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test:</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ElevenLabs</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Play.ht</a:t>
            </a:r>
            <a:r>
              <a:rPr lang="en-US" altLang="zh-CN" dirty="0">
                <a:latin typeface="Arial" panose="020B0604020202020204" pitchFamily="34" charset="0"/>
                <a:cs typeface="Arial" panose="020B0604020202020204" pitchFamily="34" charset="0"/>
              </a:rPr>
              <a:t>.</a:t>
            </a:r>
          </a:p>
          <a:p>
            <a:pPr marL="457160" lvl="1" indent="0">
              <a:buNone/>
            </a:pPr>
            <a:endParaRPr lang="en-US" altLang="zh-CN"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85FEA99-FDEF-BCB4-3E6C-727ECAA0AF24}"/>
              </a:ext>
            </a:extLst>
          </p:cNvPr>
          <p:cNvSpPr>
            <a:spLocks noGrp="1"/>
          </p:cNvSpPr>
          <p:nvPr>
            <p:ph type="sldNum" sz="quarter" idx="4"/>
          </p:nvPr>
        </p:nvSpPr>
        <p:spPr/>
        <p:txBody>
          <a:bodyPr/>
          <a:lstStyle/>
          <a:p>
            <a:fld id="{D45A4278-EC91-9541-A4D9-B81444052E3C}" type="slidenum">
              <a:rPr lang="en-US" smtClean="0"/>
              <a:pPr/>
              <a:t>15</a:t>
            </a:fld>
            <a:endParaRPr lang="en-US"/>
          </a:p>
        </p:txBody>
      </p:sp>
      <p:sp>
        <p:nvSpPr>
          <p:cNvPr id="5" name="Footer Placeholder 4">
            <a:extLst>
              <a:ext uri="{FF2B5EF4-FFF2-40B4-BE49-F238E27FC236}">
                <a16:creationId xmlns:a16="http://schemas.microsoft.com/office/drawing/2014/main" id="{E3BCEEF8-BE75-A5FC-0C3D-2A204E7DEA5B}"/>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sp>
        <p:nvSpPr>
          <p:cNvPr id="6" name="Content Placeholder 2">
            <a:extLst>
              <a:ext uri="{FF2B5EF4-FFF2-40B4-BE49-F238E27FC236}">
                <a16:creationId xmlns:a16="http://schemas.microsoft.com/office/drawing/2014/main" id="{A255415C-75B2-0DD2-B9AA-2856BD957027}"/>
              </a:ext>
            </a:extLst>
          </p:cNvPr>
          <p:cNvSpPr txBox="1">
            <a:spLocks/>
          </p:cNvSpPr>
          <p:nvPr/>
        </p:nvSpPr>
        <p:spPr>
          <a:xfrm>
            <a:off x="555568" y="3155801"/>
            <a:ext cx="11219688" cy="4833145"/>
          </a:xfrm>
          <a:prstGeom prst="rect">
            <a:avLst/>
          </a:prstGeom>
        </p:spPr>
        <p:txBody>
          <a:bodyPr vert="horz" lIns="91440" tIns="45720" rIns="91440" bIns="45720" rtlCol="0">
            <a:normAutofit/>
          </a:bodyPr>
          <a:lstStyle>
            <a:lvl1pPr marL="228580" indent="-228580" algn="l" defTabSz="91432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740" indent="-228580" algn="l" defTabSz="91432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2900" indent="-228580" algn="l" defTabSz="91432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060" indent="-228580" algn="l" defTabSz="91432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221" indent="-228580" algn="l" defTabSz="91432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38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41"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00"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61" indent="-228580" algn="l" defTabSz="9143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Evaluation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Metrics</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Similarity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Score: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cosine-similarity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measured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by</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SpeechBrain</a:t>
            </a:r>
            <a:r>
              <a:rPr lang="en-US" altLang="zh-CN" dirty="0">
                <a:latin typeface="Arial" panose="020B0604020202020204" pitchFamily="34" charset="0"/>
                <a:cs typeface="Arial" panose="020B0604020202020204" pitchFamily="34" charset="0"/>
              </a:rPr>
              <a:t>;</a:t>
            </a:r>
          </a:p>
          <a:p>
            <a:pPr lvl="1"/>
            <a:r>
              <a:rPr lang="en-US" altLang="zh-CN" dirty="0">
                <a:latin typeface="Arial" panose="020B0604020202020204" pitchFamily="34" charset="0"/>
                <a:cs typeface="Arial" panose="020B0604020202020204" pitchFamily="34" charset="0"/>
              </a:rPr>
              <a:t>ETRR: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rejection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rate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by</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SpeechBrain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ECAPA-TDNN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model;</a:t>
            </a:r>
          </a:p>
          <a:p>
            <a:pPr lvl="1"/>
            <a:r>
              <a:rPr lang="en-US" altLang="zh-CN" dirty="0">
                <a:latin typeface="Arial" panose="020B0604020202020204" pitchFamily="34" charset="0"/>
                <a:cs typeface="Arial" panose="020B0604020202020204" pitchFamily="34" charset="0"/>
              </a:rPr>
              <a:t>SRR: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rejection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rate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by</a:t>
            </a:r>
            <a:r>
              <a:rPr lang="zh-CN" altLang="en-US"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Soniox</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speaker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verification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API;</a:t>
            </a:r>
          </a:p>
          <a:p>
            <a:pPr lvl="1"/>
            <a:r>
              <a:rPr lang="en-US" altLang="zh-CN" dirty="0">
                <a:latin typeface="Arial" panose="020B0604020202020204" pitchFamily="34" charset="0"/>
                <a:cs typeface="Arial" panose="020B0604020202020204" pitchFamily="34" charset="0"/>
              </a:rPr>
              <a:t>Lower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similarity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score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&amp;</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higher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rejection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rate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represent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better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performance.</a:t>
            </a: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25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AA62-AC36-C1F2-1122-0D4A509BEACF}"/>
              </a:ext>
            </a:extLst>
          </p:cNvPr>
          <p:cNvSpPr>
            <a:spLocks noGrp="1"/>
          </p:cNvSpPr>
          <p:nvPr>
            <p:ph type="title"/>
          </p:nvPr>
        </p:nvSpPr>
        <p:spPr/>
        <p:txBody>
          <a:bodyPr/>
          <a:lstStyle/>
          <a:p>
            <a:r>
              <a:rPr lang="en-US" dirty="0"/>
              <a:t>Evaluation</a:t>
            </a:r>
            <a:r>
              <a:rPr lang="zh-CN" altLang="en-US" dirty="0"/>
              <a:t> </a:t>
            </a:r>
            <a:r>
              <a:rPr lang="en-US" altLang="zh-CN" dirty="0"/>
              <a:t>–</a:t>
            </a:r>
            <a:r>
              <a:rPr lang="zh-CN" altLang="en-US" dirty="0"/>
              <a:t> </a:t>
            </a:r>
            <a:r>
              <a:rPr lang="en-US" altLang="zh-CN" dirty="0"/>
              <a:t>Effectiveness</a:t>
            </a:r>
            <a:r>
              <a:rPr lang="zh-CN" altLang="en-US" dirty="0"/>
              <a:t> </a:t>
            </a:r>
            <a:r>
              <a:rPr lang="en-US" altLang="zh-CN" dirty="0"/>
              <a:t>&amp;</a:t>
            </a:r>
            <a:r>
              <a:rPr lang="zh-CN" altLang="en-US" dirty="0"/>
              <a:t> </a:t>
            </a:r>
            <a:r>
              <a:rPr lang="en-US" altLang="zh-CN" dirty="0"/>
              <a:t>Transferability</a:t>
            </a:r>
            <a:endParaRPr lang="en-US" dirty="0"/>
          </a:p>
        </p:txBody>
      </p:sp>
      <p:sp>
        <p:nvSpPr>
          <p:cNvPr id="4" name="Slide Number Placeholder 3">
            <a:extLst>
              <a:ext uri="{FF2B5EF4-FFF2-40B4-BE49-F238E27FC236}">
                <a16:creationId xmlns:a16="http://schemas.microsoft.com/office/drawing/2014/main" id="{4E5D3118-27E3-94D0-6332-88B84A614CAA}"/>
              </a:ext>
            </a:extLst>
          </p:cNvPr>
          <p:cNvSpPr>
            <a:spLocks noGrp="1"/>
          </p:cNvSpPr>
          <p:nvPr>
            <p:ph type="sldNum" sz="quarter" idx="4"/>
          </p:nvPr>
        </p:nvSpPr>
        <p:spPr/>
        <p:txBody>
          <a:bodyPr/>
          <a:lstStyle/>
          <a:p>
            <a:fld id="{D45A4278-EC91-9541-A4D9-B81444052E3C}" type="slidenum">
              <a:rPr lang="en-US" smtClean="0"/>
              <a:pPr/>
              <a:t>16</a:t>
            </a:fld>
            <a:endParaRPr lang="en-US"/>
          </a:p>
        </p:txBody>
      </p:sp>
      <p:sp>
        <p:nvSpPr>
          <p:cNvPr id="5" name="Footer Placeholder 4">
            <a:extLst>
              <a:ext uri="{FF2B5EF4-FFF2-40B4-BE49-F238E27FC236}">
                <a16:creationId xmlns:a16="http://schemas.microsoft.com/office/drawing/2014/main" id="{A5F71440-436F-A6C7-7AE7-7B0A8EC808B6}"/>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pic>
        <p:nvPicPr>
          <p:cNvPr id="18" name="Content Placeholder 17" descr="A graph of different colored squares&#10;&#10;AI-generated content may be incorrect.">
            <a:extLst>
              <a:ext uri="{FF2B5EF4-FFF2-40B4-BE49-F238E27FC236}">
                <a16:creationId xmlns:a16="http://schemas.microsoft.com/office/drawing/2014/main" id="{23D7A866-D8D0-937D-65D4-D8AFA8E4AE0A}"/>
              </a:ext>
            </a:extLst>
          </p:cNvPr>
          <p:cNvPicPr>
            <a:picLocks noGrp="1" noChangeAspect="1"/>
          </p:cNvPicPr>
          <p:nvPr>
            <p:ph idx="1"/>
          </p:nvPr>
        </p:nvPicPr>
        <p:blipFill>
          <a:blip r:embed="rId3"/>
          <a:stretch>
            <a:fillRect/>
          </a:stretch>
        </p:blipFill>
        <p:spPr>
          <a:xfrm>
            <a:off x="2779015" y="992507"/>
            <a:ext cx="6068706" cy="2528628"/>
          </a:xfrm>
        </p:spPr>
      </p:pic>
      <p:pic>
        <p:nvPicPr>
          <p:cNvPr id="20" name="Picture 19" descr="A graph of different colored squares&#10;&#10;AI-generated content may be incorrect.">
            <a:extLst>
              <a:ext uri="{FF2B5EF4-FFF2-40B4-BE49-F238E27FC236}">
                <a16:creationId xmlns:a16="http://schemas.microsoft.com/office/drawing/2014/main" id="{28E73935-C54D-E9CC-F30C-E5867E9278EE}"/>
              </a:ext>
            </a:extLst>
          </p:cNvPr>
          <p:cNvPicPr>
            <a:picLocks noChangeAspect="1"/>
          </p:cNvPicPr>
          <p:nvPr/>
        </p:nvPicPr>
        <p:blipFill>
          <a:blip r:embed="rId4"/>
          <a:stretch>
            <a:fillRect/>
          </a:stretch>
        </p:blipFill>
        <p:spPr>
          <a:xfrm>
            <a:off x="2779015" y="3745391"/>
            <a:ext cx="6068706" cy="2528628"/>
          </a:xfrm>
          <a:prstGeom prst="rect">
            <a:avLst/>
          </a:prstGeom>
        </p:spPr>
      </p:pic>
      <p:sp>
        <p:nvSpPr>
          <p:cNvPr id="21" name="직사각형 14">
            <a:extLst>
              <a:ext uri="{FF2B5EF4-FFF2-40B4-BE49-F238E27FC236}">
                <a16:creationId xmlns:a16="http://schemas.microsoft.com/office/drawing/2014/main" id="{898182F7-4C6F-023C-6B6C-37DC8EC7C518}"/>
              </a:ext>
            </a:extLst>
          </p:cNvPr>
          <p:cNvSpPr/>
          <p:nvPr/>
        </p:nvSpPr>
        <p:spPr>
          <a:xfrm>
            <a:off x="441960" y="1863553"/>
            <a:ext cx="2052381" cy="786536"/>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lang="en-US" altLang="ko-KR" sz="2400" b="1" kern="0" dirty="0">
                <a:solidFill>
                  <a:schemeClr val="bg1"/>
                </a:solidFill>
                <a:latin typeface="Calibri"/>
                <a:ea typeface="맑은 고딕"/>
              </a:rPr>
              <a:t>Open-source</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models</a:t>
            </a:r>
            <a:endParaRPr kumimoji="0" lang="ko-KR" altLang="en-US" sz="2400" b="1" i="0" u="none" strike="noStrike" kern="0" cap="none" spc="0" normalizeH="0" baseline="0" noProof="0" dirty="0">
              <a:ln>
                <a:noFill/>
              </a:ln>
              <a:solidFill>
                <a:schemeClr val="bg1"/>
              </a:solidFill>
              <a:effectLst/>
              <a:uLnTx/>
              <a:uFillTx/>
              <a:latin typeface="Calibri"/>
              <a:ea typeface="맑은 고딕"/>
            </a:endParaRPr>
          </a:p>
        </p:txBody>
      </p:sp>
      <p:sp>
        <p:nvSpPr>
          <p:cNvPr id="22" name="직사각형 14">
            <a:extLst>
              <a:ext uri="{FF2B5EF4-FFF2-40B4-BE49-F238E27FC236}">
                <a16:creationId xmlns:a16="http://schemas.microsoft.com/office/drawing/2014/main" id="{52FB64FF-6FCA-C043-5384-03C5BE1B8FAF}"/>
              </a:ext>
            </a:extLst>
          </p:cNvPr>
          <p:cNvSpPr/>
          <p:nvPr/>
        </p:nvSpPr>
        <p:spPr>
          <a:xfrm>
            <a:off x="356616" y="4472641"/>
            <a:ext cx="2052381" cy="786536"/>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lang="en-US" altLang="zh-CN" sz="2400" b="1" kern="0" dirty="0">
                <a:solidFill>
                  <a:schemeClr val="bg1"/>
                </a:solidFill>
                <a:latin typeface="Calibri"/>
                <a:ea typeface="맑은 고딕"/>
              </a:rPr>
              <a:t>Commercial</a:t>
            </a:r>
          </a:p>
          <a:p>
            <a:pPr marL="0" marR="0" lvl="0" indent="0" algn="ctr" defTabSz="914400" eaLnBrk="1" fontAlgn="auto" latinLnBrk="1" hangingPunct="1">
              <a:lnSpc>
                <a:spcPct val="100000"/>
              </a:lnSpc>
              <a:spcBef>
                <a:spcPts val="0"/>
              </a:spcBef>
              <a:spcAft>
                <a:spcPts val="0"/>
              </a:spcAft>
              <a:buClrTx/>
              <a:buSzTx/>
              <a:buFontTx/>
              <a:buNone/>
              <a:tabLst/>
              <a:defRPr/>
            </a:pPr>
            <a:r>
              <a:rPr lang="en-US" altLang="zh-CN" sz="2400" b="1" kern="0" dirty="0">
                <a:solidFill>
                  <a:schemeClr val="bg1"/>
                </a:solidFill>
                <a:latin typeface="Calibri"/>
                <a:ea typeface="맑은 고딕"/>
              </a:rPr>
              <a:t>models</a:t>
            </a:r>
          </a:p>
        </p:txBody>
      </p:sp>
      <p:sp>
        <p:nvSpPr>
          <p:cNvPr id="23" name="직사각형 14">
            <a:extLst>
              <a:ext uri="{FF2B5EF4-FFF2-40B4-BE49-F238E27FC236}">
                <a16:creationId xmlns:a16="http://schemas.microsoft.com/office/drawing/2014/main" id="{A2A0D764-7E43-7599-EE01-37875AF30366}"/>
              </a:ext>
            </a:extLst>
          </p:cNvPr>
          <p:cNvSpPr/>
          <p:nvPr/>
        </p:nvSpPr>
        <p:spPr>
          <a:xfrm>
            <a:off x="9018787" y="2256820"/>
            <a:ext cx="3039101" cy="2705323"/>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hangingPunct="1">
              <a:lnSpc>
                <a:spcPct val="100000"/>
              </a:lnSpc>
              <a:spcBef>
                <a:spcPts val="0"/>
              </a:spcBef>
              <a:spcAft>
                <a:spcPts val="0"/>
              </a:spcAft>
              <a:buClrTx/>
              <a:buSzTx/>
              <a:buFontTx/>
              <a:buNone/>
              <a:tabLst/>
              <a:defRPr/>
            </a:pPr>
            <a:r>
              <a:rPr lang="en-US" altLang="zh-CN" sz="2400" b="1" kern="0" dirty="0">
                <a:solidFill>
                  <a:schemeClr val="bg1"/>
                </a:solidFill>
                <a:latin typeface="Calibri"/>
                <a:ea typeface="맑은 고딕"/>
              </a:rPr>
              <a:t>With</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ClearMask</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protection,</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deepfake</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voice</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cannot</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spoof</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speaker</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recognition</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models.</a:t>
            </a:r>
          </a:p>
        </p:txBody>
      </p:sp>
    </p:spTree>
    <p:extLst>
      <p:ext uri="{BB962C8B-B14F-4D97-AF65-F5344CB8AC3E}">
        <p14:creationId xmlns:p14="http://schemas.microsoft.com/office/powerpoint/2010/main" val="61395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1E7B-262E-B423-BE3F-005FF42D82CD}"/>
              </a:ext>
            </a:extLst>
          </p:cNvPr>
          <p:cNvSpPr>
            <a:spLocks noGrp="1"/>
          </p:cNvSpPr>
          <p:nvPr>
            <p:ph type="title"/>
          </p:nvPr>
        </p:nvSpPr>
        <p:spPr/>
        <p:txBody>
          <a:bodyPr/>
          <a:lstStyle/>
          <a:p>
            <a:r>
              <a:rPr lang="en-US" dirty="0"/>
              <a:t>Effectiveness</a:t>
            </a:r>
            <a:r>
              <a:rPr lang="zh-CN" altLang="en-US" dirty="0"/>
              <a:t> </a:t>
            </a:r>
            <a:r>
              <a:rPr lang="en-US" altLang="zh-CN" dirty="0"/>
              <a:t>–</a:t>
            </a:r>
            <a:r>
              <a:rPr lang="zh-CN" altLang="en-US" dirty="0"/>
              <a:t> </a:t>
            </a:r>
            <a:r>
              <a:rPr lang="en-US" altLang="zh-CN" dirty="0"/>
              <a:t>Human</a:t>
            </a:r>
            <a:r>
              <a:rPr lang="zh-CN" altLang="en-US" dirty="0"/>
              <a:t> </a:t>
            </a:r>
            <a:r>
              <a:rPr lang="en-US" altLang="zh-CN" dirty="0"/>
              <a:t>Study</a:t>
            </a:r>
            <a:endParaRPr lang="en-US" dirty="0"/>
          </a:p>
        </p:txBody>
      </p:sp>
      <p:sp>
        <p:nvSpPr>
          <p:cNvPr id="4" name="Slide Number Placeholder 3">
            <a:extLst>
              <a:ext uri="{FF2B5EF4-FFF2-40B4-BE49-F238E27FC236}">
                <a16:creationId xmlns:a16="http://schemas.microsoft.com/office/drawing/2014/main" id="{44CF4781-47EF-08D8-520E-2968CA7022C3}"/>
              </a:ext>
            </a:extLst>
          </p:cNvPr>
          <p:cNvSpPr>
            <a:spLocks noGrp="1"/>
          </p:cNvSpPr>
          <p:nvPr>
            <p:ph type="sldNum" sz="quarter" idx="4"/>
          </p:nvPr>
        </p:nvSpPr>
        <p:spPr/>
        <p:txBody>
          <a:bodyPr/>
          <a:lstStyle/>
          <a:p>
            <a:fld id="{D45A4278-EC91-9541-A4D9-B81444052E3C}" type="slidenum">
              <a:rPr lang="en-US" smtClean="0"/>
              <a:pPr/>
              <a:t>17</a:t>
            </a:fld>
            <a:endParaRPr lang="en-US"/>
          </a:p>
        </p:txBody>
      </p:sp>
      <p:sp>
        <p:nvSpPr>
          <p:cNvPr id="5" name="Footer Placeholder 4">
            <a:extLst>
              <a:ext uri="{FF2B5EF4-FFF2-40B4-BE49-F238E27FC236}">
                <a16:creationId xmlns:a16="http://schemas.microsoft.com/office/drawing/2014/main" id="{6C745046-AC08-569A-4721-15209932000E}"/>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pic>
        <p:nvPicPr>
          <p:cNvPr id="6" name="Picture 5">
            <a:extLst>
              <a:ext uri="{FF2B5EF4-FFF2-40B4-BE49-F238E27FC236}">
                <a16:creationId xmlns:a16="http://schemas.microsoft.com/office/drawing/2014/main" id="{C4148AE0-4A84-432E-3E8A-7F2C1A4E16DB}"/>
              </a:ext>
            </a:extLst>
          </p:cNvPr>
          <p:cNvPicPr>
            <a:picLocks noChangeAspect="1"/>
          </p:cNvPicPr>
          <p:nvPr/>
        </p:nvPicPr>
        <p:blipFill>
          <a:blip r:embed="rId3"/>
          <a:stretch>
            <a:fillRect/>
          </a:stretch>
        </p:blipFill>
        <p:spPr>
          <a:xfrm>
            <a:off x="1665316" y="1325565"/>
            <a:ext cx="8861368" cy="3864503"/>
          </a:xfrm>
          <a:prstGeom prst="rect">
            <a:avLst/>
          </a:prstGeom>
        </p:spPr>
      </p:pic>
      <p:sp>
        <p:nvSpPr>
          <p:cNvPr id="7" name="직사각형 14">
            <a:extLst>
              <a:ext uri="{FF2B5EF4-FFF2-40B4-BE49-F238E27FC236}">
                <a16:creationId xmlns:a16="http://schemas.microsoft.com/office/drawing/2014/main" id="{35827DCC-B27C-C465-E294-65A0B9FD1CE4}"/>
              </a:ext>
            </a:extLst>
          </p:cNvPr>
          <p:cNvSpPr/>
          <p:nvPr/>
        </p:nvSpPr>
        <p:spPr>
          <a:xfrm>
            <a:off x="2221854" y="5313820"/>
            <a:ext cx="7766304" cy="1060703"/>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hangingPunct="1">
              <a:lnSpc>
                <a:spcPct val="100000"/>
              </a:lnSpc>
              <a:spcBef>
                <a:spcPts val="0"/>
              </a:spcBef>
              <a:spcAft>
                <a:spcPts val="0"/>
              </a:spcAft>
              <a:buClrTx/>
              <a:buSzTx/>
              <a:buFontTx/>
              <a:buNone/>
              <a:tabLst/>
              <a:defRPr/>
            </a:pPr>
            <a:r>
              <a:rPr lang="en-US" altLang="zh-CN" sz="2400" b="1" kern="0" dirty="0">
                <a:solidFill>
                  <a:schemeClr val="bg1"/>
                </a:solidFill>
                <a:latin typeface="Calibri"/>
                <a:ea typeface="맑은 고딕"/>
              </a:rPr>
              <a:t>ClearMask</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can</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also</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effectively</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defend</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attacks</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targeting</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human</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listeners.</a:t>
            </a:r>
          </a:p>
        </p:txBody>
      </p:sp>
    </p:spTree>
    <p:extLst>
      <p:ext uri="{BB962C8B-B14F-4D97-AF65-F5344CB8AC3E}">
        <p14:creationId xmlns:p14="http://schemas.microsoft.com/office/powerpoint/2010/main" val="246152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C093B-209C-E484-D628-398AF02BFAC3}"/>
              </a:ext>
            </a:extLst>
          </p:cNvPr>
          <p:cNvSpPr>
            <a:spLocks noGrp="1"/>
          </p:cNvSpPr>
          <p:nvPr>
            <p:ph type="title"/>
          </p:nvPr>
        </p:nvSpPr>
        <p:spPr/>
        <p:txBody>
          <a:bodyPr/>
          <a:lstStyle/>
          <a:p>
            <a:r>
              <a:rPr lang="en-US" dirty="0"/>
              <a:t>Evaluation</a:t>
            </a:r>
            <a:r>
              <a:rPr lang="en-US" altLang="zh-CN" dirty="0"/>
              <a:t>–</a:t>
            </a:r>
            <a:r>
              <a:rPr lang="zh-CN" altLang="en-US" dirty="0"/>
              <a:t> </a:t>
            </a:r>
            <a:r>
              <a:rPr lang="en-US" altLang="zh-CN" dirty="0"/>
              <a:t>High-quality</a:t>
            </a:r>
            <a:endParaRPr lang="en-US" dirty="0"/>
          </a:p>
        </p:txBody>
      </p:sp>
      <p:sp>
        <p:nvSpPr>
          <p:cNvPr id="3" name="Content Placeholder 2">
            <a:extLst>
              <a:ext uri="{FF2B5EF4-FFF2-40B4-BE49-F238E27FC236}">
                <a16:creationId xmlns:a16="http://schemas.microsoft.com/office/drawing/2014/main" id="{B8CC0DEB-381A-ECC6-7684-00ED1E255AB6}"/>
              </a:ext>
            </a:extLst>
          </p:cNvPr>
          <p:cNvSpPr>
            <a:spLocks noGrp="1"/>
          </p:cNvSpPr>
          <p:nvPr>
            <p:ph idx="1"/>
          </p:nvPr>
        </p:nvSpPr>
        <p:spPr/>
        <p:txBody>
          <a:bodyPr/>
          <a:lstStyle/>
          <a:p>
            <a:r>
              <a:rPr lang="en-US" altLang="zh-CN" dirty="0">
                <a:latin typeface="Arial" panose="020B0604020202020204" pitchFamily="34" charset="0"/>
                <a:cs typeface="Arial" panose="020B0604020202020204" pitchFamily="34" charset="0"/>
              </a:rPr>
              <a:t>ClearMask</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vs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AntiFake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CE4408-E1FF-7B25-29DD-5B06E8F6756E}"/>
              </a:ext>
            </a:extLst>
          </p:cNvPr>
          <p:cNvSpPr>
            <a:spLocks noGrp="1"/>
          </p:cNvSpPr>
          <p:nvPr>
            <p:ph type="sldNum" sz="quarter" idx="4"/>
          </p:nvPr>
        </p:nvSpPr>
        <p:spPr/>
        <p:txBody>
          <a:bodyPr/>
          <a:lstStyle/>
          <a:p>
            <a:fld id="{D45A4278-EC91-9541-A4D9-B81444052E3C}" type="slidenum">
              <a:rPr lang="en-US" smtClean="0"/>
              <a:pPr/>
              <a:t>18</a:t>
            </a:fld>
            <a:endParaRPr lang="en-US"/>
          </a:p>
        </p:txBody>
      </p:sp>
      <p:sp>
        <p:nvSpPr>
          <p:cNvPr id="5" name="Footer Placeholder 4">
            <a:extLst>
              <a:ext uri="{FF2B5EF4-FFF2-40B4-BE49-F238E27FC236}">
                <a16:creationId xmlns:a16="http://schemas.microsoft.com/office/drawing/2014/main" id="{3DD220DC-301B-22BD-1D0F-4E4C94B24492}"/>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pic>
        <p:nvPicPr>
          <p:cNvPr id="7" name="Picture 6">
            <a:extLst>
              <a:ext uri="{FF2B5EF4-FFF2-40B4-BE49-F238E27FC236}">
                <a16:creationId xmlns:a16="http://schemas.microsoft.com/office/drawing/2014/main" id="{BA50792B-B2D3-C317-8C08-24345A16A718}"/>
              </a:ext>
            </a:extLst>
          </p:cNvPr>
          <p:cNvPicPr>
            <a:picLocks noChangeAspect="1"/>
          </p:cNvPicPr>
          <p:nvPr/>
        </p:nvPicPr>
        <p:blipFill>
          <a:blip r:embed="rId3"/>
          <a:stretch>
            <a:fillRect/>
          </a:stretch>
        </p:blipFill>
        <p:spPr>
          <a:xfrm>
            <a:off x="1466089" y="1864368"/>
            <a:ext cx="2788919" cy="1665325"/>
          </a:xfrm>
          <a:prstGeom prst="rect">
            <a:avLst/>
          </a:prstGeom>
        </p:spPr>
      </p:pic>
      <p:sp>
        <p:nvSpPr>
          <p:cNvPr id="9" name="TextBox 8">
            <a:extLst>
              <a:ext uri="{FF2B5EF4-FFF2-40B4-BE49-F238E27FC236}">
                <a16:creationId xmlns:a16="http://schemas.microsoft.com/office/drawing/2014/main" id="{B634FF55-D11D-D9D5-427F-98086A46C643}"/>
              </a:ext>
            </a:extLst>
          </p:cNvPr>
          <p:cNvSpPr txBox="1"/>
          <p:nvPr/>
        </p:nvSpPr>
        <p:spPr>
          <a:xfrm>
            <a:off x="2147316" y="3680908"/>
            <a:ext cx="1426464"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Raw</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Speech</a:t>
            </a:r>
            <a:endParaRPr lang="en-US" dirty="0"/>
          </a:p>
        </p:txBody>
      </p:sp>
      <p:pic>
        <p:nvPicPr>
          <p:cNvPr id="10" name="Picture 9">
            <a:extLst>
              <a:ext uri="{FF2B5EF4-FFF2-40B4-BE49-F238E27FC236}">
                <a16:creationId xmlns:a16="http://schemas.microsoft.com/office/drawing/2014/main" id="{359A44FA-4A07-3076-F7C0-376092933A7B}"/>
              </a:ext>
            </a:extLst>
          </p:cNvPr>
          <p:cNvPicPr>
            <a:picLocks noChangeAspect="1"/>
          </p:cNvPicPr>
          <p:nvPr/>
        </p:nvPicPr>
        <p:blipFill>
          <a:blip r:embed="rId4"/>
          <a:stretch>
            <a:fillRect/>
          </a:stretch>
        </p:blipFill>
        <p:spPr>
          <a:xfrm>
            <a:off x="7693151" y="1865986"/>
            <a:ext cx="2788919" cy="1663707"/>
          </a:xfrm>
          <a:prstGeom prst="rect">
            <a:avLst/>
          </a:prstGeom>
        </p:spPr>
      </p:pic>
      <p:sp>
        <p:nvSpPr>
          <p:cNvPr id="11" name="TextBox 10">
            <a:extLst>
              <a:ext uri="{FF2B5EF4-FFF2-40B4-BE49-F238E27FC236}">
                <a16:creationId xmlns:a16="http://schemas.microsoft.com/office/drawing/2014/main" id="{09188C3D-EC1B-B8DD-3A23-7550334E8739}"/>
              </a:ext>
            </a:extLst>
          </p:cNvPr>
          <p:cNvSpPr txBox="1"/>
          <p:nvPr/>
        </p:nvSpPr>
        <p:spPr>
          <a:xfrm>
            <a:off x="8374379" y="3679290"/>
            <a:ext cx="1426464"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AntiFake</a:t>
            </a:r>
            <a:endParaRPr lang="en-US" dirty="0"/>
          </a:p>
        </p:txBody>
      </p:sp>
      <p:pic>
        <p:nvPicPr>
          <p:cNvPr id="16" name="Picture 15">
            <a:extLst>
              <a:ext uri="{FF2B5EF4-FFF2-40B4-BE49-F238E27FC236}">
                <a16:creationId xmlns:a16="http://schemas.microsoft.com/office/drawing/2014/main" id="{C9560049-0FB3-FF75-B1CA-481BC3387DE2}"/>
              </a:ext>
            </a:extLst>
          </p:cNvPr>
          <p:cNvPicPr>
            <a:picLocks noChangeAspect="1"/>
          </p:cNvPicPr>
          <p:nvPr/>
        </p:nvPicPr>
        <p:blipFill>
          <a:blip r:embed="rId5"/>
          <a:stretch>
            <a:fillRect/>
          </a:stretch>
        </p:blipFill>
        <p:spPr>
          <a:xfrm>
            <a:off x="1466089" y="4281749"/>
            <a:ext cx="2796959" cy="1663708"/>
          </a:xfrm>
          <a:prstGeom prst="rect">
            <a:avLst/>
          </a:prstGeom>
        </p:spPr>
      </p:pic>
      <p:pic>
        <p:nvPicPr>
          <p:cNvPr id="18" name="Picture 17">
            <a:extLst>
              <a:ext uri="{FF2B5EF4-FFF2-40B4-BE49-F238E27FC236}">
                <a16:creationId xmlns:a16="http://schemas.microsoft.com/office/drawing/2014/main" id="{C02A9D27-60CB-D004-3002-D4523392E5F2}"/>
              </a:ext>
            </a:extLst>
          </p:cNvPr>
          <p:cNvPicPr>
            <a:picLocks noChangeAspect="1"/>
          </p:cNvPicPr>
          <p:nvPr/>
        </p:nvPicPr>
        <p:blipFill>
          <a:blip r:embed="rId6"/>
          <a:stretch>
            <a:fillRect/>
          </a:stretch>
        </p:blipFill>
        <p:spPr>
          <a:xfrm>
            <a:off x="7685115" y="4279740"/>
            <a:ext cx="2796955" cy="1667725"/>
          </a:xfrm>
          <a:prstGeom prst="rect">
            <a:avLst/>
          </a:prstGeom>
        </p:spPr>
      </p:pic>
      <p:sp>
        <p:nvSpPr>
          <p:cNvPr id="19" name="TextBox 18">
            <a:extLst>
              <a:ext uri="{FF2B5EF4-FFF2-40B4-BE49-F238E27FC236}">
                <a16:creationId xmlns:a16="http://schemas.microsoft.com/office/drawing/2014/main" id="{451A8B7E-6D27-62B9-ED73-4AB95E651126}"/>
              </a:ext>
            </a:extLst>
          </p:cNvPr>
          <p:cNvSpPr txBox="1"/>
          <p:nvPr/>
        </p:nvSpPr>
        <p:spPr>
          <a:xfrm>
            <a:off x="2147316" y="5992300"/>
            <a:ext cx="1426464"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ClearMask</a:t>
            </a:r>
            <a:endParaRPr lang="en-US" dirty="0"/>
          </a:p>
        </p:txBody>
      </p:sp>
      <p:sp>
        <p:nvSpPr>
          <p:cNvPr id="20" name="TextBox 19">
            <a:extLst>
              <a:ext uri="{FF2B5EF4-FFF2-40B4-BE49-F238E27FC236}">
                <a16:creationId xmlns:a16="http://schemas.microsoft.com/office/drawing/2014/main" id="{257CEAB9-CBC4-9911-9F73-D61B15EDF058}"/>
              </a:ext>
            </a:extLst>
          </p:cNvPr>
          <p:cNvSpPr txBox="1"/>
          <p:nvPr/>
        </p:nvSpPr>
        <p:spPr>
          <a:xfrm>
            <a:off x="8374379" y="5992300"/>
            <a:ext cx="1426464" cy="369332"/>
          </a:xfrm>
          <a:prstGeom prst="rect">
            <a:avLst/>
          </a:prstGeom>
          <a:noFill/>
        </p:spPr>
        <p:txBody>
          <a:bodyPr wrap="square">
            <a:spAutoFit/>
          </a:bodyPr>
          <a:lstStyle/>
          <a:p>
            <a:pPr algn="ctr"/>
            <a:r>
              <a:rPr lang="en-US" altLang="zh-CN" sz="1800" dirty="0">
                <a:latin typeface="Times New Roman" panose="02020603050405020304" pitchFamily="18" charset="0"/>
                <a:cs typeface="Times New Roman" panose="02020603050405020304" pitchFamily="18" charset="0"/>
              </a:rPr>
              <a:t>LiveMask</a:t>
            </a:r>
            <a:endParaRPr lang="en-US" dirty="0"/>
          </a:p>
        </p:txBody>
      </p:sp>
      <p:sp>
        <p:nvSpPr>
          <p:cNvPr id="21" name="직사각형 14">
            <a:extLst>
              <a:ext uri="{FF2B5EF4-FFF2-40B4-BE49-F238E27FC236}">
                <a16:creationId xmlns:a16="http://schemas.microsoft.com/office/drawing/2014/main" id="{38687ED4-9EBA-556F-421A-401F149F14F5}"/>
              </a:ext>
            </a:extLst>
          </p:cNvPr>
          <p:cNvSpPr/>
          <p:nvPr/>
        </p:nvSpPr>
        <p:spPr>
          <a:xfrm>
            <a:off x="4498850" y="2234999"/>
            <a:ext cx="2933147" cy="924061"/>
          </a:xfrm>
          <a:prstGeom prst="rect">
            <a:avLst/>
          </a:prstGeom>
          <a:solidFill>
            <a:srgbClr val="C00000"/>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hangingPunct="1">
              <a:lnSpc>
                <a:spcPct val="100000"/>
              </a:lnSpc>
              <a:spcBef>
                <a:spcPts val="0"/>
              </a:spcBef>
              <a:spcAft>
                <a:spcPts val="0"/>
              </a:spcAft>
              <a:buClrTx/>
              <a:buSzTx/>
              <a:buFontTx/>
              <a:buNone/>
              <a:tabLst/>
              <a:defRPr/>
            </a:pPr>
            <a:r>
              <a:rPr lang="en-US" altLang="zh-CN" sz="2400" b="1" kern="0" dirty="0">
                <a:solidFill>
                  <a:schemeClr val="bg1"/>
                </a:solidFill>
                <a:latin typeface="Calibri"/>
                <a:ea typeface="맑은 고딕"/>
              </a:rPr>
              <a:t>Noisy</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and</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lose</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high-frequency</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features.</a:t>
            </a:r>
          </a:p>
        </p:txBody>
      </p:sp>
      <p:sp>
        <p:nvSpPr>
          <p:cNvPr id="22" name="직사각형 14">
            <a:extLst>
              <a:ext uri="{FF2B5EF4-FFF2-40B4-BE49-F238E27FC236}">
                <a16:creationId xmlns:a16="http://schemas.microsoft.com/office/drawing/2014/main" id="{C59CB5F1-E8C1-D7CC-276B-BB4250691CCA}"/>
              </a:ext>
            </a:extLst>
          </p:cNvPr>
          <p:cNvSpPr/>
          <p:nvPr/>
        </p:nvSpPr>
        <p:spPr>
          <a:xfrm>
            <a:off x="4498849" y="4651571"/>
            <a:ext cx="2933147" cy="924061"/>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hangingPunct="1">
              <a:lnSpc>
                <a:spcPct val="100000"/>
              </a:lnSpc>
              <a:spcBef>
                <a:spcPts val="0"/>
              </a:spcBef>
              <a:spcAft>
                <a:spcPts val="0"/>
              </a:spcAft>
              <a:buClrTx/>
              <a:buSzTx/>
              <a:buFontTx/>
              <a:buNone/>
              <a:tabLst/>
              <a:defRPr/>
            </a:pPr>
            <a:r>
              <a:rPr lang="en-US" altLang="zh-CN" sz="2400" b="1" kern="0" dirty="0">
                <a:solidFill>
                  <a:schemeClr val="bg1"/>
                </a:solidFill>
                <a:latin typeface="Calibri"/>
                <a:ea typeface="맑은 고딕"/>
              </a:rPr>
              <a:t>Maintain</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high</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audio</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quality.</a:t>
            </a:r>
          </a:p>
        </p:txBody>
      </p:sp>
    </p:spTree>
    <p:extLst>
      <p:ext uri="{BB962C8B-B14F-4D97-AF65-F5344CB8AC3E}">
        <p14:creationId xmlns:p14="http://schemas.microsoft.com/office/powerpoint/2010/main" val="36561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9" grpId="0"/>
      <p:bldP spid="20" grpId="0"/>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D754-1593-DFFB-8EEA-E35DF5A3C7EB}"/>
              </a:ext>
            </a:extLst>
          </p:cNvPr>
          <p:cNvSpPr>
            <a:spLocks noGrp="1"/>
          </p:cNvSpPr>
          <p:nvPr>
            <p:ph type="title"/>
          </p:nvPr>
        </p:nvSpPr>
        <p:spPr/>
        <p:txBody>
          <a:bodyPr/>
          <a:lstStyle/>
          <a:p>
            <a:r>
              <a:rPr lang="en-US" dirty="0"/>
              <a:t>Evaluation</a:t>
            </a:r>
            <a:r>
              <a:rPr lang="zh-CN" altLang="en-US" dirty="0"/>
              <a:t> </a:t>
            </a:r>
            <a:r>
              <a:rPr lang="en-US" altLang="zh-CN" dirty="0"/>
              <a:t>-</a:t>
            </a:r>
            <a:r>
              <a:rPr lang="zh-CN" altLang="en-US" dirty="0"/>
              <a:t> </a:t>
            </a:r>
            <a:r>
              <a:rPr lang="en-US" altLang="zh-CN" dirty="0"/>
              <a:t>Robustness</a:t>
            </a:r>
            <a:endParaRPr lang="en-US" dirty="0"/>
          </a:p>
        </p:txBody>
      </p:sp>
      <p:pic>
        <p:nvPicPr>
          <p:cNvPr id="7" name="Content Placeholder 6">
            <a:extLst>
              <a:ext uri="{FF2B5EF4-FFF2-40B4-BE49-F238E27FC236}">
                <a16:creationId xmlns:a16="http://schemas.microsoft.com/office/drawing/2014/main" id="{05F6FA11-4868-0628-D283-114D30335718}"/>
              </a:ext>
            </a:extLst>
          </p:cNvPr>
          <p:cNvPicPr>
            <a:picLocks noGrp="1" noChangeAspect="1"/>
          </p:cNvPicPr>
          <p:nvPr>
            <p:ph idx="1"/>
          </p:nvPr>
        </p:nvPicPr>
        <p:blipFill>
          <a:blip r:embed="rId3"/>
          <a:stretch>
            <a:fillRect/>
          </a:stretch>
        </p:blipFill>
        <p:spPr>
          <a:xfrm>
            <a:off x="555568" y="1600645"/>
            <a:ext cx="5344725" cy="3129851"/>
          </a:xfrm>
          <a:prstGeom prst="rect">
            <a:avLst/>
          </a:prstGeom>
        </p:spPr>
      </p:pic>
      <p:sp>
        <p:nvSpPr>
          <p:cNvPr id="4" name="Slide Number Placeholder 3">
            <a:extLst>
              <a:ext uri="{FF2B5EF4-FFF2-40B4-BE49-F238E27FC236}">
                <a16:creationId xmlns:a16="http://schemas.microsoft.com/office/drawing/2014/main" id="{612258B2-8E50-104B-9860-5C8CA2C9B325}"/>
              </a:ext>
            </a:extLst>
          </p:cNvPr>
          <p:cNvSpPr>
            <a:spLocks noGrp="1"/>
          </p:cNvSpPr>
          <p:nvPr>
            <p:ph type="sldNum" sz="quarter" idx="4"/>
          </p:nvPr>
        </p:nvSpPr>
        <p:spPr/>
        <p:txBody>
          <a:bodyPr/>
          <a:lstStyle/>
          <a:p>
            <a:fld id="{D45A4278-EC91-9541-A4D9-B81444052E3C}" type="slidenum">
              <a:rPr lang="en-US" smtClean="0"/>
              <a:pPr/>
              <a:t>19</a:t>
            </a:fld>
            <a:endParaRPr lang="en-US"/>
          </a:p>
        </p:txBody>
      </p:sp>
      <p:sp>
        <p:nvSpPr>
          <p:cNvPr id="5" name="Footer Placeholder 4">
            <a:extLst>
              <a:ext uri="{FF2B5EF4-FFF2-40B4-BE49-F238E27FC236}">
                <a16:creationId xmlns:a16="http://schemas.microsoft.com/office/drawing/2014/main" id="{69347617-2D2C-9B4E-5349-FC3B4975D01D}"/>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pic>
        <p:nvPicPr>
          <p:cNvPr id="8" name="Picture 7">
            <a:extLst>
              <a:ext uri="{FF2B5EF4-FFF2-40B4-BE49-F238E27FC236}">
                <a16:creationId xmlns:a16="http://schemas.microsoft.com/office/drawing/2014/main" id="{2897B454-6C23-505C-42B6-B45D32E6BEA4}"/>
              </a:ext>
            </a:extLst>
          </p:cNvPr>
          <p:cNvPicPr>
            <a:picLocks noChangeAspect="1"/>
          </p:cNvPicPr>
          <p:nvPr/>
        </p:nvPicPr>
        <p:blipFill>
          <a:blip r:embed="rId4"/>
          <a:stretch>
            <a:fillRect/>
          </a:stretch>
        </p:blipFill>
        <p:spPr>
          <a:xfrm>
            <a:off x="6380528" y="1600645"/>
            <a:ext cx="5346567" cy="3129851"/>
          </a:xfrm>
          <a:prstGeom prst="rect">
            <a:avLst/>
          </a:prstGeom>
        </p:spPr>
      </p:pic>
      <p:sp>
        <p:nvSpPr>
          <p:cNvPr id="9" name="직사각형 14">
            <a:extLst>
              <a:ext uri="{FF2B5EF4-FFF2-40B4-BE49-F238E27FC236}">
                <a16:creationId xmlns:a16="http://schemas.microsoft.com/office/drawing/2014/main" id="{9FA76840-3EFE-B30F-1FB4-5BC0F11686B9}"/>
              </a:ext>
            </a:extLst>
          </p:cNvPr>
          <p:cNvSpPr/>
          <p:nvPr/>
        </p:nvSpPr>
        <p:spPr>
          <a:xfrm>
            <a:off x="2553367" y="5152355"/>
            <a:ext cx="7103279" cy="924061"/>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hangingPunct="1">
              <a:lnSpc>
                <a:spcPct val="100000"/>
              </a:lnSpc>
              <a:spcBef>
                <a:spcPts val="0"/>
              </a:spcBef>
              <a:spcAft>
                <a:spcPts val="0"/>
              </a:spcAft>
              <a:buClrTx/>
              <a:buSzTx/>
              <a:buFontTx/>
              <a:buNone/>
              <a:tabLst/>
              <a:defRPr/>
            </a:pPr>
            <a:r>
              <a:rPr lang="en-US" altLang="zh-CN" sz="2400" b="1" kern="0" dirty="0">
                <a:solidFill>
                  <a:schemeClr val="bg1"/>
                </a:solidFill>
                <a:latin typeface="Calibri"/>
                <a:ea typeface="맑은 고딕"/>
              </a:rPr>
              <a:t>ClearMask</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is</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robust</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for</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adaptive</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attackers</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using</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signal</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processing</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or</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denoising</a:t>
            </a:r>
            <a:r>
              <a:rPr lang="zh-CN" altLang="en-US" sz="2400" b="1" kern="0" dirty="0">
                <a:solidFill>
                  <a:schemeClr val="bg1"/>
                </a:solidFill>
                <a:latin typeface="Calibri"/>
                <a:ea typeface="맑은 고딕"/>
              </a:rPr>
              <a:t> </a:t>
            </a:r>
            <a:r>
              <a:rPr lang="en-US" altLang="zh-CN" sz="2400" b="1" kern="0" dirty="0">
                <a:solidFill>
                  <a:schemeClr val="bg1"/>
                </a:solidFill>
                <a:latin typeface="Calibri"/>
                <a:ea typeface="맑은 고딕"/>
              </a:rPr>
              <a:t>methods.</a:t>
            </a:r>
          </a:p>
        </p:txBody>
      </p:sp>
    </p:spTree>
    <p:extLst>
      <p:ext uri="{BB962C8B-B14F-4D97-AF65-F5344CB8AC3E}">
        <p14:creationId xmlns:p14="http://schemas.microsoft.com/office/powerpoint/2010/main" val="34864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B0A0C20-B901-4964-BBBA-73111079EFA6}"/>
              </a:ext>
            </a:extLst>
          </p:cNvPr>
          <p:cNvSpPr>
            <a:spLocks noGrp="1"/>
          </p:cNvSpPr>
          <p:nvPr>
            <p:ph type="title"/>
          </p:nvPr>
        </p:nvSpPr>
        <p:spPr/>
        <p:txBody>
          <a:bodyPr>
            <a:normAutofit/>
          </a:bodyPr>
          <a:lstStyle/>
          <a:p>
            <a:r>
              <a:rPr lang="en-US" dirty="0"/>
              <a:t>Voice Deepfake</a:t>
            </a:r>
            <a:r>
              <a:rPr lang="zh-CN" altLang="en-US" dirty="0"/>
              <a:t> </a:t>
            </a:r>
            <a:r>
              <a:rPr lang="en-US" altLang="zh-CN" dirty="0"/>
              <a:t>Introduction</a:t>
            </a:r>
            <a:endParaRPr lang="en-US" dirty="0"/>
          </a:p>
        </p:txBody>
      </p:sp>
      <p:sp>
        <p:nvSpPr>
          <p:cNvPr id="6" name="灯片编号占位符 5">
            <a:extLst>
              <a:ext uri="{FF2B5EF4-FFF2-40B4-BE49-F238E27FC236}">
                <a16:creationId xmlns:a16="http://schemas.microsoft.com/office/drawing/2014/main" id="{D29F9218-77A5-4C76-9696-C7F91A72102A}"/>
              </a:ext>
            </a:extLst>
          </p:cNvPr>
          <p:cNvSpPr>
            <a:spLocks noGrp="1"/>
          </p:cNvSpPr>
          <p:nvPr>
            <p:ph type="sldNum" sz="quarter" idx="4"/>
          </p:nvPr>
        </p:nvSpPr>
        <p:spPr/>
        <p:txBody>
          <a:bodyPr/>
          <a:lstStyle/>
          <a:p>
            <a:fld id="{D45A4278-EC91-9541-A4D9-B81444052E3C}" type="slidenum">
              <a:rPr lang="en-US" smtClean="0"/>
              <a:pPr/>
              <a:t>2</a:t>
            </a:fld>
            <a:endParaRPr lang="en-US"/>
          </a:p>
        </p:txBody>
      </p:sp>
      <p:sp>
        <p:nvSpPr>
          <p:cNvPr id="7" name="页脚占位符 6">
            <a:extLst>
              <a:ext uri="{FF2B5EF4-FFF2-40B4-BE49-F238E27FC236}">
                <a16:creationId xmlns:a16="http://schemas.microsoft.com/office/drawing/2014/main" id="{6631D047-D5E8-44E6-AF48-58FC5441D2FA}"/>
              </a:ext>
            </a:extLst>
          </p:cNvPr>
          <p:cNvSpPr>
            <a:spLocks noGrp="1"/>
          </p:cNvSpPr>
          <p:nvPr>
            <p:ph type="ftr" sz="quarter" idx="3"/>
          </p:nvPr>
        </p:nvSpPr>
        <p:spPr>
          <a:xfrm>
            <a:off x="2179503" y="6498274"/>
            <a:ext cx="7832993" cy="333059"/>
          </a:xfrm>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pic>
        <p:nvPicPr>
          <p:cNvPr id="3" name="Picture 2">
            <a:extLst>
              <a:ext uri="{FF2B5EF4-FFF2-40B4-BE49-F238E27FC236}">
                <a16:creationId xmlns:a16="http://schemas.microsoft.com/office/drawing/2014/main" id="{F325A902-4398-28BB-37DB-5FE047303585}"/>
              </a:ext>
            </a:extLst>
          </p:cNvPr>
          <p:cNvPicPr>
            <a:picLocks noChangeAspect="1"/>
          </p:cNvPicPr>
          <p:nvPr/>
        </p:nvPicPr>
        <p:blipFill>
          <a:blip r:embed="rId3"/>
          <a:stretch>
            <a:fillRect/>
          </a:stretch>
        </p:blipFill>
        <p:spPr>
          <a:xfrm>
            <a:off x="7201558" y="1199738"/>
            <a:ext cx="4274665" cy="2514259"/>
          </a:xfrm>
          <a:prstGeom prst="rect">
            <a:avLst/>
          </a:prstGeom>
        </p:spPr>
      </p:pic>
      <p:grpSp>
        <p:nvGrpSpPr>
          <p:cNvPr id="21" name="Group 20">
            <a:extLst>
              <a:ext uri="{FF2B5EF4-FFF2-40B4-BE49-F238E27FC236}">
                <a16:creationId xmlns:a16="http://schemas.microsoft.com/office/drawing/2014/main" id="{2642DCE2-11D2-5674-6AF9-1793A423A0B0}"/>
              </a:ext>
            </a:extLst>
          </p:cNvPr>
          <p:cNvGrpSpPr/>
          <p:nvPr/>
        </p:nvGrpSpPr>
        <p:grpSpPr>
          <a:xfrm>
            <a:off x="377365" y="1876476"/>
            <a:ext cx="4373538" cy="838605"/>
            <a:chOff x="377365" y="1876476"/>
            <a:chExt cx="4373538" cy="838605"/>
          </a:xfrm>
        </p:grpSpPr>
        <p:pic>
          <p:nvPicPr>
            <p:cNvPr id="5" name="Picture 4">
              <a:extLst>
                <a:ext uri="{FF2B5EF4-FFF2-40B4-BE49-F238E27FC236}">
                  <a16:creationId xmlns:a16="http://schemas.microsoft.com/office/drawing/2014/main" id="{C1AEE64E-4335-D0C1-F5B2-3715B5946CF6}"/>
                </a:ext>
              </a:extLst>
            </p:cNvPr>
            <p:cNvPicPr>
              <a:picLocks noChangeAspect="1"/>
            </p:cNvPicPr>
            <p:nvPr/>
          </p:nvPicPr>
          <p:blipFill rotWithShape="1">
            <a:blip r:embed="rId4">
              <a:clrChange>
                <a:clrFrom>
                  <a:srgbClr val="F6F6F6"/>
                </a:clrFrom>
                <a:clrTo>
                  <a:srgbClr val="F6F6F6">
                    <a:alpha val="0"/>
                  </a:srgbClr>
                </a:clrTo>
              </a:clrChange>
              <a:duotone>
                <a:schemeClr val="accent6">
                  <a:shade val="45000"/>
                  <a:satMod val="135000"/>
                </a:schemeClr>
                <a:prstClr val="white"/>
              </a:duotone>
            </a:blip>
            <a:srcRect r="7647"/>
            <a:stretch/>
          </p:blipFill>
          <p:spPr>
            <a:xfrm>
              <a:off x="1505053" y="2105754"/>
              <a:ext cx="3180537" cy="508000"/>
            </a:xfrm>
            <a:prstGeom prst="rect">
              <a:avLst/>
            </a:prstGeom>
            <a:ln>
              <a:noFill/>
            </a:ln>
          </p:spPr>
        </p:pic>
        <p:pic>
          <p:nvPicPr>
            <p:cNvPr id="19" name="Picture 18">
              <a:extLst>
                <a:ext uri="{FF2B5EF4-FFF2-40B4-BE49-F238E27FC236}">
                  <a16:creationId xmlns:a16="http://schemas.microsoft.com/office/drawing/2014/main" id="{1623EF7B-9B37-EB88-53C4-9F90639853F6}"/>
                </a:ext>
              </a:extLst>
            </p:cNvPr>
            <p:cNvPicPr>
              <a:picLocks noChangeAspect="1"/>
            </p:cNvPicPr>
            <p:nvPr/>
          </p:nvPicPr>
          <p:blipFill>
            <a:blip r:embed="rId5">
              <a:clrChange>
                <a:clrFrom>
                  <a:srgbClr val="F6F6F6"/>
                </a:clrFrom>
                <a:clrTo>
                  <a:srgbClr val="F6F6F6">
                    <a:alpha val="0"/>
                  </a:srgbClr>
                </a:clrTo>
              </a:clrChange>
            </a:blip>
            <a:stretch>
              <a:fillRect/>
            </a:stretch>
          </p:blipFill>
          <p:spPr>
            <a:xfrm>
              <a:off x="377365" y="1876476"/>
              <a:ext cx="798671" cy="838605"/>
            </a:xfrm>
            <a:prstGeom prst="rect">
              <a:avLst/>
            </a:prstGeom>
          </p:spPr>
        </p:pic>
        <p:sp>
          <p:nvSpPr>
            <p:cNvPr id="2" name="Rectangle: Rounded Corners 1">
              <a:extLst>
                <a:ext uri="{FF2B5EF4-FFF2-40B4-BE49-F238E27FC236}">
                  <a16:creationId xmlns:a16="http://schemas.microsoft.com/office/drawing/2014/main" id="{ADAD8301-8E49-2BB7-0953-52DEBDD0CCFE}"/>
                </a:ext>
              </a:extLst>
            </p:cNvPr>
            <p:cNvSpPr/>
            <p:nvPr/>
          </p:nvSpPr>
          <p:spPr>
            <a:xfrm>
              <a:off x="1442592" y="1944282"/>
              <a:ext cx="3308311" cy="74212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31C01B8-13DF-B8B1-3304-CA84D194972B}"/>
              </a:ext>
            </a:extLst>
          </p:cNvPr>
          <p:cNvGrpSpPr/>
          <p:nvPr/>
        </p:nvGrpSpPr>
        <p:grpSpPr>
          <a:xfrm>
            <a:off x="89910" y="4016175"/>
            <a:ext cx="4660993" cy="1287369"/>
            <a:chOff x="89910" y="4016175"/>
            <a:chExt cx="4660993" cy="1287369"/>
          </a:xfrm>
        </p:grpSpPr>
        <p:pic>
          <p:nvPicPr>
            <p:cNvPr id="9" name="Picture 8">
              <a:extLst>
                <a:ext uri="{FF2B5EF4-FFF2-40B4-BE49-F238E27FC236}">
                  <a16:creationId xmlns:a16="http://schemas.microsoft.com/office/drawing/2014/main" id="{6D039F1D-A3A9-3FF3-1C8C-78C652035196}"/>
                </a:ext>
              </a:extLst>
            </p:cNvPr>
            <p:cNvPicPr>
              <a:picLocks noChangeAspect="1"/>
            </p:cNvPicPr>
            <p:nvPr/>
          </p:nvPicPr>
          <p:blipFill>
            <a:blip r:embed="rId6"/>
            <a:srcRect/>
            <a:stretch/>
          </p:blipFill>
          <p:spPr>
            <a:xfrm>
              <a:off x="89910" y="4016175"/>
              <a:ext cx="1287369" cy="1287369"/>
            </a:xfrm>
            <a:prstGeom prst="rect">
              <a:avLst/>
            </a:prstGeom>
          </p:spPr>
        </p:pic>
        <p:pic>
          <p:nvPicPr>
            <p:cNvPr id="10" name="Picture 9">
              <a:extLst>
                <a:ext uri="{FF2B5EF4-FFF2-40B4-BE49-F238E27FC236}">
                  <a16:creationId xmlns:a16="http://schemas.microsoft.com/office/drawing/2014/main" id="{C2C1B261-1D4D-6E27-C7AC-418848B35700}"/>
                </a:ext>
              </a:extLst>
            </p:cNvPr>
            <p:cNvPicPr>
              <a:picLocks noChangeAspect="1"/>
            </p:cNvPicPr>
            <p:nvPr/>
          </p:nvPicPr>
          <p:blipFill rotWithShape="1">
            <a:blip r:embed="rId4">
              <a:clrChange>
                <a:clrFrom>
                  <a:srgbClr val="F6F6F6"/>
                </a:clrFrom>
                <a:clrTo>
                  <a:srgbClr val="F6F6F6">
                    <a:alpha val="0"/>
                  </a:srgbClr>
                </a:clrTo>
              </a:clrChange>
              <a:duotone>
                <a:schemeClr val="accent2">
                  <a:shade val="45000"/>
                  <a:satMod val="135000"/>
                </a:schemeClr>
                <a:prstClr val="white"/>
              </a:duotone>
            </a:blip>
            <a:srcRect r="7647"/>
            <a:stretch/>
          </p:blipFill>
          <p:spPr>
            <a:xfrm>
              <a:off x="1505053" y="4451373"/>
              <a:ext cx="3180537" cy="508000"/>
            </a:xfrm>
            <a:prstGeom prst="rect">
              <a:avLst/>
            </a:prstGeom>
            <a:ln>
              <a:noFill/>
            </a:ln>
          </p:spPr>
        </p:pic>
        <p:sp>
          <p:nvSpPr>
            <p:cNvPr id="11" name="Rectangle: Rounded Corners 10">
              <a:extLst>
                <a:ext uri="{FF2B5EF4-FFF2-40B4-BE49-F238E27FC236}">
                  <a16:creationId xmlns:a16="http://schemas.microsoft.com/office/drawing/2014/main" id="{7D71D8D8-4998-D75D-B9EF-60A2C8256207}"/>
                </a:ext>
              </a:extLst>
            </p:cNvPr>
            <p:cNvSpPr/>
            <p:nvPr/>
          </p:nvSpPr>
          <p:spPr>
            <a:xfrm>
              <a:off x="1442592" y="4289901"/>
              <a:ext cx="3308311" cy="742122"/>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직사각형 14">
            <a:extLst>
              <a:ext uri="{FF2B5EF4-FFF2-40B4-BE49-F238E27FC236}">
                <a16:creationId xmlns:a16="http://schemas.microsoft.com/office/drawing/2014/main" id="{A54101BB-12F5-F0F0-5730-89891D14E836}"/>
              </a:ext>
            </a:extLst>
          </p:cNvPr>
          <p:cNvSpPr/>
          <p:nvPr/>
        </p:nvSpPr>
        <p:spPr>
          <a:xfrm>
            <a:off x="4877263" y="2050134"/>
            <a:ext cx="1528270" cy="49128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lang="en-US" altLang="ko-KR" sz="1600" b="1" kern="0" dirty="0">
                <a:latin typeface="Arial" panose="020B0604020202020204" pitchFamily="34" charset="0"/>
                <a:ea typeface="맑은 고딕"/>
                <a:cs typeface="Arial" panose="020B0604020202020204" pitchFamily="34" charset="0"/>
              </a:rPr>
              <a:t>Somebody</a:t>
            </a:r>
            <a:r>
              <a:rPr lang="en-US" altLang="zh-CN" sz="1600" b="1" kern="0" dirty="0">
                <a:latin typeface="Arial" panose="020B0604020202020204" pitchFamily="34" charset="0"/>
                <a:ea typeface="맑은 고딕"/>
                <a:cs typeface="Arial" panose="020B0604020202020204" pitchFamily="34" charset="0"/>
              </a:rPr>
              <a:t>’s</a:t>
            </a:r>
            <a:r>
              <a:rPr lang="zh-CN" altLang="en-US" sz="1600" b="1" kern="0" dirty="0">
                <a:latin typeface="Arial" panose="020B0604020202020204" pitchFamily="34" charset="0"/>
                <a:ea typeface="맑은 고딕"/>
                <a:cs typeface="Arial" panose="020B0604020202020204" pitchFamily="34" charset="0"/>
              </a:rPr>
              <a:t> </a:t>
            </a:r>
            <a:r>
              <a:rPr lang="en-US" altLang="zh-CN" sz="1600" b="1" kern="0" dirty="0">
                <a:latin typeface="Arial" panose="020B0604020202020204" pitchFamily="34" charset="0"/>
                <a:ea typeface="맑은 고딕"/>
                <a:cs typeface="Arial" panose="020B0604020202020204" pitchFamily="34" charset="0"/>
              </a:rPr>
              <a:t>voice</a:t>
            </a:r>
            <a:endParaRPr kumimoji="0" lang="ko-KR" altLang="en-US" sz="1600" b="1" i="0" u="none" strike="noStrike" kern="0" cap="none" spc="0" normalizeH="0" baseline="0" noProof="0" dirty="0">
              <a:ln>
                <a:noFill/>
              </a:ln>
              <a:effectLst/>
              <a:uLnTx/>
              <a:uFillTx/>
              <a:latin typeface="Arial" panose="020B0604020202020204" pitchFamily="34" charset="0"/>
              <a:ea typeface="맑은 고딕"/>
              <a:cs typeface="Arial" panose="020B0604020202020204" pitchFamily="34" charset="0"/>
            </a:endParaRPr>
          </a:p>
        </p:txBody>
      </p:sp>
      <p:sp>
        <p:nvSpPr>
          <p:cNvPr id="13" name="직사각형 14">
            <a:extLst>
              <a:ext uri="{FF2B5EF4-FFF2-40B4-BE49-F238E27FC236}">
                <a16:creationId xmlns:a16="http://schemas.microsoft.com/office/drawing/2014/main" id="{3E1CAD55-61E9-0AC4-6F04-E05FD55A66AF}"/>
              </a:ext>
            </a:extLst>
          </p:cNvPr>
          <p:cNvSpPr/>
          <p:nvPr/>
        </p:nvSpPr>
        <p:spPr>
          <a:xfrm>
            <a:off x="4748051" y="4415318"/>
            <a:ext cx="1657482" cy="49128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lang="en-US" altLang="ko-KR" sz="1600" b="1" kern="0" dirty="0">
                <a:latin typeface="Arial" panose="020B0604020202020204" pitchFamily="34" charset="0"/>
                <a:ea typeface="맑은 고딕"/>
                <a:cs typeface="Arial" panose="020B0604020202020204" pitchFamily="34" charset="0"/>
              </a:rPr>
              <a:t>Jackie</a:t>
            </a:r>
            <a:r>
              <a:rPr lang="zh-CN" altLang="en-US" sz="1600" b="1" kern="0" dirty="0">
                <a:latin typeface="Arial" panose="020B0604020202020204" pitchFamily="34" charset="0"/>
                <a:ea typeface="맑은 고딕"/>
                <a:cs typeface="Arial" panose="020B0604020202020204" pitchFamily="34" charset="0"/>
              </a:rPr>
              <a:t> </a:t>
            </a:r>
            <a:r>
              <a:rPr lang="en-US" altLang="zh-CN" sz="1600" b="1" kern="0" dirty="0">
                <a:latin typeface="Arial" panose="020B0604020202020204" pitchFamily="34" charset="0"/>
                <a:ea typeface="맑은 고딕"/>
                <a:cs typeface="Arial" panose="020B0604020202020204" pitchFamily="34" charset="0"/>
              </a:rPr>
              <a:t>Chan</a:t>
            </a:r>
            <a:r>
              <a:rPr lang="en-US" altLang="ko-KR" sz="1600" b="1" kern="0" dirty="0">
                <a:latin typeface="Arial" panose="020B0604020202020204" pitchFamily="34" charset="0"/>
                <a:ea typeface="맑은 고딕"/>
                <a:cs typeface="Arial" panose="020B0604020202020204" pitchFamily="34" charset="0"/>
              </a:rPr>
              <a:t>’s</a:t>
            </a:r>
          </a:p>
          <a:p>
            <a:pPr marL="0" marR="0" lvl="0" indent="0" algn="ctr" defTabSz="914400" eaLnBrk="1" fontAlgn="auto" latinLnBrk="1" hangingPunct="1">
              <a:lnSpc>
                <a:spcPct val="100000"/>
              </a:lnSpc>
              <a:spcBef>
                <a:spcPts val="0"/>
              </a:spcBef>
              <a:spcAft>
                <a:spcPts val="0"/>
              </a:spcAft>
              <a:buClrTx/>
              <a:buSzTx/>
              <a:buFontTx/>
              <a:buNone/>
              <a:tabLst/>
              <a:defRPr/>
            </a:pPr>
            <a:r>
              <a:rPr lang="en-US" altLang="ko-KR" sz="1600" b="1" kern="0" dirty="0">
                <a:latin typeface="Arial" panose="020B0604020202020204" pitchFamily="34" charset="0"/>
                <a:ea typeface="맑은 고딕"/>
                <a:cs typeface="Arial" panose="020B0604020202020204" pitchFamily="34" charset="0"/>
              </a:rPr>
              <a:t>voice</a:t>
            </a:r>
            <a:endParaRPr kumimoji="0" lang="ko-KR" altLang="en-US" sz="1600" b="1" i="0" u="none" strike="noStrike" kern="0" cap="none" spc="0" normalizeH="0" baseline="0" noProof="0" dirty="0">
              <a:ln>
                <a:noFill/>
              </a:ln>
              <a:effectLst/>
              <a:uLnTx/>
              <a:uFillTx/>
              <a:latin typeface="Arial" panose="020B0604020202020204" pitchFamily="34" charset="0"/>
              <a:ea typeface="맑은 고딕"/>
              <a:cs typeface="Arial" panose="020B0604020202020204" pitchFamily="34" charset="0"/>
            </a:endParaRPr>
          </a:p>
        </p:txBody>
      </p:sp>
      <p:cxnSp>
        <p:nvCxnSpPr>
          <p:cNvPr id="14" name="直接箭头连接符 6">
            <a:extLst>
              <a:ext uri="{FF2B5EF4-FFF2-40B4-BE49-F238E27FC236}">
                <a16:creationId xmlns:a16="http://schemas.microsoft.com/office/drawing/2014/main" id="{9A03C418-D541-8317-89A6-4C24FE40825D}"/>
              </a:ext>
            </a:extLst>
          </p:cNvPr>
          <p:cNvCxnSpPr>
            <a:cxnSpLocks/>
          </p:cNvCxnSpPr>
          <p:nvPr/>
        </p:nvCxnSpPr>
        <p:spPr>
          <a:xfrm>
            <a:off x="3055573" y="2890867"/>
            <a:ext cx="0" cy="1253533"/>
          </a:xfrm>
          <a:prstGeom prst="straightConnector1">
            <a:avLst/>
          </a:prstGeom>
          <a:noFill/>
          <a:ln w="76200" cap="flat" cmpd="sng" algn="ctr">
            <a:solidFill>
              <a:schemeClr val="tx1"/>
            </a:solidFill>
            <a:prstDash val="solid"/>
            <a:miter lim="800000"/>
            <a:tailEnd type="triangle"/>
          </a:ln>
          <a:effectLst/>
        </p:spPr>
      </p:cxnSp>
      <p:sp>
        <p:nvSpPr>
          <p:cNvPr id="20" name="직사각형 14">
            <a:extLst>
              <a:ext uri="{FF2B5EF4-FFF2-40B4-BE49-F238E27FC236}">
                <a16:creationId xmlns:a16="http://schemas.microsoft.com/office/drawing/2014/main" id="{F5177348-BE75-C9E9-1E6D-91BCFA0637D4}"/>
              </a:ext>
            </a:extLst>
          </p:cNvPr>
          <p:cNvSpPr/>
          <p:nvPr/>
        </p:nvSpPr>
        <p:spPr>
          <a:xfrm>
            <a:off x="3080897" y="3222709"/>
            <a:ext cx="2425327" cy="49128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lang="en-US" altLang="ko-KR" sz="1600" b="1" kern="0" dirty="0">
                <a:latin typeface="Arial" panose="020B0604020202020204" pitchFamily="34" charset="0"/>
                <a:ea typeface="맑은 고딕"/>
                <a:cs typeface="Arial" panose="020B0604020202020204" pitchFamily="34" charset="0"/>
              </a:rPr>
              <a:t>Voice</a:t>
            </a:r>
          </a:p>
          <a:p>
            <a:pPr marL="0" marR="0" lvl="0" indent="0" algn="ctr" defTabSz="914400" eaLnBrk="1" fontAlgn="auto" latinLnBrk="1"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effectLst/>
                <a:uLnTx/>
                <a:uFillTx/>
                <a:latin typeface="Arial" panose="020B0604020202020204" pitchFamily="34" charset="0"/>
                <a:ea typeface="맑은 고딕"/>
                <a:cs typeface="Arial" panose="020B0604020202020204" pitchFamily="34" charset="0"/>
              </a:rPr>
              <a:t>Deepfake</a:t>
            </a:r>
            <a:r>
              <a:rPr kumimoji="0" lang="zh-CN" altLang="en-US" sz="1600" b="1" i="0" u="none" strike="noStrike" kern="0" cap="none" spc="0" normalizeH="0" baseline="0" noProof="0" dirty="0">
                <a:ln>
                  <a:noFill/>
                </a:ln>
                <a:effectLst/>
                <a:uLnTx/>
                <a:uFillTx/>
                <a:latin typeface="Arial" panose="020B0604020202020204" pitchFamily="34" charset="0"/>
                <a:ea typeface="맑은 고딕"/>
                <a:cs typeface="Arial" panose="020B0604020202020204" pitchFamily="34" charset="0"/>
              </a:rPr>
              <a:t> </a:t>
            </a:r>
            <a:r>
              <a:rPr kumimoji="0" lang="en-US" altLang="zh-CN" sz="1600" b="1" i="0" u="none" strike="noStrike" kern="0" cap="none" spc="0" normalizeH="0" baseline="0" noProof="0" dirty="0">
                <a:ln>
                  <a:noFill/>
                </a:ln>
                <a:effectLst/>
                <a:uLnTx/>
                <a:uFillTx/>
                <a:latin typeface="Arial" panose="020B0604020202020204" pitchFamily="34" charset="0"/>
                <a:ea typeface="맑은 고딕"/>
                <a:cs typeface="Arial" panose="020B0604020202020204" pitchFamily="34" charset="0"/>
              </a:rPr>
              <a:t>Synthesis</a:t>
            </a:r>
            <a:endParaRPr kumimoji="0" lang="ko-KR" altLang="en-US" sz="1600" b="1" i="0" u="none" strike="noStrike" kern="0" cap="none" spc="0" normalizeH="0" baseline="0" noProof="0" dirty="0">
              <a:ln>
                <a:noFill/>
              </a:ln>
              <a:effectLst/>
              <a:uLnTx/>
              <a:uFillTx/>
              <a:latin typeface="Arial" panose="020B0604020202020204" pitchFamily="34" charset="0"/>
              <a:ea typeface="맑은 고딕"/>
              <a:cs typeface="Arial" panose="020B0604020202020204" pitchFamily="34" charset="0"/>
            </a:endParaRPr>
          </a:p>
        </p:txBody>
      </p:sp>
      <p:pic>
        <p:nvPicPr>
          <p:cNvPr id="16" name="Picture 15">
            <a:extLst>
              <a:ext uri="{FF2B5EF4-FFF2-40B4-BE49-F238E27FC236}">
                <a16:creationId xmlns:a16="http://schemas.microsoft.com/office/drawing/2014/main" id="{9E87AAB4-4D7E-0D6E-C81E-6353F99DEF76}"/>
              </a:ext>
            </a:extLst>
          </p:cNvPr>
          <p:cNvPicPr>
            <a:picLocks noChangeAspect="1"/>
          </p:cNvPicPr>
          <p:nvPr/>
        </p:nvPicPr>
        <p:blipFill>
          <a:blip r:embed="rId7"/>
          <a:stretch>
            <a:fillRect/>
          </a:stretch>
        </p:blipFill>
        <p:spPr>
          <a:xfrm>
            <a:off x="6262974" y="4016175"/>
            <a:ext cx="5929026" cy="2010416"/>
          </a:xfrm>
          <a:prstGeom prst="rect">
            <a:avLst/>
          </a:prstGeom>
        </p:spPr>
      </p:pic>
    </p:spTree>
    <p:extLst>
      <p:ext uri="{BB962C8B-B14F-4D97-AF65-F5344CB8AC3E}">
        <p14:creationId xmlns:p14="http://schemas.microsoft.com/office/powerpoint/2010/main" val="78236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B352-4127-4AF2-9D20-663E0B8D6829}"/>
              </a:ext>
            </a:extLst>
          </p:cNvPr>
          <p:cNvSpPr>
            <a:spLocks noGrp="1"/>
          </p:cNvSpPr>
          <p:nvPr>
            <p:ph type="title"/>
          </p:nvPr>
        </p:nvSpPr>
        <p:spPr/>
        <p:txBody>
          <a:bodyPr>
            <a:normAutofit/>
          </a:bodyPr>
          <a:lstStyle/>
          <a:p>
            <a:r>
              <a:rPr lang="en-US" sz="3600"/>
              <a:t>Conclusion</a:t>
            </a:r>
          </a:p>
        </p:txBody>
      </p:sp>
      <p:sp>
        <p:nvSpPr>
          <p:cNvPr id="3" name="Content Placeholder 2">
            <a:extLst>
              <a:ext uri="{FF2B5EF4-FFF2-40B4-BE49-F238E27FC236}">
                <a16:creationId xmlns:a16="http://schemas.microsoft.com/office/drawing/2014/main" id="{6E6E1943-6A42-4658-AE2D-8D9DD9B6AF73}"/>
              </a:ext>
            </a:extLst>
          </p:cNvPr>
          <p:cNvSpPr>
            <a:spLocks noGrp="1"/>
          </p:cNvSpPr>
          <p:nvPr>
            <p:ph idx="1"/>
          </p:nvPr>
        </p:nvSpPr>
        <p:spPr>
          <a:xfrm>
            <a:off x="555568" y="1325565"/>
            <a:ext cx="11283707" cy="4833145"/>
          </a:xfrm>
        </p:spPr>
        <p:txBody>
          <a:bodyPr>
            <a:normAutofit/>
          </a:bodyPr>
          <a:lstStyle/>
          <a:p>
            <a:r>
              <a:rPr lang="en-US" b="1" dirty="0"/>
              <a:t>We propose </a:t>
            </a:r>
            <a:r>
              <a:rPr lang="en-US" altLang="zh-CN" b="1" dirty="0"/>
              <a:t>Clear</a:t>
            </a:r>
            <a:r>
              <a:rPr lang="en-US" b="1" dirty="0"/>
              <a:t>Mask, a </a:t>
            </a:r>
            <a:r>
              <a:rPr lang="en-US" b="1" dirty="0">
                <a:solidFill>
                  <a:srgbClr val="FF0000"/>
                </a:solidFill>
              </a:rPr>
              <a:t>noise-free</a:t>
            </a:r>
            <a:r>
              <a:rPr lang="en-US" b="1" dirty="0"/>
              <a:t> defense mechanism against </a:t>
            </a:r>
            <a:r>
              <a:rPr lang="en-US" altLang="zh-CN" b="1" dirty="0"/>
              <a:t>voice</a:t>
            </a:r>
            <a:r>
              <a:rPr lang="zh-CN" altLang="en-US" b="1" dirty="0"/>
              <a:t> </a:t>
            </a:r>
            <a:r>
              <a:rPr lang="en-US" altLang="zh-CN" b="1" dirty="0"/>
              <a:t>deepfake</a:t>
            </a:r>
            <a:r>
              <a:rPr lang="zh-CN" altLang="en-US" b="1" dirty="0"/>
              <a:t> </a:t>
            </a:r>
            <a:r>
              <a:rPr lang="en-US" b="1" dirty="0"/>
              <a:t>attacks.</a:t>
            </a:r>
          </a:p>
          <a:p>
            <a:r>
              <a:rPr lang="en-US" altLang="zh-CN" b="1" dirty="0"/>
              <a:t>We</a:t>
            </a:r>
            <a:r>
              <a:rPr lang="zh-CN" altLang="en-US" b="1" dirty="0"/>
              <a:t> </a:t>
            </a:r>
            <a:r>
              <a:rPr lang="en-US" altLang="zh-CN" b="1" dirty="0"/>
              <a:t>introduce</a:t>
            </a:r>
            <a:r>
              <a:rPr lang="zh-CN" altLang="en-US" b="1" dirty="0"/>
              <a:t> </a:t>
            </a:r>
            <a:r>
              <a:rPr lang="en-US" altLang="zh-CN" b="1" dirty="0"/>
              <a:t>LiveMask,</a:t>
            </a:r>
            <a:r>
              <a:rPr lang="zh-CN" altLang="en-US" b="1" dirty="0"/>
              <a:t> </a:t>
            </a:r>
            <a:r>
              <a:rPr lang="en-US" altLang="zh-CN" b="1" dirty="0"/>
              <a:t>a</a:t>
            </a:r>
            <a:r>
              <a:rPr lang="zh-CN" altLang="en-US" b="1" dirty="0"/>
              <a:t> </a:t>
            </a:r>
            <a:r>
              <a:rPr lang="en-US" altLang="zh-CN" b="1" dirty="0"/>
              <a:t>real-time</a:t>
            </a:r>
            <a:r>
              <a:rPr lang="zh-CN" altLang="en-US" b="1" dirty="0"/>
              <a:t> </a:t>
            </a:r>
            <a:r>
              <a:rPr lang="en-US" altLang="zh-CN" b="1" dirty="0"/>
              <a:t>mode</a:t>
            </a:r>
            <a:r>
              <a:rPr lang="zh-CN" altLang="en-US" b="1" dirty="0"/>
              <a:t> </a:t>
            </a:r>
            <a:r>
              <a:rPr lang="en-US" altLang="zh-CN" b="1" dirty="0"/>
              <a:t>of</a:t>
            </a:r>
            <a:r>
              <a:rPr lang="zh-CN" altLang="en-US" b="1" dirty="0"/>
              <a:t> </a:t>
            </a:r>
            <a:r>
              <a:rPr lang="en-US" altLang="zh-CN" b="1" dirty="0"/>
              <a:t>ClearMask,</a:t>
            </a:r>
            <a:r>
              <a:rPr lang="zh-CN" altLang="en-US" b="1" dirty="0"/>
              <a:t> </a:t>
            </a:r>
            <a:r>
              <a:rPr lang="en-US" altLang="zh-CN" b="1" dirty="0"/>
              <a:t>to</a:t>
            </a:r>
            <a:r>
              <a:rPr lang="zh-CN" altLang="en-US" b="1" dirty="0"/>
              <a:t> </a:t>
            </a:r>
            <a:r>
              <a:rPr lang="en-US" altLang="zh-CN" b="1" dirty="0"/>
              <a:t>protect</a:t>
            </a:r>
            <a:r>
              <a:rPr lang="zh-CN" altLang="en-US" b="1" dirty="0"/>
              <a:t> </a:t>
            </a:r>
            <a:r>
              <a:rPr lang="en-US" altLang="zh-CN" b="1" dirty="0">
                <a:solidFill>
                  <a:srgbClr val="FF0000"/>
                </a:solidFill>
              </a:rPr>
              <a:t>streaming</a:t>
            </a:r>
            <a:r>
              <a:rPr lang="zh-CN" altLang="en-US" b="1" dirty="0">
                <a:solidFill>
                  <a:srgbClr val="FF0000"/>
                </a:solidFill>
              </a:rPr>
              <a:t> </a:t>
            </a:r>
            <a:r>
              <a:rPr lang="en-US" altLang="zh-CN" b="1" dirty="0">
                <a:solidFill>
                  <a:srgbClr val="FF0000"/>
                </a:solidFill>
              </a:rPr>
              <a:t>audio</a:t>
            </a:r>
            <a:r>
              <a:rPr lang="zh-CN" altLang="en-US" b="1" dirty="0">
                <a:solidFill>
                  <a:srgbClr val="FF0000"/>
                </a:solidFill>
              </a:rPr>
              <a:t> </a:t>
            </a:r>
            <a:r>
              <a:rPr lang="en-US" altLang="zh-CN" b="1" dirty="0">
                <a:solidFill>
                  <a:srgbClr val="FF0000"/>
                </a:solidFill>
              </a:rPr>
              <a:t>signals</a:t>
            </a:r>
            <a:r>
              <a:rPr lang="en-US" altLang="zh-CN" b="1" dirty="0"/>
              <a:t>.</a:t>
            </a:r>
          </a:p>
          <a:p>
            <a:r>
              <a:rPr lang="en-US" altLang="zh-CN" b="1" dirty="0"/>
              <a:t>We comprehensively evaluate the protection performance of ClearMask</a:t>
            </a:r>
            <a:r>
              <a:rPr lang="zh-CN" altLang="en-US" b="1" dirty="0"/>
              <a:t> </a:t>
            </a:r>
            <a:r>
              <a:rPr lang="en-US" altLang="zh-CN" b="1" dirty="0"/>
              <a:t>on multiple voice synthesis models including commercial APIs. The results demonstrate that ClearMask achieves </a:t>
            </a:r>
            <a:r>
              <a:rPr lang="en-US" altLang="zh-CN" b="1" dirty="0">
                <a:solidFill>
                  <a:srgbClr val="FF0000"/>
                </a:solidFill>
              </a:rPr>
              <a:t>effective, transferable, high-quality, and real-time</a:t>
            </a:r>
            <a:r>
              <a:rPr lang="en-US" altLang="zh-CN" b="1" dirty="0"/>
              <a:t> protection in various scenarios.</a:t>
            </a:r>
          </a:p>
        </p:txBody>
      </p:sp>
      <p:sp>
        <p:nvSpPr>
          <p:cNvPr id="4" name="Slide Number Placeholder 3">
            <a:extLst>
              <a:ext uri="{FF2B5EF4-FFF2-40B4-BE49-F238E27FC236}">
                <a16:creationId xmlns:a16="http://schemas.microsoft.com/office/drawing/2014/main" id="{D6FAC85C-D8A1-44B7-B874-B1BD15A92C3B}"/>
              </a:ext>
            </a:extLst>
          </p:cNvPr>
          <p:cNvSpPr>
            <a:spLocks noGrp="1"/>
          </p:cNvSpPr>
          <p:nvPr>
            <p:ph type="sldNum" sz="quarter" idx="4"/>
          </p:nvPr>
        </p:nvSpPr>
        <p:spPr/>
        <p:txBody>
          <a:bodyPr/>
          <a:lstStyle/>
          <a:p>
            <a:fld id="{D45A4278-EC91-9541-A4D9-B81444052E3C}" type="slidenum">
              <a:rPr lang="en-US" smtClean="0"/>
              <a:pPr/>
              <a:t>20</a:t>
            </a:fld>
            <a:endParaRPr lang="en-US"/>
          </a:p>
        </p:txBody>
      </p:sp>
      <p:sp>
        <p:nvSpPr>
          <p:cNvPr id="5" name="Footer Placeholder 4">
            <a:extLst>
              <a:ext uri="{FF2B5EF4-FFF2-40B4-BE49-F238E27FC236}">
                <a16:creationId xmlns:a16="http://schemas.microsoft.com/office/drawing/2014/main" id="{D9E1F31C-2B6A-446B-85F7-F19BDFB073D4}"/>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spTree>
    <p:extLst>
      <p:ext uri="{BB962C8B-B14F-4D97-AF65-F5344CB8AC3E}">
        <p14:creationId xmlns:p14="http://schemas.microsoft.com/office/powerpoint/2010/main" val="18337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FBFA95-9980-4F7C-A640-94BDC4C55C8C}"/>
              </a:ext>
            </a:extLst>
          </p:cNvPr>
          <p:cNvSpPr>
            <a:spLocks noGrp="1"/>
          </p:cNvSpPr>
          <p:nvPr>
            <p:ph type="sldNum" sz="quarter" idx="4"/>
          </p:nvPr>
        </p:nvSpPr>
        <p:spPr/>
        <p:txBody>
          <a:bodyPr/>
          <a:lstStyle/>
          <a:p>
            <a:fld id="{D45A4278-EC91-9541-A4D9-B81444052E3C}" type="slidenum">
              <a:rPr lang="en-US" smtClean="0"/>
              <a:pPr/>
              <a:t>21</a:t>
            </a:fld>
            <a:endParaRPr lang="en-US"/>
          </a:p>
        </p:txBody>
      </p:sp>
      <p:sp>
        <p:nvSpPr>
          <p:cNvPr id="5" name="Footer Placeholder 4">
            <a:extLst>
              <a:ext uri="{FF2B5EF4-FFF2-40B4-BE49-F238E27FC236}">
                <a16:creationId xmlns:a16="http://schemas.microsoft.com/office/drawing/2014/main" id="{E8E98ACB-F0E7-4431-8348-2E39435D9612}"/>
              </a:ext>
            </a:extLst>
          </p:cNvPr>
          <p:cNvSpPr>
            <a:spLocks noGrp="1"/>
          </p:cNvSpPr>
          <p:nvPr>
            <p:ph type="ftr" sz="quarter" idx="3"/>
          </p:nvPr>
        </p:nvSpPr>
        <p:spPr>
          <a:xfrm>
            <a:off x="2839338" y="6554948"/>
            <a:ext cx="7142862" cy="333059"/>
          </a:xfrm>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a:p>
            <a:endParaRPr lang="en-US" dirty="0"/>
          </a:p>
        </p:txBody>
      </p:sp>
      <p:sp>
        <p:nvSpPr>
          <p:cNvPr id="15" name="Slide Number Placeholder 1">
            <a:extLst>
              <a:ext uri="{FF2B5EF4-FFF2-40B4-BE49-F238E27FC236}">
                <a16:creationId xmlns:a16="http://schemas.microsoft.com/office/drawing/2014/main" id="{D9F4D426-82B6-4C9C-B155-E99D7FA069A9}"/>
              </a:ext>
            </a:extLst>
          </p:cNvPr>
          <p:cNvSpPr txBox="1">
            <a:spLocks/>
          </p:cNvSpPr>
          <p:nvPr/>
        </p:nvSpPr>
        <p:spPr>
          <a:xfrm>
            <a:off x="8610600" y="635635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6" name="Picture 5">
            <a:extLst>
              <a:ext uri="{FF2B5EF4-FFF2-40B4-BE49-F238E27FC236}">
                <a16:creationId xmlns:a16="http://schemas.microsoft.com/office/drawing/2014/main" id="{093CDCA2-F026-42D1-A5BE-EDD3A666DB46}"/>
              </a:ext>
            </a:extLst>
          </p:cNvPr>
          <p:cNvPicPr>
            <a:picLocks noChangeAspect="1"/>
          </p:cNvPicPr>
          <p:nvPr/>
        </p:nvPicPr>
        <p:blipFill>
          <a:blip r:embed="rId3"/>
          <a:stretch>
            <a:fillRect/>
          </a:stretch>
        </p:blipFill>
        <p:spPr>
          <a:xfrm>
            <a:off x="2170608" y="1073765"/>
            <a:ext cx="7850783" cy="4710470"/>
          </a:xfrm>
          <a:prstGeom prst="rect">
            <a:avLst/>
          </a:prstGeom>
        </p:spPr>
      </p:pic>
    </p:spTree>
    <p:extLst>
      <p:ext uri="{BB962C8B-B14F-4D97-AF65-F5344CB8AC3E}">
        <p14:creationId xmlns:p14="http://schemas.microsoft.com/office/powerpoint/2010/main" val="4236834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0E9-CCDE-500A-EEBE-EDA5871EE904}"/>
              </a:ext>
            </a:extLst>
          </p:cNvPr>
          <p:cNvSpPr>
            <a:spLocks noGrp="1"/>
          </p:cNvSpPr>
          <p:nvPr>
            <p:ph type="title"/>
          </p:nvPr>
        </p:nvSpPr>
        <p:spPr/>
        <p:txBody>
          <a:bodyPr/>
          <a:lstStyle/>
          <a:p>
            <a:r>
              <a:rPr lang="en-US" dirty="0"/>
              <a:t>Voice Synthesis Methods</a:t>
            </a:r>
          </a:p>
        </p:txBody>
      </p:sp>
      <p:sp>
        <p:nvSpPr>
          <p:cNvPr id="4" name="Slide Number Placeholder 3">
            <a:extLst>
              <a:ext uri="{FF2B5EF4-FFF2-40B4-BE49-F238E27FC236}">
                <a16:creationId xmlns:a16="http://schemas.microsoft.com/office/drawing/2014/main" id="{7D22782E-E52E-6C98-6A19-8084A8215A29}"/>
              </a:ext>
            </a:extLst>
          </p:cNvPr>
          <p:cNvSpPr>
            <a:spLocks noGrp="1"/>
          </p:cNvSpPr>
          <p:nvPr>
            <p:ph type="sldNum" sz="quarter" idx="4"/>
          </p:nvPr>
        </p:nvSpPr>
        <p:spPr/>
        <p:txBody>
          <a:bodyPr/>
          <a:lstStyle/>
          <a:p>
            <a:fld id="{D45A4278-EC91-9541-A4D9-B81444052E3C}" type="slidenum">
              <a:rPr lang="en-US" smtClean="0"/>
              <a:pPr/>
              <a:t>3</a:t>
            </a:fld>
            <a:endParaRPr lang="en-US"/>
          </a:p>
        </p:txBody>
      </p:sp>
      <p:grpSp>
        <p:nvGrpSpPr>
          <p:cNvPr id="6" name="Group 5">
            <a:extLst>
              <a:ext uri="{FF2B5EF4-FFF2-40B4-BE49-F238E27FC236}">
                <a16:creationId xmlns:a16="http://schemas.microsoft.com/office/drawing/2014/main" id="{4F23798C-C173-79D0-9B26-DF0E92831283}"/>
              </a:ext>
            </a:extLst>
          </p:cNvPr>
          <p:cNvGrpSpPr/>
          <p:nvPr/>
        </p:nvGrpSpPr>
        <p:grpSpPr>
          <a:xfrm>
            <a:off x="1177295" y="1448770"/>
            <a:ext cx="10050517" cy="1911187"/>
            <a:chOff x="905691" y="1937657"/>
            <a:chExt cx="10050517" cy="1911187"/>
          </a:xfrm>
        </p:grpSpPr>
        <p:sp>
          <p:nvSpPr>
            <p:cNvPr id="7" name="Rectangle: Rounded Corners 6">
              <a:extLst>
                <a:ext uri="{FF2B5EF4-FFF2-40B4-BE49-F238E27FC236}">
                  <a16:creationId xmlns:a16="http://schemas.microsoft.com/office/drawing/2014/main" id="{8ADE47FE-2503-91A2-2E72-3A4805533835}"/>
                </a:ext>
              </a:extLst>
            </p:cNvPr>
            <p:cNvSpPr/>
            <p:nvPr/>
          </p:nvSpPr>
          <p:spPr>
            <a:xfrm>
              <a:off x="905691" y="1937657"/>
              <a:ext cx="10050517" cy="1911187"/>
            </a:xfrm>
            <a:prstGeom prst="roundRect">
              <a:avLst/>
            </a:prstGeom>
            <a:solidFill>
              <a:schemeClr val="accent1">
                <a:lumMod val="20000"/>
                <a:lumOff val="80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직사각형 14">
              <a:extLst>
                <a:ext uri="{FF2B5EF4-FFF2-40B4-BE49-F238E27FC236}">
                  <a16:creationId xmlns:a16="http://schemas.microsoft.com/office/drawing/2014/main" id="{BB120526-8A6E-7EB3-D856-A6ABDB00E21E}"/>
                </a:ext>
              </a:extLst>
            </p:cNvPr>
            <p:cNvSpPr/>
            <p:nvPr/>
          </p:nvSpPr>
          <p:spPr>
            <a:xfrm>
              <a:off x="8493747" y="2622137"/>
              <a:ext cx="2076537" cy="491288"/>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chemeClr val="bg1"/>
                  </a:solidFill>
                  <a:effectLst/>
                  <a:uLnTx/>
                  <a:uFillTx/>
                  <a:latin typeface="Calibri"/>
                  <a:ea typeface="맑은 고딕"/>
                  <a:cs typeface="+mn-cs"/>
                </a:rPr>
                <a:t>Voice conversion</a:t>
              </a:r>
              <a:endParaRPr kumimoji="0" lang="ko-KR" altLang="en-US" sz="2000" b="1" i="0" u="none" strike="noStrike" kern="0" cap="none" spc="0" normalizeH="0" baseline="0" noProof="0">
                <a:ln>
                  <a:noFill/>
                </a:ln>
                <a:solidFill>
                  <a:schemeClr val="bg1"/>
                </a:solidFill>
                <a:effectLst/>
                <a:uLnTx/>
                <a:uFillTx/>
                <a:latin typeface="Calibri"/>
                <a:ea typeface="맑은 고딕"/>
                <a:cs typeface="+mn-cs"/>
              </a:endParaRPr>
            </a:p>
          </p:txBody>
        </p:sp>
        <p:sp>
          <p:nvSpPr>
            <p:cNvPr id="9" name="矩形: 圆角 1">
              <a:extLst>
                <a:ext uri="{FF2B5EF4-FFF2-40B4-BE49-F238E27FC236}">
                  <a16:creationId xmlns:a16="http://schemas.microsoft.com/office/drawing/2014/main" id="{8FCC8F72-25EF-B0FA-0FB8-80E7E66C0FCC}"/>
                </a:ext>
              </a:extLst>
            </p:cNvPr>
            <p:cNvSpPr/>
            <p:nvPr/>
          </p:nvSpPr>
          <p:spPr>
            <a:xfrm>
              <a:off x="2793479" y="2081136"/>
              <a:ext cx="1166207" cy="458270"/>
            </a:xfrm>
            <a:prstGeom prst="roundRect">
              <a:avLst/>
            </a:prstGeom>
            <a:solidFill>
              <a:srgbClr val="4472C4">
                <a:lumMod val="40000"/>
                <a:lumOff val="60000"/>
              </a:srgbClr>
            </a:solidFill>
            <a:ln w="381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0BEBD2F2-1B9F-F968-C7D8-0D2716A72589}"/>
                </a:ext>
              </a:extLst>
            </p:cNvPr>
            <p:cNvSpPr txBox="1"/>
            <p:nvPr/>
          </p:nvSpPr>
          <p:spPr>
            <a:xfrm>
              <a:off x="931718" y="2432772"/>
              <a:ext cx="1994312" cy="461665"/>
            </a:xfrm>
            <a:prstGeom prst="rect">
              <a:avLst/>
            </a:prstGeom>
            <a:noFill/>
          </p:spPr>
          <p:txBody>
            <a:bodyPr wrap="square" rtlCol="0">
              <a:spAutoFit/>
            </a:bodyPr>
            <a:lstStyle/>
            <a:p>
              <a:pPr algn="ctr" defTabSz="457200" fontAlgn="auto">
                <a:spcBef>
                  <a:spcPts val="0"/>
                </a:spcBef>
                <a:spcAft>
                  <a:spcPts val="0"/>
                </a:spcAft>
              </a:pPr>
              <a:r>
                <a:rPr lang="en-US" sz="1200">
                  <a:solidFill>
                    <a:srgbClr val="4472C4">
                      <a:lumMod val="75000"/>
                    </a:srgbClr>
                  </a:solidFill>
                  <a:latin typeface="Arial" panose="020B0604020202020204" pitchFamily="34" charset="0"/>
                  <a:ea typeface="+mn-ea"/>
                  <a:cs typeface="Arial" panose="020B0604020202020204" pitchFamily="34" charset="0"/>
                </a:rPr>
                <a:t>Input speech </a:t>
              </a:r>
              <a:r>
                <a:rPr lang="en-US" sz="1200" b="1">
                  <a:solidFill>
                    <a:srgbClr val="4472C4">
                      <a:lumMod val="75000"/>
                    </a:srgbClr>
                  </a:solidFill>
                  <a:latin typeface="Arial" panose="020B0604020202020204" pitchFamily="34" charset="0"/>
                  <a:ea typeface="+mn-ea"/>
                  <a:cs typeface="Arial" panose="020B0604020202020204" pitchFamily="34" charset="0"/>
                </a:rPr>
                <a:t>x</a:t>
              </a:r>
            </a:p>
            <a:p>
              <a:pPr algn="ctr" defTabSz="457200" fontAlgn="auto">
                <a:spcBef>
                  <a:spcPts val="0"/>
                </a:spcBef>
                <a:spcAft>
                  <a:spcPts val="0"/>
                </a:spcAft>
              </a:pPr>
              <a:r>
                <a:rPr lang="en-US" altLang="zh-CN" sz="1200">
                  <a:solidFill>
                    <a:srgbClr val="4472C4">
                      <a:lumMod val="75000"/>
                    </a:srgbClr>
                  </a:solidFill>
                  <a:latin typeface="Arial" panose="020B0604020202020204" pitchFamily="34" charset="0"/>
                  <a:ea typeface="+mn-ea"/>
                  <a:cs typeface="Arial" panose="020B0604020202020204" pitchFamily="34" charset="0"/>
                </a:rPr>
                <a:t>from target speaker</a:t>
              </a:r>
              <a:endParaRPr lang="en-US" sz="1200">
                <a:solidFill>
                  <a:srgbClr val="4472C4">
                    <a:lumMod val="75000"/>
                  </a:srgbClr>
                </a:solidFill>
                <a:latin typeface="Arial" panose="020B0604020202020204" pitchFamily="34" charset="0"/>
                <a:ea typeface="+mn-ea"/>
                <a:cs typeface="Arial" panose="020B0604020202020204" pitchFamily="34" charset="0"/>
              </a:endParaRPr>
            </a:p>
          </p:txBody>
        </p:sp>
        <p:sp>
          <p:nvSpPr>
            <p:cNvPr id="11" name="文本框 4">
              <a:extLst>
                <a:ext uri="{FF2B5EF4-FFF2-40B4-BE49-F238E27FC236}">
                  <a16:creationId xmlns:a16="http://schemas.microsoft.com/office/drawing/2014/main" id="{97272B94-57FE-BB62-4F37-B9E152726BC0}"/>
                </a:ext>
              </a:extLst>
            </p:cNvPr>
            <p:cNvSpPr txBox="1"/>
            <p:nvPr/>
          </p:nvSpPr>
          <p:spPr>
            <a:xfrm>
              <a:off x="2852883" y="2098859"/>
              <a:ext cx="1037712" cy="430887"/>
            </a:xfrm>
            <a:prstGeom prst="rect">
              <a:avLst/>
            </a:prstGeom>
            <a:noFill/>
          </p:spPr>
          <p:txBody>
            <a:bodyPr wrap="square" rtlCol="0">
              <a:spAutoFit/>
            </a:bodyPr>
            <a:lstStyle/>
            <a:p>
              <a:pPr algn="ctr" defTabSz="457200" fontAlgn="auto">
                <a:spcBef>
                  <a:spcPts val="0"/>
                </a:spcBef>
                <a:spcAft>
                  <a:spcPts val="0"/>
                </a:spcAft>
              </a:pPr>
              <a:r>
                <a:rPr lang="en-US" sz="1100">
                  <a:solidFill>
                    <a:prstClr val="black"/>
                  </a:solidFill>
                  <a:latin typeface="Arial" panose="020B0604020202020204" pitchFamily="34" charset="0"/>
                  <a:ea typeface="+mn-ea"/>
                  <a:cs typeface="Arial" panose="020B0604020202020204" pitchFamily="34" charset="0"/>
                </a:rPr>
                <a:t>Speaker encoder E</a:t>
              </a:r>
              <a:r>
                <a:rPr lang="en-US" sz="1100" baseline="-25000">
                  <a:solidFill>
                    <a:prstClr val="black"/>
                  </a:solidFill>
                  <a:latin typeface="Arial" panose="020B0604020202020204" pitchFamily="34" charset="0"/>
                  <a:ea typeface="+mn-ea"/>
                  <a:cs typeface="Arial" panose="020B0604020202020204" pitchFamily="34" charset="0"/>
                </a:rPr>
                <a:t>s</a:t>
              </a:r>
            </a:p>
          </p:txBody>
        </p:sp>
        <p:cxnSp>
          <p:nvCxnSpPr>
            <p:cNvPr id="12" name="直接箭头连接符 6">
              <a:extLst>
                <a:ext uri="{FF2B5EF4-FFF2-40B4-BE49-F238E27FC236}">
                  <a16:creationId xmlns:a16="http://schemas.microsoft.com/office/drawing/2014/main" id="{B88231AB-074A-C1E7-636B-DEC297B8708C}"/>
                </a:ext>
              </a:extLst>
            </p:cNvPr>
            <p:cNvCxnSpPr>
              <a:cxnSpLocks/>
            </p:cNvCxnSpPr>
            <p:nvPr/>
          </p:nvCxnSpPr>
          <p:spPr>
            <a:xfrm>
              <a:off x="2448376" y="2282140"/>
              <a:ext cx="339407" cy="447"/>
            </a:xfrm>
            <a:prstGeom prst="straightConnector1">
              <a:avLst/>
            </a:prstGeom>
            <a:noFill/>
            <a:ln w="57150" cap="flat" cmpd="sng" algn="ctr">
              <a:solidFill>
                <a:srgbClr val="4472C4"/>
              </a:solidFill>
              <a:prstDash val="solid"/>
              <a:miter lim="800000"/>
              <a:tailEnd type="triangle"/>
            </a:ln>
            <a:effectLst/>
          </p:spPr>
        </p:cxnSp>
        <p:pic>
          <p:nvPicPr>
            <p:cNvPr id="13" name="图片 8">
              <a:extLst>
                <a:ext uri="{FF2B5EF4-FFF2-40B4-BE49-F238E27FC236}">
                  <a16:creationId xmlns:a16="http://schemas.microsoft.com/office/drawing/2014/main" id="{DEB3C5DF-B6B7-C673-3518-EC240BF530F7}"/>
                </a:ext>
              </a:extLst>
            </p:cNvPr>
            <p:cNvPicPr>
              <a:picLocks noChangeAspect="1"/>
            </p:cNvPicPr>
            <p:nvPr/>
          </p:nvPicPr>
          <p:blipFill rotWithShape="1">
            <a:blip r:embed="rId3">
              <a:clrChange>
                <a:clrFrom>
                  <a:srgbClr val="FFFFFF"/>
                </a:clrFrom>
                <a:clrTo>
                  <a:srgbClr val="FFFFFF">
                    <a:alpha val="0"/>
                  </a:srgbClr>
                </a:clrTo>
              </a:clrChange>
              <a:duotone>
                <a:srgbClr val="ED7D31">
                  <a:shade val="45000"/>
                  <a:satMod val="135000"/>
                </a:srgbClr>
                <a:prstClr val="white"/>
              </a:duotone>
            </a:blip>
            <a:srcRect l="41215" t="35222" r="40043" b="35889"/>
            <a:stretch/>
          </p:blipFill>
          <p:spPr>
            <a:xfrm>
              <a:off x="1232617" y="3046302"/>
              <a:ext cx="1085855" cy="422865"/>
            </a:xfrm>
            <a:prstGeom prst="rect">
              <a:avLst/>
            </a:prstGeom>
          </p:spPr>
        </p:pic>
        <p:sp>
          <p:nvSpPr>
            <p:cNvPr id="14" name="文本框 9">
              <a:extLst>
                <a:ext uri="{FF2B5EF4-FFF2-40B4-BE49-F238E27FC236}">
                  <a16:creationId xmlns:a16="http://schemas.microsoft.com/office/drawing/2014/main" id="{A6592FF9-4131-9C96-9A52-1A9C8118A21A}"/>
                </a:ext>
              </a:extLst>
            </p:cNvPr>
            <p:cNvSpPr txBox="1"/>
            <p:nvPr/>
          </p:nvSpPr>
          <p:spPr>
            <a:xfrm>
              <a:off x="1010807" y="3357652"/>
              <a:ext cx="1782672" cy="461665"/>
            </a:xfrm>
            <a:prstGeom prst="rect">
              <a:avLst/>
            </a:prstGeom>
            <a:noFill/>
          </p:spPr>
          <p:txBody>
            <a:bodyPr wrap="square" rtlCol="0">
              <a:spAutoFit/>
            </a:bodyPr>
            <a:lstStyle/>
            <a:p>
              <a:pPr algn="ctr" defTabSz="457200" fontAlgn="auto">
                <a:spcBef>
                  <a:spcPts val="0"/>
                </a:spcBef>
                <a:spcAft>
                  <a:spcPts val="0"/>
                </a:spcAft>
              </a:pPr>
              <a:r>
                <a:rPr lang="en-US" sz="1200">
                  <a:solidFill>
                    <a:srgbClr val="ED7D31">
                      <a:lumMod val="75000"/>
                    </a:srgbClr>
                  </a:solidFill>
                  <a:latin typeface="Arial" panose="020B0604020202020204" pitchFamily="34" charset="0"/>
                  <a:ea typeface="+mn-ea"/>
                  <a:cs typeface="Arial" panose="020B0604020202020204" pitchFamily="34" charset="0"/>
                </a:rPr>
                <a:t>Input speech </a:t>
              </a:r>
              <a:r>
                <a:rPr lang="en-US" sz="1200" b="1">
                  <a:solidFill>
                    <a:srgbClr val="ED7D31">
                      <a:lumMod val="75000"/>
                    </a:srgbClr>
                  </a:solidFill>
                  <a:latin typeface="Arial" panose="020B0604020202020204" pitchFamily="34" charset="0"/>
                  <a:ea typeface="+mn-ea"/>
                  <a:cs typeface="Arial" panose="020B0604020202020204" pitchFamily="34" charset="0"/>
                </a:rPr>
                <a:t>p </a:t>
              </a:r>
            </a:p>
            <a:p>
              <a:pPr algn="ctr" defTabSz="457200" fontAlgn="auto">
                <a:spcBef>
                  <a:spcPts val="0"/>
                </a:spcBef>
                <a:spcAft>
                  <a:spcPts val="0"/>
                </a:spcAft>
              </a:pPr>
              <a:r>
                <a:rPr lang="en-US" sz="1200">
                  <a:solidFill>
                    <a:srgbClr val="ED7D31">
                      <a:lumMod val="75000"/>
                    </a:srgbClr>
                  </a:solidFill>
                  <a:latin typeface="Arial" panose="020B0604020202020204" pitchFamily="34" charset="0"/>
                  <a:ea typeface="+mn-ea"/>
                  <a:cs typeface="Arial" panose="020B0604020202020204" pitchFamily="34" charset="0"/>
                </a:rPr>
                <a:t>from arbitrary speaker</a:t>
              </a:r>
            </a:p>
          </p:txBody>
        </p:sp>
        <p:cxnSp>
          <p:nvCxnSpPr>
            <p:cNvPr id="15" name="直接箭头连接符 10">
              <a:extLst>
                <a:ext uri="{FF2B5EF4-FFF2-40B4-BE49-F238E27FC236}">
                  <a16:creationId xmlns:a16="http://schemas.microsoft.com/office/drawing/2014/main" id="{5E254EA4-46DB-464A-AE23-5021A12B102A}"/>
                </a:ext>
              </a:extLst>
            </p:cNvPr>
            <p:cNvCxnSpPr>
              <a:cxnSpLocks/>
            </p:cNvCxnSpPr>
            <p:nvPr/>
          </p:nvCxnSpPr>
          <p:spPr>
            <a:xfrm>
              <a:off x="2368431" y="3291954"/>
              <a:ext cx="339407" cy="447"/>
            </a:xfrm>
            <a:prstGeom prst="straightConnector1">
              <a:avLst/>
            </a:prstGeom>
            <a:noFill/>
            <a:ln w="57150" cap="flat" cmpd="sng" algn="ctr">
              <a:solidFill>
                <a:srgbClr val="ED7D31">
                  <a:lumMod val="75000"/>
                </a:srgbClr>
              </a:solidFill>
              <a:prstDash val="solid"/>
              <a:miter lim="800000"/>
              <a:tailEnd type="triangle"/>
            </a:ln>
            <a:effectLst/>
          </p:spPr>
        </p:cxnSp>
        <p:sp>
          <p:nvSpPr>
            <p:cNvPr id="16" name="矩形: 圆角 11">
              <a:extLst>
                <a:ext uri="{FF2B5EF4-FFF2-40B4-BE49-F238E27FC236}">
                  <a16:creationId xmlns:a16="http://schemas.microsoft.com/office/drawing/2014/main" id="{EC127356-9A43-431E-4D72-4A816ED6DA83}"/>
                </a:ext>
              </a:extLst>
            </p:cNvPr>
            <p:cNvSpPr/>
            <p:nvPr/>
          </p:nvSpPr>
          <p:spPr>
            <a:xfrm>
              <a:off x="2743500" y="3085406"/>
              <a:ext cx="1196420" cy="500570"/>
            </a:xfrm>
            <a:prstGeom prst="roundRect">
              <a:avLst/>
            </a:prstGeom>
            <a:solidFill>
              <a:srgbClr val="ED7D31">
                <a:lumMod val="40000"/>
                <a:lumOff val="60000"/>
              </a:srgbClr>
            </a:solidFill>
            <a:ln w="381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文本框 12">
              <a:extLst>
                <a:ext uri="{FF2B5EF4-FFF2-40B4-BE49-F238E27FC236}">
                  <a16:creationId xmlns:a16="http://schemas.microsoft.com/office/drawing/2014/main" id="{6D6E46A3-6204-C42E-4EA2-DCA4BA37B181}"/>
                </a:ext>
              </a:extLst>
            </p:cNvPr>
            <p:cNvSpPr txBox="1"/>
            <p:nvPr/>
          </p:nvSpPr>
          <p:spPr>
            <a:xfrm>
              <a:off x="2831206" y="3131400"/>
              <a:ext cx="1006771" cy="430887"/>
            </a:xfrm>
            <a:prstGeom prst="rect">
              <a:avLst/>
            </a:prstGeom>
            <a:noFill/>
          </p:spPr>
          <p:txBody>
            <a:bodyPr wrap="square" rtlCol="0">
              <a:spAutoFit/>
            </a:bodyPr>
            <a:lstStyle/>
            <a:p>
              <a:pPr algn="ctr" defTabSz="457200" fontAlgn="auto">
                <a:spcBef>
                  <a:spcPts val="0"/>
                </a:spcBef>
                <a:spcAft>
                  <a:spcPts val="0"/>
                </a:spcAft>
              </a:pPr>
              <a:r>
                <a:rPr lang="en-US" sz="1100">
                  <a:solidFill>
                    <a:prstClr val="black"/>
                  </a:solidFill>
                  <a:latin typeface="Arial" panose="020B0604020202020204" pitchFamily="34" charset="0"/>
                  <a:ea typeface="+mn-ea"/>
                  <a:cs typeface="Arial" panose="020B0604020202020204" pitchFamily="34" charset="0"/>
                </a:rPr>
                <a:t>Content encoder E</a:t>
              </a:r>
              <a:r>
                <a:rPr lang="en-US" sz="1100" baseline="-25000">
                  <a:solidFill>
                    <a:prstClr val="black"/>
                  </a:solidFill>
                  <a:latin typeface="Arial" panose="020B0604020202020204" pitchFamily="34" charset="0"/>
                  <a:ea typeface="+mn-ea"/>
                  <a:cs typeface="Arial" panose="020B0604020202020204" pitchFamily="34" charset="0"/>
                </a:rPr>
                <a:t>c</a:t>
              </a:r>
            </a:p>
          </p:txBody>
        </p:sp>
        <p:sp>
          <p:nvSpPr>
            <p:cNvPr id="18" name="矩形: 圆角 13">
              <a:extLst>
                <a:ext uri="{FF2B5EF4-FFF2-40B4-BE49-F238E27FC236}">
                  <a16:creationId xmlns:a16="http://schemas.microsoft.com/office/drawing/2014/main" id="{E05BA8CB-5F16-528F-77F5-072107F06591}"/>
                </a:ext>
              </a:extLst>
            </p:cNvPr>
            <p:cNvSpPr/>
            <p:nvPr/>
          </p:nvSpPr>
          <p:spPr>
            <a:xfrm>
              <a:off x="4947371" y="2604611"/>
              <a:ext cx="952970" cy="459787"/>
            </a:xfrm>
            <a:prstGeom prst="roundRect">
              <a:avLst/>
            </a:prstGeom>
            <a:solidFill>
              <a:srgbClr val="FFC000">
                <a:lumMod val="40000"/>
                <a:lumOff val="60000"/>
              </a:srgbClr>
            </a:solidFill>
            <a:ln w="381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文本框 14">
              <a:extLst>
                <a:ext uri="{FF2B5EF4-FFF2-40B4-BE49-F238E27FC236}">
                  <a16:creationId xmlns:a16="http://schemas.microsoft.com/office/drawing/2014/main" id="{EA4057A1-7072-9CEA-9229-325EBA3893A0}"/>
                </a:ext>
              </a:extLst>
            </p:cNvPr>
            <p:cNvSpPr txBox="1"/>
            <p:nvPr/>
          </p:nvSpPr>
          <p:spPr>
            <a:xfrm>
              <a:off x="4978986" y="2668146"/>
              <a:ext cx="889740" cy="307777"/>
            </a:xfrm>
            <a:prstGeom prst="rect">
              <a:avLst/>
            </a:prstGeom>
            <a:noFill/>
          </p:spPr>
          <p:txBody>
            <a:bodyPr wrap="square" rtlCol="0">
              <a:spAutoFit/>
            </a:bodyPr>
            <a:lstStyle/>
            <a:p>
              <a:pPr algn="ctr" defTabSz="457200" fontAlgn="auto">
                <a:spcBef>
                  <a:spcPts val="0"/>
                </a:spcBef>
                <a:spcAft>
                  <a:spcPts val="0"/>
                </a:spcAft>
              </a:pPr>
              <a:r>
                <a:rPr lang="en-US" sz="1400">
                  <a:solidFill>
                    <a:prstClr val="black"/>
                  </a:solidFill>
                  <a:latin typeface="Arial" panose="020B0604020202020204" pitchFamily="34" charset="0"/>
                  <a:ea typeface="+mn-ea"/>
                  <a:cs typeface="Arial" panose="020B0604020202020204" pitchFamily="34" charset="0"/>
                </a:rPr>
                <a:t>Decoder</a:t>
              </a:r>
              <a:endParaRPr lang="en-US" sz="1400" baseline="-25000">
                <a:solidFill>
                  <a:prstClr val="black"/>
                </a:solidFill>
                <a:latin typeface="Arial" panose="020B0604020202020204" pitchFamily="34" charset="0"/>
                <a:ea typeface="+mn-ea"/>
                <a:cs typeface="Arial" panose="020B0604020202020204" pitchFamily="34" charset="0"/>
              </a:endParaRPr>
            </a:p>
          </p:txBody>
        </p:sp>
        <p:cxnSp>
          <p:nvCxnSpPr>
            <p:cNvPr id="20" name="连接符: 肘形 18">
              <a:extLst>
                <a:ext uri="{FF2B5EF4-FFF2-40B4-BE49-F238E27FC236}">
                  <a16:creationId xmlns:a16="http://schemas.microsoft.com/office/drawing/2014/main" id="{C3F01247-033A-EB39-DDB9-014E625D465F}"/>
                </a:ext>
              </a:extLst>
            </p:cNvPr>
            <p:cNvCxnSpPr>
              <a:cxnSpLocks/>
              <a:stCxn id="16" idx="3"/>
              <a:endCxn id="18" idx="2"/>
            </p:cNvCxnSpPr>
            <p:nvPr/>
          </p:nvCxnSpPr>
          <p:spPr>
            <a:xfrm flipV="1">
              <a:off x="3939920" y="3064398"/>
              <a:ext cx="1483936" cy="271293"/>
            </a:xfrm>
            <a:prstGeom prst="bentConnector2">
              <a:avLst/>
            </a:prstGeom>
            <a:noFill/>
            <a:ln w="57150" cap="flat" cmpd="sng" algn="ctr">
              <a:solidFill>
                <a:srgbClr val="ED7D31">
                  <a:lumMod val="75000"/>
                </a:srgbClr>
              </a:solidFill>
              <a:prstDash val="solid"/>
              <a:miter lim="800000"/>
              <a:tailEnd type="triangle"/>
            </a:ln>
            <a:effectLst/>
          </p:spPr>
        </p:cxnSp>
        <p:cxnSp>
          <p:nvCxnSpPr>
            <p:cNvPr id="21" name="直接箭头连接符 34">
              <a:extLst>
                <a:ext uri="{FF2B5EF4-FFF2-40B4-BE49-F238E27FC236}">
                  <a16:creationId xmlns:a16="http://schemas.microsoft.com/office/drawing/2014/main" id="{5F6B81A2-AA0D-8142-47C3-78ADC6919DE8}"/>
                </a:ext>
              </a:extLst>
            </p:cNvPr>
            <p:cNvCxnSpPr>
              <a:cxnSpLocks/>
            </p:cNvCxnSpPr>
            <p:nvPr/>
          </p:nvCxnSpPr>
          <p:spPr>
            <a:xfrm>
              <a:off x="5925049" y="2920938"/>
              <a:ext cx="307185" cy="0"/>
            </a:xfrm>
            <a:prstGeom prst="straightConnector1">
              <a:avLst/>
            </a:prstGeom>
            <a:noFill/>
            <a:ln w="57150" cap="flat" cmpd="sng" algn="ctr">
              <a:solidFill>
                <a:sysClr val="windowText" lastClr="000000"/>
              </a:solidFill>
              <a:prstDash val="solid"/>
              <a:miter lim="800000"/>
              <a:tailEnd type="triangle"/>
            </a:ln>
            <a:effectLst/>
          </p:spPr>
        </p:cxnSp>
        <p:sp>
          <p:nvSpPr>
            <p:cNvPr id="22" name="文本框 72">
              <a:extLst>
                <a:ext uri="{FF2B5EF4-FFF2-40B4-BE49-F238E27FC236}">
                  <a16:creationId xmlns:a16="http://schemas.microsoft.com/office/drawing/2014/main" id="{F31FF049-B8C1-E38A-DCC7-67806668966A}"/>
                </a:ext>
              </a:extLst>
            </p:cNvPr>
            <p:cNvSpPr txBox="1"/>
            <p:nvPr/>
          </p:nvSpPr>
          <p:spPr>
            <a:xfrm>
              <a:off x="3975582" y="2975923"/>
              <a:ext cx="713380" cy="307777"/>
            </a:xfrm>
            <a:prstGeom prst="rect">
              <a:avLst/>
            </a:prstGeom>
            <a:noFill/>
          </p:spPr>
          <p:txBody>
            <a:bodyPr wrap="square">
              <a:spAutoFit/>
            </a:bodyPr>
            <a:lstStyle/>
            <a:p>
              <a:pPr algn="ctr" defTabSz="457200" fontAlgn="auto">
                <a:spcBef>
                  <a:spcPts val="0"/>
                </a:spcBef>
                <a:spcAft>
                  <a:spcPts val="0"/>
                </a:spcAft>
              </a:pPr>
              <a:r>
                <a:rPr lang="en-US" sz="1400">
                  <a:solidFill>
                    <a:srgbClr val="ED7D31">
                      <a:lumMod val="75000"/>
                    </a:srgbClr>
                  </a:solidFill>
                  <a:latin typeface="Arial" panose="020B0604020202020204" pitchFamily="34" charset="0"/>
                  <a:ea typeface="+mn-ea"/>
                  <a:cs typeface="Arial" panose="020B0604020202020204" pitchFamily="34" charset="0"/>
                </a:rPr>
                <a:t>E</a:t>
              </a:r>
              <a:r>
                <a:rPr lang="en-US" sz="1400" baseline="-25000">
                  <a:solidFill>
                    <a:srgbClr val="ED7D31">
                      <a:lumMod val="75000"/>
                    </a:srgbClr>
                  </a:solidFill>
                  <a:latin typeface="Arial" panose="020B0604020202020204" pitchFamily="34" charset="0"/>
                  <a:ea typeface="+mn-ea"/>
                  <a:cs typeface="Arial" panose="020B0604020202020204" pitchFamily="34" charset="0"/>
                </a:rPr>
                <a:t>c</a:t>
              </a:r>
              <a:r>
                <a:rPr lang="en-US" sz="1400">
                  <a:solidFill>
                    <a:srgbClr val="ED7D31">
                      <a:lumMod val="75000"/>
                    </a:srgbClr>
                  </a:solidFill>
                  <a:latin typeface="Arial" panose="020B0604020202020204" pitchFamily="34" charset="0"/>
                  <a:ea typeface="+mn-ea"/>
                  <a:cs typeface="Arial" panose="020B0604020202020204" pitchFamily="34" charset="0"/>
                </a:rPr>
                <a:t>(</a:t>
              </a:r>
              <a:r>
                <a:rPr lang="en-US" sz="1400" b="1">
                  <a:solidFill>
                    <a:srgbClr val="ED7D31">
                      <a:lumMod val="75000"/>
                    </a:srgbClr>
                  </a:solidFill>
                  <a:latin typeface="Arial" panose="020B0604020202020204" pitchFamily="34" charset="0"/>
                  <a:ea typeface="+mn-ea"/>
                  <a:cs typeface="Arial" panose="020B0604020202020204" pitchFamily="34" charset="0"/>
                </a:rPr>
                <a:t>p</a:t>
              </a:r>
              <a:r>
                <a:rPr lang="en-US" sz="1400">
                  <a:solidFill>
                    <a:srgbClr val="ED7D31">
                      <a:lumMod val="75000"/>
                    </a:srgbClr>
                  </a:solidFill>
                  <a:latin typeface="Arial" panose="020B0604020202020204" pitchFamily="34" charset="0"/>
                  <a:ea typeface="+mn-ea"/>
                  <a:cs typeface="Arial" panose="020B0604020202020204" pitchFamily="34" charset="0"/>
                </a:rPr>
                <a:t>)</a:t>
              </a:r>
              <a:endParaRPr lang="en-US" sz="1400">
                <a:solidFill>
                  <a:srgbClr val="ED7D31">
                    <a:lumMod val="75000"/>
                  </a:srgbClr>
                </a:solidFill>
                <a:latin typeface="Calibri" panose="020F0502020204030204"/>
                <a:ea typeface="+mn-ea"/>
                <a:cs typeface="+mn-cs"/>
              </a:endParaRPr>
            </a:p>
          </p:txBody>
        </p:sp>
        <p:sp>
          <p:nvSpPr>
            <p:cNvPr id="23" name="文本框 73">
              <a:extLst>
                <a:ext uri="{FF2B5EF4-FFF2-40B4-BE49-F238E27FC236}">
                  <a16:creationId xmlns:a16="http://schemas.microsoft.com/office/drawing/2014/main" id="{21784F55-2665-C5E5-8A1F-EE1304D2F42C}"/>
                </a:ext>
              </a:extLst>
            </p:cNvPr>
            <p:cNvSpPr txBox="1"/>
            <p:nvPr/>
          </p:nvSpPr>
          <p:spPr>
            <a:xfrm>
              <a:off x="3959686" y="1970727"/>
              <a:ext cx="795150" cy="307777"/>
            </a:xfrm>
            <a:prstGeom prst="rect">
              <a:avLst/>
            </a:prstGeom>
            <a:noFill/>
          </p:spPr>
          <p:txBody>
            <a:bodyPr wrap="square">
              <a:spAutoFit/>
            </a:bodyPr>
            <a:lstStyle/>
            <a:p>
              <a:pPr algn="ctr" defTabSz="457200" fontAlgn="auto">
                <a:spcBef>
                  <a:spcPts val="0"/>
                </a:spcBef>
                <a:spcAft>
                  <a:spcPts val="0"/>
                </a:spcAft>
              </a:pPr>
              <a:r>
                <a:rPr lang="en-US" sz="1400">
                  <a:solidFill>
                    <a:srgbClr val="4472C4">
                      <a:lumMod val="75000"/>
                    </a:srgbClr>
                  </a:solidFill>
                  <a:latin typeface="Arial" panose="020B0604020202020204" pitchFamily="34" charset="0"/>
                  <a:ea typeface="+mn-ea"/>
                  <a:cs typeface="Arial" panose="020B0604020202020204" pitchFamily="34" charset="0"/>
                </a:rPr>
                <a:t>E</a:t>
              </a:r>
              <a:r>
                <a:rPr lang="en-US" sz="1400" baseline="-25000">
                  <a:solidFill>
                    <a:srgbClr val="4472C4">
                      <a:lumMod val="75000"/>
                    </a:srgbClr>
                  </a:solidFill>
                  <a:latin typeface="Arial" panose="020B0604020202020204" pitchFamily="34" charset="0"/>
                  <a:ea typeface="+mn-ea"/>
                  <a:cs typeface="Arial" panose="020B0604020202020204" pitchFamily="34" charset="0"/>
                </a:rPr>
                <a:t>s</a:t>
              </a:r>
              <a:r>
                <a:rPr lang="en-US" sz="1400">
                  <a:solidFill>
                    <a:srgbClr val="4472C4">
                      <a:lumMod val="75000"/>
                    </a:srgbClr>
                  </a:solidFill>
                  <a:latin typeface="Arial" panose="020B0604020202020204" pitchFamily="34" charset="0"/>
                  <a:ea typeface="+mn-ea"/>
                  <a:cs typeface="Arial" panose="020B0604020202020204" pitchFamily="34" charset="0"/>
                </a:rPr>
                <a:t>(</a:t>
              </a:r>
              <a:r>
                <a:rPr lang="en-US" sz="1400" b="1">
                  <a:solidFill>
                    <a:srgbClr val="4472C4">
                      <a:lumMod val="75000"/>
                    </a:srgbClr>
                  </a:solidFill>
                  <a:latin typeface="Arial" panose="020B0604020202020204" pitchFamily="34" charset="0"/>
                  <a:ea typeface="+mn-ea"/>
                  <a:cs typeface="Arial" panose="020B0604020202020204" pitchFamily="34" charset="0"/>
                </a:rPr>
                <a:t>x</a:t>
              </a:r>
              <a:r>
                <a:rPr lang="en-US" sz="1400">
                  <a:solidFill>
                    <a:srgbClr val="4472C4">
                      <a:lumMod val="75000"/>
                    </a:srgbClr>
                  </a:solidFill>
                  <a:latin typeface="Arial" panose="020B0604020202020204" pitchFamily="34" charset="0"/>
                  <a:ea typeface="+mn-ea"/>
                  <a:cs typeface="Arial" panose="020B0604020202020204" pitchFamily="34" charset="0"/>
                </a:rPr>
                <a:t>)</a:t>
              </a:r>
              <a:endParaRPr lang="en-US" sz="1400">
                <a:solidFill>
                  <a:srgbClr val="4472C4">
                    <a:lumMod val="75000"/>
                  </a:srgbClr>
                </a:solidFill>
                <a:latin typeface="Calibri" panose="020F0502020204030204"/>
                <a:ea typeface="+mn-ea"/>
                <a:cs typeface="+mn-cs"/>
              </a:endParaRPr>
            </a:p>
          </p:txBody>
        </p:sp>
        <p:sp>
          <p:nvSpPr>
            <p:cNvPr id="24" name="文本框 74">
              <a:extLst>
                <a:ext uri="{FF2B5EF4-FFF2-40B4-BE49-F238E27FC236}">
                  <a16:creationId xmlns:a16="http://schemas.microsoft.com/office/drawing/2014/main" id="{BD70669A-4B23-BE58-77AD-7053975F012E}"/>
                </a:ext>
              </a:extLst>
            </p:cNvPr>
            <p:cNvSpPr txBox="1"/>
            <p:nvPr/>
          </p:nvSpPr>
          <p:spPr>
            <a:xfrm>
              <a:off x="6122548" y="2131369"/>
              <a:ext cx="1769391" cy="461665"/>
            </a:xfrm>
            <a:prstGeom prst="rect">
              <a:avLst/>
            </a:prstGeom>
            <a:noFill/>
          </p:spPr>
          <p:txBody>
            <a:bodyPr wrap="square" rtlCol="0">
              <a:spAutoFit/>
            </a:bodyPr>
            <a:lstStyle/>
            <a:p>
              <a:pPr algn="ctr" defTabSz="457200" fontAlgn="auto">
                <a:spcBef>
                  <a:spcPts val="0"/>
                </a:spcBef>
                <a:spcAft>
                  <a:spcPts val="0"/>
                </a:spcAft>
              </a:pPr>
              <a:r>
                <a:rPr lang="en-US" sz="1200">
                  <a:solidFill>
                    <a:prstClr val="black"/>
                  </a:solidFill>
                  <a:latin typeface="Arial" panose="020B0604020202020204" pitchFamily="34" charset="0"/>
                  <a:ea typeface="+mn-ea"/>
                  <a:cs typeface="Arial" panose="020B0604020202020204" pitchFamily="34" charset="0"/>
                </a:rPr>
                <a:t>Synthetic speech</a:t>
              </a:r>
            </a:p>
            <a:p>
              <a:pPr algn="ctr" defTabSz="457200" fontAlgn="auto">
                <a:spcBef>
                  <a:spcPts val="0"/>
                </a:spcBef>
                <a:spcAft>
                  <a:spcPts val="0"/>
                </a:spcAft>
              </a:pPr>
              <a:r>
                <a:rPr lang="en-US" sz="1200">
                  <a:solidFill>
                    <a:prstClr val="black"/>
                  </a:solidFill>
                  <a:latin typeface="Arial" panose="020B0604020202020204" pitchFamily="34" charset="0"/>
                  <a:ea typeface="+mn-ea"/>
                  <a:cs typeface="Arial" panose="020B0604020202020204" pitchFamily="34" charset="0"/>
                </a:rPr>
                <a:t>F(</a:t>
              </a:r>
              <a:r>
                <a:rPr lang="en-US" sz="1200" b="1">
                  <a:solidFill>
                    <a:prstClr val="black"/>
                  </a:solidFill>
                  <a:latin typeface="Arial" panose="020B0604020202020204" pitchFamily="34" charset="0"/>
                  <a:ea typeface="+mn-ea"/>
                  <a:cs typeface="Arial" panose="020B0604020202020204" pitchFamily="34" charset="0"/>
                </a:rPr>
                <a:t>p, x</a:t>
              </a:r>
              <a:r>
                <a:rPr lang="en-US" sz="1200">
                  <a:solidFill>
                    <a:prstClr val="black"/>
                  </a:solidFill>
                  <a:latin typeface="Arial" panose="020B0604020202020204" pitchFamily="34" charset="0"/>
                  <a:ea typeface="+mn-ea"/>
                  <a:cs typeface="Arial" panose="020B0604020202020204" pitchFamily="34" charset="0"/>
                </a:rPr>
                <a:t>)</a:t>
              </a:r>
            </a:p>
          </p:txBody>
        </p:sp>
        <p:pic>
          <p:nvPicPr>
            <p:cNvPr id="25" name="图片 90">
              <a:extLst>
                <a:ext uri="{FF2B5EF4-FFF2-40B4-BE49-F238E27FC236}">
                  <a16:creationId xmlns:a16="http://schemas.microsoft.com/office/drawing/2014/main" id="{D69C0BE4-CD6D-8809-3A1C-1B1114C51040}"/>
                </a:ext>
              </a:extLst>
            </p:cNvPr>
            <p:cNvPicPr>
              <a:picLocks noChangeAspect="1"/>
            </p:cNvPicPr>
            <p:nvPr/>
          </p:nvPicPr>
          <p:blipFill rotWithShape="1">
            <a:blip r:embed="rId3">
              <a:clrChange>
                <a:clrFrom>
                  <a:srgbClr val="FFFFFF"/>
                </a:clrFrom>
                <a:clrTo>
                  <a:srgbClr val="FFFFFF">
                    <a:alpha val="0"/>
                  </a:srgbClr>
                </a:clrTo>
              </a:clrChange>
            </a:blip>
            <a:srcRect l="41215" t="35222" r="40043" b="35889"/>
            <a:stretch/>
          </p:blipFill>
          <p:spPr>
            <a:xfrm>
              <a:off x="6250129" y="2592388"/>
              <a:ext cx="1565063" cy="569001"/>
            </a:xfrm>
            <a:prstGeom prst="rect">
              <a:avLst/>
            </a:prstGeom>
          </p:spPr>
        </p:pic>
        <p:pic>
          <p:nvPicPr>
            <p:cNvPr id="26" name="Picture 25">
              <a:extLst>
                <a:ext uri="{FF2B5EF4-FFF2-40B4-BE49-F238E27FC236}">
                  <a16:creationId xmlns:a16="http://schemas.microsoft.com/office/drawing/2014/main" id="{C0E4253D-5837-3560-2705-123EC04FC068}"/>
                </a:ext>
              </a:extLst>
            </p:cNvPr>
            <p:cNvPicPr>
              <a:picLocks noChangeAspect="1"/>
            </p:cNvPicPr>
            <p:nvPr/>
          </p:nvPicPr>
          <p:blipFill>
            <a:blip r:embed="rId4">
              <a:clrChange>
                <a:clrFrom>
                  <a:srgbClr val="FFFFFF"/>
                </a:clrFrom>
                <a:clrTo>
                  <a:srgbClr val="FFFFFF">
                    <a:alpha val="0"/>
                  </a:srgbClr>
                </a:clrTo>
              </a:clrChange>
              <a:duotone>
                <a:srgbClr val="4472C4">
                  <a:shade val="45000"/>
                  <a:satMod val="135000"/>
                </a:srgbClr>
                <a:prstClr val="white"/>
              </a:duotone>
            </a:blip>
            <a:stretch>
              <a:fillRect/>
            </a:stretch>
          </p:blipFill>
          <p:spPr>
            <a:xfrm>
              <a:off x="1232095" y="2111354"/>
              <a:ext cx="1225599" cy="355870"/>
            </a:xfrm>
            <a:prstGeom prst="rect">
              <a:avLst/>
            </a:prstGeom>
          </p:spPr>
        </p:pic>
        <p:cxnSp>
          <p:nvCxnSpPr>
            <p:cNvPr id="27" name="Connector: Elbow 26">
              <a:extLst>
                <a:ext uri="{FF2B5EF4-FFF2-40B4-BE49-F238E27FC236}">
                  <a16:creationId xmlns:a16="http://schemas.microsoft.com/office/drawing/2014/main" id="{60C95533-0E00-75C5-861C-4695F1E4FA17}"/>
                </a:ext>
              </a:extLst>
            </p:cNvPr>
            <p:cNvCxnSpPr>
              <a:cxnSpLocks/>
              <a:stCxn id="9" idx="3"/>
              <a:endCxn id="18" idx="0"/>
            </p:cNvCxnSpPr>
            <p:nvPr/>
          </p:nvCxnSpPr>
          <p:spPr>
            <a:xfrm>
              <a:off x="3959686" y="2310271"/>
              <a:ext cx="1464170" cy="294340"/>
            </a:xfrm>
            <a:prstGeom prst="bentConnector2">
              <a:avLst/>
            </a:prstGeom>
            <a:ln w="57150">
              <a:tailEnd type="triangle"/>
            </a:ln>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9289831B-4FF6-3B9E-CB48-B29021243269}"/>
              </a:ext>
            </a:extLst>
          </p:cNvPr>
          <p:cNvGrpSpPr/>
          <p:nvPr/>
        </p:nvGrpSpPr>
        <p:grpSpPr>
          <a:xfrm>
            <a:off x="1171394" y="3638318"/>
            <a:ext cx="10050517" cy="2158739"/>
            <a:chOff x="1171394" y="3638318"/>
            <a:chExt cx="10050517" cy="2158739"/>
          </a:xfrm>
        </p:grpSpPr>
        <p:sp>
          <p:nvSpPr>
            <p:cNvPr id="29" name="Rectangle: Rounded Corners 28">
              <a:extLst>
                <a:ext uri="{FF2B5EF4-FFF2-40B4-BE49-F238E27FC236}">
                  <a16:creationId xmlns:a16="http://schemas.microsoft.com/office/drawing/2014/main" id="{926ABB5A-ABCD-6E39-4E16-128147E09F30}"/>
                </a:ext>
              </a:extLst>
            </p:cNvPr>
            <p:cNvSpPr/>
            <p:nvPr/>
          </p:nvSpPr>
          <p:spPr>
            <a:xfrm>
              <a:off x="1171394" y="3638318"/>
              <a:ext cx="10050517" cy="2149145"/>
            </a:xfrm>
            <a:prstGeom prst="roundRect">
              <a:avLst/>
            </a:prstGeom>
            <a:solidFill>
              <a:schemeClr val="bg1">
                <a:lumMod val="95000"/>
              </a:schemeClr>
            </a:solidFill>
            <a:ln w="571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矩形: 圆角 13">
              <a:extLst>
                <a:ext uri="{FF2B5EF4-FFF2-40B4-BE49-F238E27FC236}">
                  <a16:creationId xmlns:a16="http://schemas.microsoft.com/office/drawing/2014/main" id="{5F78C743-162A-C66D-C945-5F17CE5D462D}"/>
                </a:ext>
              </a:extLst>
            </p:cNvPr>
            <p:cNvSpPr/>
            <p:nvPr/>
          </p:nvSpPr>
          <p:spPr>
            <a:xfrm>
              <a:off x="5274977" y="4324623"/>
              <a:ext cx="952970" cy="459787"/>
            </a:xfrm>
            <a:prstGeom prst="roundRect">
              <a:avLst/>
            </a:prstGeom>
            <a:solidFill>
              <a:srgbClr val="FFC000">
                <a:lumMod val="40000"/>
                <a:lumOff val="60000"/>
              </a:srgbClr>
            </a:solidFill>
            <a:ln w="381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文本框 14">
              <a:extLst>
                <a:ext uri="{FF2B5EF4-FFF2-40B4-BE49-F238E27FC236}">
                  <a16:creationId xmlns:a16="http://schemas.microsoft.com/office/drawing/2014/main" id="{4AD66991-BEE2-4053-D828-7D58554339AC}"/>
                </a:ext>
              </a:extLst>
            </p:cNvPr>
            <p:cNvSpPr txBox="1"/>
            <p:nvPr/>
          </p:nvSpPr>
          <p:spPr>
            <a:xfrm>
              <a:off x="5306912" y="4395666"/>
              <a:ext cx="889740" cy="307777"/>
            </a:xfrm>
            <a:prstGeom prst="rect">
              <a:avLst/>
            </a:prstGeom>
            <a:noFill/>
          </p:spPr>
          <p:txBody>
            <a:bodyPr wrap="square" rtlCol="0">
              <a:spAutoFit/>
            </a:bodyPr>
            <a:lstStyle/>
            <a:p>
              <a:pPr algn="ctr" defTabSz="457200" fontAlgn="auto">
                <a:spcBef>
                  <a:spcPts val="0"/>
                </a:spcBef>
                <a:spcAft>
                  <a:spcPts val="0"/>
                </a:spcAft>
              </a:pPr>
              <a:r>
                <a:rPr lang="en-US" sz="1400">
                  <a:solidFill>
                    <a:prstClr val="black"/>
                  </a:solidFill>
                  <a:latin typeface="Arial" panose="020B0604020202020204" pitchFamily="34" charset="0"/>
                  <a:ea typeface="+mn-ea"/>
                  <a:cs typeface="Arial" panose="020B0604020202020204" pitchFamily="34" charset="0"/>
                </a:rPr>
                <a:t>Decoder</a:t>
              </a:r>
              <a:endParaRPr lang="en-US" sz="1400" baseline="-25000">
                <a:solidFill>
                  <a:prstClr val="black"/>
                </a:solidFill>
                <a:latin typeface="Arial" panose="020B0604020202020204" pitchFamily="34" charset="0"/>
                <a:ea typeface="+mn-ea"/>
                <a:cs typeface="Arial" panose="020B0604020202020204" pitchFamily="34" charset="0"/>
              </a:endParaRPr>
            </a:p>
          </p:txBody>
        </p:sp>
        <p:cxnSp>
          <p:nvCxnSpPr>
            <p:cNvPr id="37" name="直接箭头连接符 34">
              <a:extLst>
                <a:ext uri="{FF2B5EF4-FFF2-40B4-BE49-F238E27FC236}">
                  <a16:creationId xmlns:a16="http://schemas.microsoft.com/office/drawing/2014/main" id="{B2EA5E90-24B5-47E6-22BE-955386D8176E}"/>
                </a:ext>
              </a:extLst>
            </p:cNvPr>
            <p:cNvCxnSpPr>
              <a:cxnSpLocks/>
            </p:cNvCxnSpPr>
            <p:nvPr/>
          </p:nvCxnSpPr>
          <p:spPr>
            <a:xfrm>
              <a:off x="6264525" y="4593912"/>
              <a:ext cx="307185" cy="0"/>
            </a:xfrm>
            <a:prstGeom prst="straightConnector1">
              <a:avLst/>
            </a:prstGeom>
            <a:noFill/>
            <a:ln w="57150" cap="flat" cmpd="sng" algn="ctr">
              <a:solidFill>
                <a:sysClr val="windowText" lastClr="000000"/>
              </a:solidFill>
              <a:prstDash val="solid"/>
              <a:miter lim="800000"/>
              <a:tailEnd type="triangle"/>
            </a:ln>
            <a:effectLst/>
          </p:spPr>
        </p:cxnSp>
        <p:sp>
          <p:nvSpPr>
            <p:cNvPr id="38" name="文本框 71">
              <a:extLst>
                <a:ext uri="{FF2B5EF4-FFF2-40B4-BE49-F238E27FC236}">
                  <a16:creationId xmlns:a16="http://schemas.microsoft.com/office/drawing/2014/main" id="{3DF2FFD9-4FCC-9156-D367-D1B01862F452}"/>
                </a:ext>
              </a:extLst>
            </p:cNvPr>
            <p:cNvSpPr txBox="1"/>
            <p:nvPr/>
          </p:nvSpPr>
          <p:spPr>
            <a:xfrm>
              <a:off x="4440458" y="4795689"/>
              <a:ext cx="781582" cy="307777"/>
            </a:xfrm>
            <a:prstGeom prst="rect">
              <a:avLst/>
            </a:prstGeom>
            <a:noFill/>
          </p:spPr>
          <p:txBody>
            <a:bodyPr wrap="square">
              <a:spAutoFit/>
            </a:bodyPr>
            <a:lstStyle/>
            <a:p>
              <a:pPr algn="ctr" defTabSz="457200" fontAlgn="auto">
                <a:spcBef>
                  <a:spcPts val="0"/>
                </a:spcBef>
                <a:spcAft>
                  <a:spcPts val="0"/>
                </a:spcAft>
              </a:pPr>
              <a:r>
                <a:rPr lang="en-US" sz="1400" dirty="0">
                  <a:solidFill>
                    <a:srgbClr val="70AD47">
                      <a:lumMod val="75000"/>
                    </a:srgbClr>
                  </a:solidFill>
                  <a:latin typeface="Arial" panose="020B0604020202020204" pitchFamily="34" charset="0"/>
                  <a:ea typeface="+mn-ea"/>
                  <a:cs typeface="Arial" panose="020B0604020202020204" pitchFamily="34" charset="0"/>
                </a:rPr>
                <a:t>E</a:t>
              </a:r>
              <a:r>
                <a:rPr lang="en-US" sz="1400" baseline="-25000" dirty="0">
                  <a:solidFill>
                    <a:srgbClr val="70AD47">
                      <a:lumMod val="75000"/>
                    </a:srgbClr>
                  </a:solidFill>
                  <a:latin typeface="Arial" panose="020B0604020202020204" pitchFamily="34" charset="0"/>
                  <a:ea typeface="+mn-ea"/>
                  <a:cs typeface="Arial" panose="020B0604020202020204" pitchFamily="34" charset="0"/>
                </a:rPr>
                <a:t>tts</a:t>
              </a:r>
              <a:r>
                <a:rPr lang="en-US" sz="1400" dirty="0">
                  <a:solidFill>
                    <a:srgbClr val="70AD47">
                      <a:lumMod val="75000"/>
                    </a:srgbClr>
                  </a:solidFill>
                  <a:latin typeface="Arial" panose="020B0604020202020204" pitchFamily="34" charset="0"/>
                  <a:ea typeface="+mn-ea"/>
                  <a:cs typeface="Arial" panose="020B0604020202020204" pitchFamily="34" charset="0"/>
                </a:rPr>
                <a:t>(</a:t>
              </a:r>
              <a:r>
                <a:rPr lang="en-US" sz="1400" b="1" dirty="0">
                  <a:solidFill>
                    <a:srgbClr val="70AD47">
                      <a:lumMod val="75000"/>
                    </a:srgbClr>
                  </a:solidFill>
                  <a:latin typeface="Arial" panose="020B0604020202020204" pitchFamily="34" charset="0"/>
                  <a:ea typeface="+mn-ea"/>
                  <a:cs typeface="Arial" panose="020B0604020202020204" pitchFamily="34" charset="0"/>
                </a:rPr>
                <a:t>t</a:t>
              </a:r>
              <a:r>
                <a:rPr lang="en-US" sz="1400" dirty="0">
                  <a:solidFill>
                    <a:srgbClr val="70AD47">
                      <a:lumMod val="75000"/>
                    </a:srgbClr>
                  </a:solidFill>
                  <a:latin typeface="Arial" panose="020B0604020202020204" pitchFamily="34" charset="0"/>
                  <a:ea typeface="+mn-ea"/>
                  <a:cs typeface="Arial" panose="020B0604020202020204" pitchFamily="34" charset="0"/>
                </a:rPr>
                <a:t>)</a:t>
              </a:r>
              <a:endParaRPr lang="en-US" sz="1400" dirty="0">
                <a:solidFill>
                  <a:prstClr val="black"/>
                </a:solidFill>
                <a:latin typeface="Calibri" panose="020F0502020204030204"/>
                <a:ea typeface="+mn-ea"/>
                <a:cs typeface="+mn-cs"/>
              </a:endParaRPr>
            </a:p>
          </p:txBody>
        </p:sp>
        <p:sp>
          <p:nvSpPr>
            <p:cNvPr id="39" name="文本框 74">
              <a:extLst>
                <a:ext uri="{FF2B5EF4-FFF2-40B4-BE49-F238E27FC236}">
                  <a16:creationId xmlns:a16="http://schemas.microsoft.com/office/drawing/2014/main" id="{C6D7E259-C8FF-DCB8-1F6C-F70CC9732A74}"/>
                </a:ext>
              </a:extLst>
            </p:cNvPr>
            <p:cNvSpPr txBox="1"/>
            <p:nvPr/>
          </p:nvSpPr>
          <p:spPr>
            <a:xfrm>
              <a:off x="6403278" y="3832458"/>
              <a:ext cx="1769391" cy="461665"/>
            </a:xfrm>
            <a:prstGeom prst="rect">
              <a:avLst/>
            </a:prstGeom>
            <a:noFill/>
          </p:spPr>
          <p:txBody>
            <a:bodyPr wrap="square" rtlCol="0">
              <a:spAutoFit/>
            </a:bodyPr>
            <a:lstStyle/>
            <a:p>
              <a:pPr algn="ctr" defTabSz="457200" fontAlgn="auto">
                <a:spcBef>
                  <a:spcPts val="0"/>
                </a:spcBef>
                <a:spcAft>
                  <a:spcPts val="0"/>
                </a:spcAft>
              </a:pPr>
              <a:r>
                <a:rPr lang="en-US" sz="1200">
                  <a:solidFill>
                    <a:prstClr val="black"/>
                  </a:solidFill>
                  <a:latin typeface="Arial" panose="020B0604020202020204" pitchFamily="34" charset="0"/>
                  <a:ea typeface="+mn-ea"/>
                  <a:cs typeface="Arial" panose="020B0604020202020204" pitchFamily="34" charset="0"/>
                </a:rPr>
                <a:t>Synthetic speech</a:t>
              </a:r>
            </a:p>
            <a:p>
              <a:pPr algn="ctr" defTabSz="457200" fontAlgn="auto">
                <a:spcBef>
                  <a:spcPts val="0"/>
                </a:spcBef>
                <a:spcAft>
                  <a:spcPts val="0"/>
                </a:spcAft>
              </a:pPr>
              <a:r>
                <a:rPr lang="en-US" sz="1200">
                  <a:solidFill>
                    <a:prstClr val="black"/>
                  </a:solidFill>
                  <a:latin typeface="Arial" panose="020B0604020202020204" pitchFamily="34" charset="0"/>
                  <a:ea typeface="+mn-ea"/>
                  <a:cs typeface="Arial" panose="020B0604020202020204" pitchFamily="34" charset="0"/>
                </a:rPr>
                <a:t>F(</a:t>
              </a:r>
              <a:r>
                <a:rPr lang="en-US" sz="1200" b="1">
                  <a:solidFill>
                    <a:prstClr val="black"/>
                  </a:solidFill>
                  <a:latin typeface="Arial" panose="020B0604020202020204" pitchFamily="34" charset="0"/>
                  <a:ea typeface="+mn-ea"/>
                  <a:cs typeface="Arial" panose="020B0604020202020204" pitchFamily="34" charset="0"/>
                </a:rPr>
                <a:t>t, x</a:t>
              </a:r>
              <a:r>
                <a:rPr lang="en-US" sz="1200">
                  <a:solidFill>
                    <a:prstClr val="black"/>
                  </a:solidFill>
                  <a:latin typeface="Arial" panose="020B0604020202020204" pitchFamily="34" charset="0"/>
                  <a:ea typeface="+mn-ea"/>
                  <a:cs typeface="Arial" panose="020B0604020202020204" pitchFamily="34" charset="0"/>
                </a:rPr>
                <a:t>)</a:t>
              </a:r>
            </a:p>
          </p:txBody>
        </p:sp>
        <p:cxnSp>
          <p:nvCxnSpPr>
            <p:cNvPr id="40" name="连接符: 肘形 78">
              <a:extLst>
                <a:ext uri="{FF2B5EF4-FFF2-40B4-BE49-F238E27FC236}">
                  <a16:creationId xmlns:a16="http://schemas.microsoft.com/office/drawing/2014/main" id="{DEF14CD5-80D5-CEE3-CB0E-10070C48652B}"/>
                </a:ext>
              </a:extLst>
            </p:cNvPr>
            <p:cNvCxnSpPr>
              <a:cxnSpLocks/>
              <a:stCxn id="36" idx="3"/>
              <a:endCxn id="31" idx="2"/>
            </p:cNvCxnSpPr>
            <p:nvPr/>
          </p:nvCxnSpPr>
          <p:spPr>
            <a:xfrm flipV="1">
              <a:off x="4310737" y="4784410"/>
              <a:ext cx="1440725" cy="343964"/>
            </a:xfrm>
            <a:prstGeom prst="bentConnector2">
              <a:avLst/>
            </a:prstGeom>
            <a:noFill/>
            <a:ln w="57150" cap="flat" cmpd="sng" algn="ctr">
              <a:solidFill>
                <a:srgbClr val="70AD47">
                  <a:lumMod val="75000"/>
                </a:srgbClr>
              </a:solidFill>
              <a:prstDash val="solid"/>
              <a:miter lim="800000"/>
              <a:tailEnd type="triangle"/>
            </a:ln>
            <a:effectLst/>
          </p:spPr>
        </p:cxnSp>
        <p:pic>
          <p:nvPicPr>
            <p:cNvPr id="41" name="图片 90">
              <a:extLst>
                <a:ext uri="{FF2B5EF4-FFF2-40B4-BE49-F238E27FC236}">
                  <a16:creationId xmlns:a16="http://schemas.microsoft.com/office/drawing/2014/main" id="{10B59028-E7C7-987F-46FE-5C6D05CAF6C5}"/>
                </a:ext>
              </a:extLst>
            </p:cNvPr>
            <p:cNvPicPr>
              <a:picLocks noChangeAspect="1"/>
            </p:cNvPicPr>
            <p:nvPr/>
          </p:nvPicPr>
          <p:blipFill rotWithShape="1">
            <a:blip r:embed="rId3">
              <a:clrChange>
                <a:clrFrom>
                  <a:srgbClr val="FFFFFF"/>
                </a:clrFrom>
                <a:clrTo>
                  <a:srgbClr val="FFFFFF">
                    <a:alpha val="0"/>
                  </a:srgbClr>
                </a:clrTo>
              </a:clrChange>
            </a:blip>
            <a:srcRect l="41215" t="35222" r="40043" b="35889"/>
            <a:stretch/>
          </p:blipFill>
          <p:spPr>
            <a:xfrm>
              <a:off x="6589605" y="4292596"/>
              <a:ext cx="1565063" cy="569001"/>
            </a:xfrm>
            <a:prstGeom prst="rect">
              <a:avLst/>
            </a:prstGeom>
          </p:spPr>
        </p:pic>
        <p:grpSp>
          <p:nvGrpSpPr>
            <p:cNvPr id="5" name="Group 4">
              <a:extLst>
                <a:ext uri="{FF2B5EF4-FFF2-40B4-BE49-F238E27FC236}">
                  <a16:creationId xmlns:a16="http://schemas.microsoft.com/office/drawing/2014/main" id="{56135236-48E3-2EAA-DC25-B79CA525FDA5}"/>
                </a:ext>
              </a:extLst>
            </p:cNvPr>
            <p:cNvGrpSpPr/>
            <p:nvPr/>
          </p:nvGrpSpPr>
          <p:grpSpPr>
            <a:xfrm>
              <a:off x="1423811" y="4816044"/>
              <a:ext cx="2886926" cy="981013"/>
              <a:chOff x="1423811" y="3716748"/>
              <a:chExt cx="2886926" cy="981013"/>
            </a:xfrm>
          </p:grpSpPr>
          <p:sp>
            <p:nvSpPr>
              <p:cNvPr id="30" name="Speech Bubble: Rectangle 29">
                <a:extLst>
                  <a:ext uri="{FF2B5EF4-FFF2-40B4-BE49-F238E27FC236}">
                    <a16:creationId xmlns:a16="http://schemas.microsoft.com/office/drawing/2014/main" id="{9B16921D-70D8-90AE-CBC7-73A4ACC12289}"/>
                  </a:ext>
                </a:extLst>
              </p:cNvPr>
              <p:cNvSpPr/>
              <p:nvPr/>
            </p:nvSpPr>
            <p:spPr>
              <a:xfrm>
                <a:off x="1583507" y="3722845"/>
                <a:ext cx="1219462" cy="498711"/>
              </a:xfrm>
              <a:prstGeom prst="wedgeRectCallout">
                <a:avLst>
                  <a:gd name="adj1" fmla="val 1353"/>
                  <a:gd name="adj2" fmla="val 73835"/>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文本框 23">
                <a:extLst>
                  <a:ext uri="{FF2B5EF4-FFF2-40B4-BE49-F238E27FC236}">
                    <a16:creationId xmlns:a16="http://schemas.microsoft.com/office/drawing/2014/main" id="{5DF72504-3978-ADDB-5C89-2CC411B204B2}"/>
                  </a:ext>
                </a:extLst>
              </p:cNvPr>
              <p:cNvSpPr txBox="1"/>
              <p:nvPr/>
            </p:nvSpPr>
            <p:spPr>
              <a:xfrm>
                <a:off x="1423811" y="4389984"/>
                <a:ext cx="1452232"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srgbClr val="70AD47">
                        <a:lumMod val="75000"/>
                      </a:srgbClr>
                    </a:solidFill>
                    <a:latin typeface="Arial" panose="020B0604020202020204" pitchFamily="34" charset="0"/>
                    <a:ea typeface="+mn-ea"/>
                    <a:cs typeface="Arial" panose="020B0604020202020204" pitchFamily="34" charset="0"/>
                  </a:rPr>
                  <a:t>Arbitrary text </a:t>
                </a:r>
                <a:r>
                  <a:rPr lang="en-US" sz="1400" b="1" dirty="0">
                    <a:solidFill>
                      <a:srgbClr val="70AD47">
                        <a:lumMod val="75000"/>
                      </a:srgbClr>
                    </a:solidFill>
                    <a:latin typeface="Arial" panose="020B0604020202020204" pitchFamily="34" charset="0"/>
                    <a:ea typeface="+mn-ea"/>
                    <a:cs typeface="Arial" panose="020B0604020202020204" pitchFamily="34" charset="0"/>
                  </a:rPr>
                  <a:t>t</a:t>
                </a:r>
              </a:p>
            </p:txBody>
          </p:sp>
          <p:cxnSp>
            <p:nvCxnSpPr>
              <p:cNvPr id="34" name="直接箭头连接符 24">
                <a:extLst>
                  <a:ext uri="{FF2B5EF4-FFF2-40B4-BE49-F238E27FC236}">
                    <a16:creationId xmlns:a16="http://schemas.microsoft.com/office/drawing/2014/main" id="{9D0000E8-8C90-2D01-48CC-CD7DA6B83557}"/>
                  </a:ext>
                </a:extLst>
              </p:cNvPr>
              <p:cNvCxnSpPr>
                <a:cxnSpLocks/>
              </p:cNvCxnSpPr>
              <p:nvPr/>
            </p:nvCxnSpPr>
            <p:spPr>
              <a:xfrm>
                <a:off x="2802968" y="3994264"/>
                <a:ext cx="339407" cy="447"/>
              </a:xfrm>
              <a:prstGeom prst="straightConnector1">
                <a:avLst/>
              </a:prstGeom>
              <a:noFill/>
              <a:ln w="57150" cap="flat" cmpd="sng" algn="ctr">
                <a:solidFill>
                  <a:srgbClr val="70AD47">
                    <a:lumMod val="75000"/>
                  </a:srgbClr>
                </a:solidFill>
                <a:prstDash val="solid"/>
                <a:miter lim="800000"/>
                <a:tailEnd type="triangle"/>
              </a:ln>
              <a:effectLst/>
            </p:spPr>
          </p:cxnSp>
          <p:sp>
            <p:nvSpPr>
              <p:cNvPr id="35" name="矩形: 圆角 25">
                <a:extLst>
                  <a:ext uri="{FF2B5EF4-FFF2-40B4-BE49-F238E27FC236}">
                    <a16:creationId xmlns:a16="http://schemas.microsoft.com/office/drawing/2014/main" id="{B06EE7E3-4D95-31B0-A8DA-1EC8FCAF112C}"/>
                  </a:ext>
                </a:extLst>
              </p:cNvPr>
              <p:cNvSpPr/>
              <p:nvPr/>
            </p:nvSpPr>
            <p:spPr>
              <a:xfrm>
                <a:off x="3141600" y="3781698"/>
                <a:ext cx="1129570" cy="458270"/>
              </a:xfrm>
              <a:prstGeom prst="roundRect">
                <a:avLst/>
              </a:prstGeom>
              <a:solidFill>
                <a:srgbClr val="70AD47">
                  <a:lumMod val="40000"/>
                  <a:lumOff val="60000"/>
                </a:srgbClr>
              </a:solidFill>
              <a:ln w="381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文本框 26">
                <a:extLst>
                  <a:ext uri="{FF2B5EF4-FFF2-40B4-BE49-F238E27FC236}">
                    <a16:creationId xmlns:a16="http://schemas.microsoft.com/office/drawing/2014/main" id="{4D7D6AE2-803E-BE70-E5BF-A87010AB14A1}"/>
                  </a:ext>
                </a:extLst>
              </p:cNvPr>
              <p:cNvSpPr txBox="1"/>
              <p:nvPr/>
            </p:nvSpPr>
            <p:spPr>
              <a:xfrm>
                <a:off x="3102810" y="3813634"/>
                <a:ext cx="1207927" cy="430887"/>
              </a:xfrm>
              <a:prstGeom prst="rect">
                <a:avLst/>
              </a:prstGeom>
              <a:noFill/>
            </p:spPr>
            <p:txBody>
              <a:bodyPr wrap="square" rtlCol="0">
                <a:spAutoFit/>
              </a:bodyPr>
              <a:lstStyle/>
              <a:p>
                <a:pPr algn="ctr" defTabSz="457200" fontAlgn="auto">
                  <a:spcBef>
                    <a:spcPts val="0"/>
                  </a:spcBef>
                  <a:spcAft>
                    <a:spcPts val="0"/>
                  </a:spcAft>
                </a:pPr>
                <a:r>
                  <a:rPr lang="en-US" sz="1100" dirty="0">
                    <a:solidFill>
                      <a:prstClr val="black"/>
                    </a:solidFill>
                    <a:latin typeface="Arial" panose="020B0604020202020204" pitchFamily="34" charset="0"/>
                    <a:ea typeface="+mn-ea"/>
                    <a:cs typeface="Arial" panose="020B0604020202020204" pitchFamily="34" charset="0"/>
                  </a:rPr>
                  <a:t>Text-to-speech encoder E</a:t>
                </a:r>
                <a:r>
                  <a:rPr lang="en-US" sz="1100" baseline="-25000" dirty="0">
                    <a:solidFill>
                      <a:prstClr val="black"/>
                    </a:solidFill>
                    <a:latin typeface="Arial" panose="020B0604020202020204" pitchFamily="34" charset="0"/>
                    <a:ea typeface="+mn-ea"/>
                    <a:cs typeface="Arial" panose="020B0604020202020204" pitchFamily="34" charset="0"/>
                  </a:rPr>
                  <a:t>tts</a:t>
                </a:r>
              </a:p>
            </p:txBody>
          </p:sp>
          <p:sp>
            <p:nvSpPr>
              <p:cNvPr id="42" name="TextBox 41">
                <a:extLst>
                  <a:ext uri="{FF2B5EF4-FFF2-40B4-BE49-F238E27FC236}">
                    <a16:creationId xmlns:a16="http://schemas.microsoft.com/office/drawing/2014/main" id="{73101D67-95DE-C556-B6BF-B630AF3B9B8D}"/>
                  </a:ext>
                </a:extLst>
              </p:cNvPr>
              <p:cNvSpPr txBox="1"/>
              <p:nvPr/>
            </p:nvSpPr>
            <p:spPr>
              <a:xfrm>
                <a:off x="1480228" y="3716748"/>
                <a:ext cx="1426020" cy="523220"/>
              </a:xfrm>
              <a:prstGeom prst="rect">
                <a:avLst/>
              </a:prstGeom>
              <a:noFill/>
            </p:spPr>
            <p:txBody>
              <a:bodyPr wrap="square">
                <a:spAutoFit/>
              </a:bodyPr>
              <a:lstStyle/>
              <a:p>
                <a:pPr algn="ctr" defTabSz="457200" fontAlgn="auto">
                  <a:spcBef>
                    <a:spcPts val="0"/>
                  </a:spcBef>
                  <a:spcAft>
                    <a:spcPts val="0"/>
                  </a:spcAft>
                </a:pPr>
                <a:r>
                  <a:rPr lang="en-US" sz="1400" b="1" dirty="0">
                    <a:solidFill>
                      <a:prstClr val="black"/>
                    </a:solidFill>
                    <a:latin typeface="Calibri" panose="020F0502020204030204" pitchFamily="34" charset="0"/>
                    <a:ea typeface="+mn-ea"/>
                    <a:cs typeface="Calibri" panose="020F0502020204030204" pitchFamily="34" charset="0"/>
                  </a:rPr>
                  <a:t>Please don’t clone my voice! </a:t>
                </a:r>
              </a:p>
            </p:txBody>
          </p:sp>
        </p:grpSp>
        <p:sp>
          <p:nvSpPr>
            <p:cNvPr id="43" name="직사각형 14">
              <a:extLst>
                <a:ext uri="{FF2B5EF4-FFF2-40B4-BE49-F238E27FC236}">
                  <a16:creationId xmlns:a16="http://schemas.microsoft.com/office/drawing/2014/main" id="{CB5C93C5-77F4-3540-90D3-06D3A01181CC}"/>
                </a:ext>
              </a:extLst>
            </p:cNvPr>
            <p:cNvSpPr/>
            <p:nvPr/>
          </p:nvSpPr>
          <p:spPr>
            <a:xfrm>
              <a:off x="8779943" y="4359416"/>
              <a:ext cx="2076537" cy="491288"/>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chemeClr val="bg1"/>
                  </a:solidFill>
                  <a:effectLst/>
                  <a:uLnTx/>
                  <a:uFillTx/>
                  <a:latin typeface="Calibri"/>
                  <a:ea typeface="맑은 고딕"/>
                  <a:cs typeface="+mn-cs"/>
                </a:rPr>
                <a:t>Text-to-speech</a:t>
              </a:r>
              <a:endParaRPr kumimoji="0" lang="ko-KR" altLang="en-US" sz="2000" b="1" i="0" u="none" strike="noStrike" kern="0" cap="none" spc="0" normalizeH="0" baseline="0" noProof="0">
                <a:ln>
                  <a:noFill/>
                </a:ln>
                <a:solidFill>
                  <a:schemeClr val="bg1"/>
                </a:solidFill>
                <a:effectLst/>
                <a:uLnTx/>
                <a:uFillTx/>
                <a:latin typeface="Calibri"/>
                <a:ea typeface="맑은 고딕"/>
                <a:cs typeface="+mn-cs"/>
              </a:endParaRPr>
            </a:p>
          </p:txBody>
        </p:sp>
        <p:cxnSp>
          <p:nvCxnSpPr>
            <p:cNvPr id="46" name="Connector: Elbow 45">
              <a:extLst>
                <a:ext uri="{FF2B5EF4-FFF2-40B4-BE49-F238E27FC236}">
                  <a16:creationId xmlns:a16="http://schemas.microsoft.com/office/drawing/2014/main" id="{70CBB56B-C37E-D88A-2008-AF52A6FEBED5}"/>
                </a:ext>
              </a:extLst>
            </p:cNvPr>
            <p:cNvCxnSpPr>
              <a:cxnSpLocks/>
              <a:endCxn id="31" idx="0"/>
            </p:cNvCxnSpPr>
            <p:nvPr/>
          </p:nvCxnSpPr>
          <p:spPr>
            <a:xfrm>
              <a:off x="4309960" y="3998623"/>
              <a:ext cx="1441502" cy="326000"/>
            </a:xfrm>
            <a:prstGeom prst="bentConnector2">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49" name="文本框 73">
              <a:extLst>
                <a:ext uri="{FF2B5EF4-FFF2-40B4-BE49-F238E27FC236}">
                  <a16:creationId xmlns:a16="http://schemas.microsoft.com/office/drawing/2014/main" id="{5B758D80-EC4D-D114-FDBD-159A8B50ADE1}"/>
                </a:ext>
              </a:extLst>
            </p:cNvPr>
            <p:cNvSpPr txBox="1"/>
            <p:nvPr/>
          </p:nvSpPr>
          <p:spPr>
            <a:xfrm>
              <a:off x="4396656" y="3705554"/>
              <a:ext cx="795150" cy="307777"/>
            </a:xfrm>
            <a:prstGeom prst="rect">
              <a:avLst/>
            </a:prstGeom>
            <a:noFill/>
          </p:spPr>
          <p:txBody>
            <a:bodyPr wrap="square">
              <a:spAutoFit/>
            </a:bodyPr>
            <a:lstStyle/>
            <a:p>
              <a:pPr algn="ctr" defTabSz="457200" fontAlgn="auto">
                <a:spcBef>
                  <a:spcPts val="0"/>
                </a:spcBef>
                <a:spcAft>
                  <a:spcPts val="0"/>
                </a:spcAft>
              </a:pPr>
              <a:r>
                <a:rPr lang="en-US" sz="1400" dirty="0">
                  <a:solidFill>
                    <a:srgbClr val="4472C4">
                      <a:lumMod val="75000"/>
                    </a:srgbClr>
                  </a:solidFill>
                  <a:latin typeface="Arial" panose="020B0604020202020204" pitchFamily="34" charset="0"/>
                  <a:ea typeface="+mn-ea"/>
                  <a:cs typeface="Arial" panose="020B0604020202020204" pitchFamily="34" charset="0"/>
                </a:rPr>
                <a:t>E</a:t>
              </a:r>
              <a:r>
                <a:rPr lang="en-US" sz="1400" baseline="-25000" dirty="0">
                  <a:solidFill>
                    <a:srgbClr val="4472C4">
                      <a:lumMod val="75000"/>
                    </a:srgbClr>
                  </a:solidFill>
                  <a:latin typeface="Arial" panose="020B0604020202020204" pitchFamily="34" charset="0"/>
                  <a:ea typeface="+mn-ea"/>
                  <a:cs typeface="Arial" panose="020B0604020202020204" pitchFamily="34" charset="0"/>
                </a:rPr>
                <a:t>s</a:t>
              </a:r>
              <a:r>
                <a:rPr lang="en-US" sz="1400" dirty="0">
                  <a:solidFill>
                    <a:srgbClr val="4472C4">
                      <a:lumMod val="75000"/>
                    </a:srgbClr>
                  </a:solidFill>
                  <a:latin typeface="Arial" panose="020B0604020202020204" pitchFamily="34" charset="0"/>
                  <a:ea typeface="+mn-ea"/>
                  <a:cs typeface="Arial" panose="020B0604020202020204" pitchFamily="34" charset="0"/>
                </a:rPr>
                <a:t>(</a:t>
              </a:r>
              <a:r>
                <a:rPr lang="en-US" sz="1400" b="1" dirty="0">
                  <a:solidFill>
                    <a:srgbClr val="4472C4">
                      <a:lumMod val="75000"/>
                    </a:srgbClr>
                  </a:solidFill>
                  <a:latin typeface="Arial" panose="020B0604020202020204" pitchFamily="34" charset="0"/>
                  <a:ea typeface="+mn-ea"/>
                  <a:cs typeface="Arial" panose="020B0604020202020204" pitchFamily="34" charset="0"/>
                </a:rPr>
                <a:t>x</a:t>
              </a:r>
              <a:r>
                <a:rPr lang="en-US" sz="1400" dirty="0">
                  <a:solidFill>
                    <a:srgbClr val="4472C4">
                      <a:lumMod val="75000"/>
                    </a:srgbClr>
                  </a:solidFill>
                  <a:latin typeface="Arial" panose="020B0604020202020204" pitchFamily="34" charset="0"/>
                  <a:ea typeface="+mn-ea"/>
                  <a:cs typeface="Arial" panose="020B0604020202020204" pitchFamily="34" charset="0"/>
                </a:rPr>
                <a:t>)</a:t>
              </a:r>
              <a:endParaRPr lang="en-US" sz="1400" dirty="0">
                <a:solidFill>
                  <a:srgbClr val="4472C4">
                    <a:lumMod val="75000"/>
                  </a:srgbClr>
                </a:solidFill>
                <a:latin typeface="Calibri" panose="020F0502020204030204"/>
                <a:ea typeface="+mn-ea"/>
                <a:cs typeface="+mn-cs"/>
              </a:endParaRPr>
            </a:p>
          </p:txBody>
        </p:sp>
        <p:grpSp>
          <p:nvGrpSpPr>
            <p:cNvPr id="3" name="Group 2">
              <a:extLst>
                <a:ext uri="{FF2B5EF4-FFF2-40B4-BE49-F238E27FC236}">
                  <a16:creationId xmlns:a16="http://schemas.microsoft.com/office/drawing/2014/main" id="{67380577-3F06-2386-B2D4-90A873A1BE70}"/>
                </a:ext>
              </a:extLst>
            </p:cNvPr>
            <p:cNvGrpSpPr/>
            <p:nvPr/>
          </p:nvGrpSpPr>
          <p:grpSpPr>
            <a:xfrm>
              <a:off x="1225262" y="3810523"/>
              <a:ext cx="3054180" cy="817901"/>
              <a:chOff x="8750834" y="5139029"/>
              <a:chExt cx="3054180" cy="817901"/>
            </a:xfrm>
          </p:grpSpPr>
          <p:sp>
            <p:nvSpPr>
              <p:cNvPr id="44" name="矩形: 圆角 1">
                <a:extLst>
                  <a:ext uri="{FF2B5EF4-FFF2-40B4-BE49-F238E27FC236}">
                    <a16:creationId xmlns:a16="http://schemas.microsoft.com/office/drawing/2014/main" id="{6B1F911B-99D7-2310-A7CE-B10DFBA2142C}"/>
                  </a:ext>
                </a:extLst>
              </p:cNvPr>
              <p:cNvSpPr/>
              <p:nvPr/>
            </p:nvSpPr>
            <p:spPr>
              <a:xfrm>
                <a:off x="10638807" y="5139029"/>
                <a:ext cx="1166207" cy="458270"/>
              </a:xfrm>
              <a:prstGeom prst="roundRect">
                <a:avLst/>
              </a:prstGeom>
              <a:solidFill>
                <a:srgbClr val="4472C4">
                  <a:lumMod val="40000"/>
                  <a:lumOff val="60000"/>
                </a:srgbClr>
              </a:solidFill>
              <a:ln w="38100"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文本框 4">
                <a:extLst>
                  <a:ext uri="{FF2B5EF4-FFF2-40B4-BE49-F238E27FC236}">
                    <a16:creationId xmlns:a16="http://schemas.microsoft.com/office/drawing/2014/main" id="{80635352-C027-D18B-BB0F-08B9B16F5402}"/>
                  </a:ext>
                </a:extLst>
              </p:cNvPr>
              <p:cNvSpPr txBox="1"/>
              <p:nvPr/>
            </p:nvSpPr>
            <p:spPr>
              <a:xfrm>
                <a:off x="10703055" y="5173175"/>
                <a:ext cx="1037712" cy="430887"/>
              </a:xfrm>
              <a:prstGeom prst="rect">
                <a:avLst/>
              </a:prstGeom>
              <a:noFill/>
            </p:spPr>
            <p:txBody>
              <a:bodyPr wrap="square" rtlCol="0">
                <a:spAutoFit/>
              </a:bodyPr>
              <a:lstStyle/>
              <a:p>
                <a:pPr algn="ctr" defTabSz="457200" fontAlgn="auto">
                  <a:spcBef>
                    <a:spcPts val="0"/>
                  </a:spcBef>
                  <a:spcAft>
                    <a:spcPts val="0"/>
                  </a:spcAft>
                </a:pPr>
                <a:r>
                  <a:rPr lang="en-US" sz="1100" dirty="0">
                    <a:solidFill>
                      <a:prstClr val="black"/>
                    </a:solidFill>
                    <a:latin typeface="Arial" panose="020B0604020202020204" pitchFamily="34" charset="0"/>
                    <a:ea typeface="+mn-ea"/>
                    <a:cs typeface="Arial" panose="020B0604020202020204" pitchFamily="34" charset="0"/>
                  </a:rPr>
                  <a:t>Speaker encoder E</a:t>
                </a:r>
                <a:r>
                  <a:rPr lang="en-US" sz="1100" baseline="-25000" dirty="0">
                    <a:solidFill>
                      <a:prstClr val="black"/>
                    </a:solidFill>
                    <a:latin typeface="Arial" panose="020B0604020202020204" pitchFamily="34" charset="0"/>
                    <a:ea typeface="+mn-ea"/>
                    <a:cs typeface="Arial" panose="020B0604020202020204" pitchFamily="34" charset="0"/>
                  </a:rPr>
                  <a:t>s</a:t>
                </a:r>
              </a:p>
            </p:txBody>
          </p:sp>
          <p:cxnSp>
            <p:nvCxnSpPr>
              <p:cNvPr id="47" name="直接箭头连接符 6">
                <a:extLst>
                  <a:ext uri="{FF2B5EF4-FFF2-40B4-BE49-F238E27FC236}">
                    <a16:creationId xmlns:a16="http://schemas.microsoft.com/office/drawing/2014/main" id="{90E36F44-2ABE-86F6-6537-FC5A26CB44F6}"/>
                  </a:ext>
                </a:extLst>
              </p:cNvPr>
              <p:cNvCxnSpPr>
                <a:cxnSpLocks/>
              </p:cNvCxnSpPr>
              <p:nvPr/>
            </p:nvCxnSpPr>
            <p:spPr>
              <a:xfrm>
                <a:off x="10282028" y="5354042"/>
                <a:ext cx="339407" cy="447"/>
              </a:xfrm>
              <a:prstGeom prst="straightConnector1">
                <a:avLst/>
              </a:prstGeom>
              <a:noFill/>
              <a:ln w="57150" cap="flat" cmpd="sng" algn="ctr">
                <a:solidFill>
                  <a:srgbClr val="4472C4"/>
                </a:solidFill>
                <a:prstDash val="solid"/>
                <a:miter lim="800000"/>
                <a:tailEnd type="triangle"/>
              </a:ln>
              <a:effectLst/>
            </p:spPr>
          </p:cxnSp>
          <p:pic>
            <p:nvPicPr>
              <p:cNvPr id="48" name="Picture 47">
                <a:extLst>
                  <a:ext uri="{FF2B5EF4-FFF2-40B4-BE49-F238E27FC236}">
                    <a16:creationId xmlns:a16="http://schemas.microsoft.com/office/drawing/2014/main" id="{DA293701-25D9-42E1-89B6-E912FED861F5}"/>
                  </a:ext>
                </a:extLst>
              </p:cNvPr>
              <p:cNvPicPr>
                <a:picLocks noChangeAspect="1"/>
              </p:cNvPicPr>
              <p:nvPr/>
            </p:nvPicPr>
            <p:blipFill>
              <a:blip r:embed="rId4">
                <a:clrChange>
                  <a:clrFrom>
                    <a:srgbClr val="FFFFFF"/>
                  </a:clrFrom>
                  <a:clrTo>
                    <a:srgbClr val="FFFFFF">
                      <a:alpha val="0"/>
                    </a:srgbClr>
                  </a:clrTo>
                </a:clrChange>
                <a:duotone>
                  <a:srgbClr val="4472C4">
                    <a:shade val="45000"/>
                    <a:satMod val="135000"/>
                  </a:srgbClr>
                  <a:prstClr val="white"/>
                </a:duotone>
              </a:blip>
              <a:stretch>
                <a:fillRect/>
              </a:stretch>
            </p:blipFill>
            <p:spPr>
              <a:xfrm>
                <a:off x="9065747" y="5183256"/>
                <a:ext cx="1225599" cy="355870"/>
              </a:xfrm>
              <a:prstGeom prst="rect">
                <a:avLst/>
              </a:prstGeom>
            </p:spPr>
          </p:pic>
          <p:sp>
            <p:nvSpPr>
              <p:cNvPr id="50" name="文本框 2">
                <a:extLst>
                  <a:ext uri="{FF2B5EF4-FFF2-40B4-BE49-F238E27FC236}">
                    <a16:creationId xmlns:a16="http://schemas.microsoft.com/office/drawing/2014/main" id="{B79BFEE4-C0B4-C223-43F8-6FEE76BA003D}"/>
                  </a:ext>
                </a:extLst>
              </p:cNvPr>
              <p:cNvSpPr txBox="1"/>
              <p:nvPr/>
            </p:nvSpPr>
            <p:spPr>
              <a:xfrm>
                <a:off x="8750834" y="5495265"/>
                <a:ext cx="1994312" cy="461665"/>
              </a:xfrm>
              <a:prstGeom prst="rect">
                <a:avLst/>
              </a:prstGeom>
              <a:noFill/>
            </p:spPr>
            <p:txBody>
              <a:bodyPr wrap="square" rtlCol="0">
                <a:spAutoFit/>
              </a:bodyPr>
              <a:lstStyle/>
              <a:p>
                <a:pPr algn="ctr" defTabSz="457200" fontAlgn="auto">
                  <a:spcBef>
                    <a:spcPts val="0"/>
                  </a:spcBef>
                  <a:spcAft>
                    <a:spcPts val="0"/>
                  </a:spcAft>
                </a:pPr>
                <a:r>
                  <a:rPr lang="en-US" sz="1200">
                    <a:solidFill>
                      <a:srgbClr val="4472C4">
                        <a:lumMod val="75000"/>
                      </a:srgbClr>
                    </a:solidFill>
                    <a:latin typeface="Arial" panose="020B0604020202020204" pitchFamily="34" charset="0"/>
                    <a:ea typeface="+mn-ea"/>
                    <a:cs typeface="Arial" panose="020B0604020202020204" pitchFamily="34" charset="0"/>
                  </a:rPr>
                  <a:t>Input speech </a:t>
                </a:r>
                <a:r>
                  <a:rPr lang="en-US" sz="1200" b="1">
                    <a:solidFill>
                      <a:srgbClr val="4472C4">
                        <a:lumMod val="75000"/>
                      </a:srgbClr>
                    </a:solidFill>
                    <a:latin typeface="Arial" panose="020B0604020202020204" pitchFamily="34" charset="0"/>
                    <a:ea typeface="+mn-ea"/>
                    <a:cs typeface="Arial" panose="020B0604020202020204" pitchFamily="34" charset="0"/>
                  </a:rPr>
                  <a:t>x</a:t>
                </a:r>
              </a:p>
              <a:p>
                <a:pPr algn="ctr" defTabSz="457200" fontAlgn="auto">
                  <a:spcBef>
                    <a:spcPts val="0"/>
                  </a:spcBef>
                  <a:spcAft>
                    <a:spcPts val="0"/>
                  </a:spcAft>
                </a:pPr>
                <a:r>
                  <a:rPr lang="en-US" altLang="zh-CN" sz="1200">
                    <a:solidFill>
                      <a:srgbClr val="4472C4">
                        <a:lumMod val="75000"/>
                      </a:srgbClr>
                    </a:solidFill>
                    <a:latin typeface="Arial" panose="020B0604020202020204" pitchFamily="34" charset="0"/>
                    <a:ea typeface="+mn-ea"/>
                    <a:cs typeface="Arial" panose="020B0604020202020204" pitchFamily="34" charset="0"/>
                  </a:rPr>
                  <a:t>from target speaker</a:t>
                </a:r>
                <a:r>
                  <a:rPr lang="en-US" sz="1200">
                    <a:solidFill>
                      <a:srgbClr val="4472C4">
                        <a:lumMod val="75000"/>
                      </a:srgbClr>
                    </a:solidFill>
                    <a:latin typeface="Arial" panose="020B0604020202020204" pitchFamily="34" charset="0"/>
                    <a:ea typeface="+mn-ea"/>
                    <a:cs typeface="Arial" panose="020B0604020202020204" pitchFamily="34" charset="0"/>
                  </a:rPr>
                  <a:t> </a:t>
                </a:r>
              </a:p>
            </p:txBody>
          </p:sp>
        </p:grpSp>
      </p:grpSp>
      <p:sp>
        <p:nvSpPr>
          <p:cNvPr id="52" name="页脚占位符 6">
            <a:extLst>
              <a:ext uri="{FF2B5EF4-FFF2-40B4-BE49-F238E27FC236}">
                <a16:creationId xmlns:a16="http://schemas.microsoft.com/office/drawing/2014/main" id="{2BA68024-B43E-A135-7242-C4C3154392B7}"/>
              </a:ext>
            </a:extLst>
          </p:cNvPr>
          <p:cNvSpPr>
            <a:spLocks noGrp="1"/>
          </p:cNvSpPr>
          <p:nvPr>
            <p:ph type="ftr" sz="quarter" idx="3"/>
          </p:nvPr>
        </p:nvSpPr>
        <p:spPr>
          <a:xfrm>
            <a:off x="2179503" y="6498274"/>
            <a:ext cx="7832993" cy="333059"/>
          </a:xfrm>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spTree>
    <p:extLst>
      <p:ext uri="{BB962C8B-B14F-4D97-AF65-F5344CB8AC3E}">
        <p14:creationId xmlns:p14="http://schemas.microsoft.com/office/powerpoint/2010/main" val="34628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82B150-257C-4311-8E1A-E679D91484F9}"/>
              </a:ext>
            </a:extLst>
          </p:cNvPr>
          <p:cNvSpPr>
            <a:spLocks noGrp="1"/>
          </p:cNvSpPr>
          <p:nvPr>
            <p:ph type="title"/>
          </p:nvPr>
        </p:nvSpPr>
        <p:spPr/>
        <p:txBody>
          <a:bodyPr>
            <a:normAutofit/>
          </a:bodyPr>
          <a:lstStyle/>
          <a:p>
            <a:r>
              <a:rPr lang="en-US" dirty="0"/>
              <a:t>Voice</a:t>
            </a:r>
            <a:r>
              <a:rPr lang="zh-CN" altLang="en-US" dirty="0"/>
              <a:t> </a:t>
            </a:r>
            <a:r>
              <a:rPr lang="en-US" altLang="zh-CN" dirty="0"/>
              <a:t>Deepfake</a:t>
            </a:r>
            <a:r>
              <a:rPr lang="en-US" dirty="0"/>
              <a:t> Threats</a:t>
            </a:r>
          </a:p>
        </p:txBody>
      </p:sp>
      <p:sp>
        <p:nvSpPr>
          <p:cNvPr id="4" name="灯片编号占位符 3">
            <a:extLst>
              <a:ext uri="{FF2B5EF4-FFF2-40B4-BE49-F238E27FC236}">
                <a16:creationId xmlns:a16="http://schemas.microsoft.com/office/drawing/2014/main" id="{00B93A17-BA18-46DA-96FD-AB7A5332C52B}"/>
              </a:ext>
            </a:extLst>
          </p:cNvPr>
          <p:cNvSpPr>
            <a:spLocks noGrp="1"/>
          </p:cNvSpPr>
          <p:nvPr>
            <p:ph type="sldNum" sz="quarter" idx="4"/>
          </p:nvPr>
        </p:nvSpPr>
        <p:spPr/>
        <p:txBody>
          <a:bodyPr/>
          <a:lstStyle/>
          <a:p>
            <a:fld id="{D45A4278-EC91-9541-A4D9-B81444052E3C}" type="slidenum">
              <a:rPr lang="en-US" smtClean="0"/>
              <a:pPr/>
              <a:t>4</a:t>
            </a:fld>
            <a:endParaRPr lang="en-US"/>
          </a:p>
        </p:txBody>
      </p:sp>
      <p:sp>
        <p:nvSpPr>
          <p:cNvPr id="15" name="页脚占位符 6">
            <a:extLst>
              <a:ext uri="{FF2B5EF4-FFF2-40B4-BE49-F238E27FC236}">
                <a16:creationId xmlns:a16="http://schemas.microsoft.com/office/drawing/2014/main" id="{D9C4002E-670D-4E8A-C035-086B4F7DCB9F}"/>
              </a:ext>
            </a:extLst>
          </p:cNvPr>
          <p:cNvSpPr>
            <a:spLocks noGrp="1"/>
          </p:cNvSpPr>
          <p:nvPr>
            <p:ph type="ftr" sz="quarter" idx="3"/>
          </p:nvPr>
        </p:nvSpPr>
        <p:spPr>
          <a:xfrm>
            <a:off x="2179503" y="6506776"/>
            <a:ext cx="7832993" cy="333059"/>
          </a:xfrm>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sp>
        <p:nvSpPr>
          <p:cNvPr id="43" name="TextBox 42">
            <a:extLst>
              <a:ext uri="{FF2B5EF4-FFF2-40B4-BE49-F238E27FC236}">
                <a16:creationId xmlns:a16="http://schemas.microsoft.com/office/drawing/2014/main" id="{DD2DC32F-6A3F-F476-4705-62EA10C45AA2}"/>
              </a:ext>
            </a:extLst>
          </p:cNvPr>
          <p:cNvSpPr txBox="1"/>
          <p:nvPr/>
        </p:nvSpPr>
        <p:spPr>
          <a:xfrm>
            <a:off x="6150188" y="6091278"/>
            <a:ext cx="6096810" cy="415498"/>
          </a:xfrm>
          <a:prstGeom prst="rect">
            <a:avLst/>
          </a:prstGeom>
          <a:noFill/>
        </p:spPr>
        <p:txBody>
          <a:bodyPr wrap="square">
            <a:spAutoFit/>
          </a:bodyPr>
          <a:lstStyle/>
          <a:p>
            <a:pPr algn="r"/>
            <a:r>
              <a:rPr lang="en-US" sz="700" u="sng" dirty="0">
                <a:solidFill>
                  <a:schemeClr val="accent1"/>
                </a:solidFill>
              </a:rPr>
              <a:t>https://</a:t>
            </a:r>
            <a:r>
              <a:rPr lang="en-US" sz="700" u="sng" dirty="0" err="1">
                <a:solidFill>
                  <a:schemeClr val="accent1"/>
                </a:solidFill>
              </a:rPr>
              <a:t>people.com</a:t>
            </a:r>
            <a:r>
              <a:rPr lang="en-US" sz="700" u="sng" dirty="0">
                <a:solidFill>
                  <a:schemeClr val="accent1"/>
                </a:solidFill>
              </a:rPr>
              <a:t>/woman-conned-out-of-usd15k-after-ai-cloned-daughters-voice-terrifying-scam-11775622</a:t>
            </a:r>
            <a:r>
              <a:rPr lang="en-US" sz="700" u="sng" dirty="0">
                <a:solidFill>
                  <a:schemeClr val="accent1"/>
                </a:solidFill>
                <a:hlinkClick r:id="rId3">
                  <a:extLst>
                    <a:ext uri="{A12FA001-AC4F-418D-AE19-62706E023703}">
                      <ahyp:hlinkClr xmlns:ahyp="http://schemas.microsoft.com/office/drawing/2018/hyperlinkcolor" val="tx"/>
                    </a:ext>
                  </a:extLst>
                </a:hlinkClick>
              </a:rPr>
              <a:t>https://www.wsj.com/articles/fraudsters-use-ai-to-mimic-ceos-voice-in-unusual-cybercrime-case-11567157402</a:t>
            </a:r>
            <a:endParaRPr lang="en-US" sz="700" u="sng" dirty="0">
              <a:solidFill>
                <a:schemeClr val="accent1"/>
              </a:solidFill>
            </a:endParaRPr>
          </a:p>
          <a:p>
            <a:pPr algn="r"/>
            <a:r>
              <a:rPr lang="en-US" sz="700" u="sng" dirty="0">
                <a:solidFill>
                  <a:schemeClr val="accent1"/>
                </a:solidFill>
              </a:rPr>
              <a:t>https://</a:t>
            </a:r>
            <a:r>
              <a:rPr lang="en-US" sz="700" u="sng" dirty="0" err="1">
                <a:solidFill>
                  <a:schemeClr val="accent1"/>
                </a:solidFill>
              </a:rPr>
              <a:t>regulaforensics.com</a:t>
            </a:r>
            <a:r>
              <a:rPr lang="en-US" sz="700" u="sng" dirty="0">
                <a:solidFill>
                  <a:schemeClr val="accent1"/>
                </a:solidFill>
              </a:rPr>
              <a:t>/news/one-third-of-global-businesses-already-hit-by-voice-and-video-deepfake-fraud/</a:t>
            </a:r>
          </a:p>
        </p:txBody>
      </p:sp>
      <p:grpSp>
        <p:nvGrpSpPr>
          <p:cNvPr id="7" name="Group 6">
            <a:extLst>
              <a:ext uri="{FF2B5EF4-FFF2-40B4-BE49-F238E27FC236}">
                <a16:creationId xmlns:a16="http://schemas.microsoft.com/office/drawing/2014/main" id="{44493C29-B87D-E710-00C7-966F97DF0FDF}"/>
              </a:ext>
            </a:extLst>
          </p:cNvPr>
          <p:cNvGrpSpPr/>
          <p:nvPr/>
        </p:nvGrpSpPr>
        <p:grpSpPr>
          <a:xfrm>
            <a:off x="441960" y="1216844"/>
            <a:ext cx="5239590" cy="3545162"/>
            <a:chOff x="2209800" y="658688"/>
            <a:chExt cx="7802696" cy="5540624"/>
          </a:xfrm>
        </p:grpSpPr>
        <p:pic>
          <p:nvPicPr>
            <p:cNvPr id="3" name="Picture 2">
              <a:extLst>
                <a:ext uri="{FF2B5EF4-FFF2-40B4-BE49-F238E27FC236}">
                  <a16:creationId xmlns:a16="http://schemas.microsoft.com/office/drawing/2014/main" id="{A87ED782-BB95-EEE3-C338-D9BC34011C24}"/>
                </a:ext>
              </a:extLst>
            </p:cNvPr>
            <p:cNvPicPr>
              <a:picLocks noChangeAspect="1"/>
            </p:cNvPicPr>
            <p:nvPr/>
          </p:nvPicPr>
          <p:blipFill>
            <a:blip r:embed="rId4"/>
            <a:stretch>
              <a:fillRect/>
            </a:stretch>
          </p:blipFill>
          <p:spPr>
            <a:xfrm>
              <a:off x="2209800" y="658688"/>
              <a:ext cx="7772400" cy="5540624"/>
            </a:xfrm>
            <a:prstGeom prst="rect">
              <a:avLst/>
            </a:prstGeom>
          </p:spPr>
        </p:pic>
        <p:sp>
          <p:nvSpPr>
            <p:cNvPr id="6" name="Rectangle 5">
              <a:extLst>
                <a:ext uri="{FF2B5EF4-FFF2-40B4-BE49-F238E27FC236}">
                  <a16:creationId xmlns:a16="http://schemas.microsoft.com/office/drawing/2014/main" id="{0E98AA49-0573-70F8-8E46-1691CF290D4B}"/>
                </a:ext>
              </a:extLst>
            </p:cNvPr>
            <p:cNvSpPr/>
            <p:nvPr/>
          </p:nvSpPr>
          <p:spPr>
            <a:xfrm>
              <a:off x="8182099" y="2434442"/>
              <a:ext cx="1830397" cy="37644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BBF9D92-456C-D2E5-FBFB-4456ABA4ADC4}"/>
              </a:ext>
            </a:extLst>
          </p:cNvPr>
          <p:cNvPicPr>
            <a:picLocks noChangeAspect="1"/>
          </p:cNvPicPr>
          <p:nvPr/>
        </p:nvPicPr>
        <p:blipFill>
          <a:blip r:embed="rId5"/>
          <a:stretch>
            <a:fillRect/>
          </a:stretch>
        </p:blipFill>
        <p:spPr>
          <a:xfrm>
            <a:off x="3802561" y="1832973"/>
            <a:ext cx="5509161" cy="2312903"/>
          </a:xfrm>
          <a:prstGeom prst="rect">
            <a:avLst/>
          </a:prstGeom>
        </p:spPr>
      </p:pic>
      <p:pic>
        <p:nvPicPr>
          <p:cNvPr id="8" name="Picture 7">
            <a:extLst>
              <a:ext uri="{FF2B5EF4-FFF2-40B4-BE49-F238E27FC236}">
                <a16:creationId xmlns:a16="http://schemas.microsoft.com/office/drawing/2014/main" id="{9248FE1B-4E18-BBE0-864C-C5D313C9EF9B}"/>
              </a:ext>
            </a:extLst>
          </p:cNvPr>
          <p:cNvPicPr>
            <a:picLocks noChangeAspect="1"/>
          </p:cNvPicPr>
          <p:nvPr/>
        </p:nvPicPr>
        <p:blipFill>
          <a:blip r:embed="rId6"/>
          <a:stretch>
            <a:fillRect/>
          </a:stretch>
        </p:blipFill>
        <p:spPr>
          <a:xfrm>
            <a:off x="6397322" y="2802060"/>
            <a:ext cx="5602541" cy="3020691"/>
          </a:xfrm>
          <a:prstGeom prst="rect">
            <a:avLst/>
          </a:prstGeom>
        </p:spPr>
      </p:pic>
    </p:spTree>
    <p:extLst>
      <p:ext uri="{BB962C8B-B14F-4D97-AF65-F5344CB8AC3E}">
        <p14:creationId xmlns:p14="http://schemas.microsoft.com/office/powerpoint/2010/main" val="21419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BDDC8-7F94-60EC-85E4-E09E560704AF}"/>
              </a:ext>
            </a:extLst>
          </p:cNvPr>
          <p:cNvSpPr>
            <a:spLocks noGrp="1"/>
          </p:cNvSpPr>
          <p:nvPr>
            <p:ph type="title"/>
          </p:nvPr>
        </p:nvSpPr>
        <p:spPr/>
        <p:txBody>
          <a:bodyPr/>
          <a:lstStyle/>
          <a:p>
            <a:r>
              <a:rPr lang="en-US" dirty="0"/>
              <a:t>Voi</a:t>
            </a:r>
            <a:r>
              <a:rPr lang="en-US" altLang="zh-CN" dirty="0"/>
              <a:t>ce</a:t>
            </a:r>
            <a:r>
              <a:rPr lang="zh-CN" altLang="en-US" dirty="0"/>
              <a:t> </a:t>
            </a:r>
            <a:r>
              <a:rPr lang="en-US" altLang="zh-CN" dirty="0"/>
              <a:t>Deepfake</a:t>
            </a:r>
            <a:r>
              <a:rPr lang="zh-CN" altLang="en-US" dirty="0"/>
              <a:t> </a:t>
            </a:r>
            <a:r>
              <a:rPr lang="en-US" dirty="0"/>
              <a:t>Threat Model</a:t>
            </a:r>
          </a:p>
        </p:txBody>
      </p:sp>
      <p:sp>
        <p:nvSpPr>
          <p:cNvPr id="4" name="Slide Number Placeholder 3">
            <a:extLst>
              <a:ext uri="{FF2B5EF4-FFF2-40B4-BE49-F238E27FC236}">
                <a16:creationId xmlns:a16="http://schemas.microsoft.com/office/drawing/2014/main" id="{9B1DAA41-F979-CA9C-742C-92A61DDCB148}"/>
              </a:ext>
            </a:extLst>
          </p:cNvPr>
          <p:cNvSpPr>
            <a:spLocks noGrp="1"/>
          </p:cNvSpPr>
          <p:nvPr>
            <p:ph type="sldNum" sz="quarter" idx="4"/>
          </p:nvPr>
        </p:nvSpPr>
        <p:spPr/>
        <p:txBody>
          <a:bodyPr/>
          <a:lstStyle/>
          <a:p>
            <a:fld id="{D45A4278-EC91-9541-A4D9-B81444052E3C}" type="slidenum">
              <a:rPr lang="en-US" smtClean="0"/>
              <a:pPr/>
              <a:t>5</a:t>
            </a:fld>
            <a:endParaRPr lang="en-US"/>
          </a:p>
        </p:txBody>
      </p:sp>
      <p:sp>
        <p:nvSpPr>
          <p:cNvPr id="5" name="Footer Placeholder 4">
            <a:extLst>
              <a:ext uri="{FF2B5EF4-FFF2-40B4-BE49-F238E27FC236}">
                <a16:creationId xmlns:a16="http://schemas.microsoft.com/office/drawing/2014/main" id="{6691E22A-50FA-1DBD-57B2-EDB51CB8C3BC}"/>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grpSp>
        <p:nvGrpSpPr>
          <p:cNvPr id="17" name="Group 16">
            <a:extLst>
              <a:ext uri="{FF2B5EF4-FFF2-40B4-BE49-F238E27FC236}">
                <a16:creationId xmlns:a16="http://schemas.microsoft.com/office/drawing/2014/main" id="{163A860E-B099-6349-A46C-7AE01955DA3A}"/>
              </a:ext>
            </a:extLst>
          </p:cNvPr>
          <p:cNvGrpSpPr/>
          <p:nvPr/>
        </p:nvGrpSpPr>
        <p:grpSpPr>
          <a:xfrm>
            <a:off x="6867576" y="1089425"/>
            <a:ext cx="4758880" cy="1070885"/>
            <a:chOff x="270625" y="1257564"/>
            <a:chExt cx="4758880" cy="1070885"/>
          </a:xfrm>
        </p:grpSpPr>
        <p:grpSp>
          <p:nvGrpSpPr>
            <p:cNvPr id="21" name="Group 20">
              <a:extLst>
                <a:ext uri="{FF2B5EF4-FFF2-40B4-BE49-F238E27FC236}">
                  <a16:creationId xmlns:a16="http://schemas.microsoft.com/office/drawing/2014/main" id="{04026C88-99C7-E268-F9D4-A632C5CD112A}"/>
                </a:ext>
              </a:extLst>
            </p:cNvPr>
            <p:cNvGrpSpPr/>
            <p:nvPr/>
          </p:nvGrpSpPr>
          <p:grpSpPr>
            <a:xfrm>
              <a:off x="270625" y="1257564"/>
              <a:ext cx="4758880" cy="1070885"/>
              <a:chOff x="2816362" y="1157624"/>
              <a:chExt cx="3548906" cy="809167"/>
            </a:xfrm>
          </p:grpSpPr>
          <p:pic>
            <p:nvPicPr>
              <p:cNvPr id="22" name="Picture 2" descr="Black iphone x icon for web design and so Vector Image">
                <a:extLst>
                  <a:ext uri="{FF2B5EF4-FFF2-40B4-BE49-F238E27FC236}">
                    <a16:creationId xmlns:a16="http://schemas.microsoft.com/office/drawing/2014/main" id="{47306F84-B20A-36E7-1F69-86D49D3278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08" t="8433" r="28923" b="16164"/>
              <a:stretch/>
            </p:blipFill>
            <p:spPr bwMode="auto">
              <a:xfrm>
                <a:off x="2816362" y="1157624"/>
                <a:ext cx="434029" cy="7930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icrophone icon Royalty Free Vector Image - VectorStock">
                <a:extLst>
                  <a:ext uri="{FF2B5EF4-FFF2-40B4-BE49-F238E27FC236}">
                    <a16:creationId xmlns:a16="http://schemas.microsoft.com/office/drawing/2014/main" id="{19CFB6F2-CF64-F039-6771-6F5A9907504E}"/>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23620" t="11310" r="23678" b="18578"/>
              <a:stretch/>
            </p:blipFill>
            <p:spPr bwMode="auto">
              <a:xfrm>
                <a:off x="3235961" y="1755512"/>
                <a:ext cx="143042" cy="2112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Local 118 Executive Board Meeting - BC Insulators">
                <a:extLst>
                  <a:ext uri="{FF2B5EF4-FFF2-40B4-BE49-F238E27FC236}">
                    <a16:creationId xmlns:a16="http://schemas.microsoft.com/office/drawing/2014/main" id="{9B736081-0E5F-0188-9099-CFB01E58EC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55" t="13941" r="36390" b="34841"/>
              <a:stretch/>
            </p:blipFill>
            <p:spPr bwMode="auto">
              <a:xfrm>
                <a:off x="2943159" y="1227921"/>
                <a:ext cx="214038" cy="2176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4AC043FE-47F5-22FC-FF37-B913FDA5FFC4}"/>
                  </a:ext>
                </a:extLst>
              </p:cNvPr>
              <p:cNvPicPr>
                <a:picLocks noChangeAspect="1"/>
              </p:cNvPicPr>
              <p:nvPr/>
            </p:nvPicPr>
            <p:blipFill rotWithShape="1">
              <a:blip r:embed="rId6"/>
              <a:srcRect l="60086" t="10779" r="2449" b="8907"/>
              <a:stretch/>
            </p:blipFill>
            <p:spPr>
              <a:xfrm>
                <a:off x="2951394" y="1457313"/>
                <a:ext cx="200361" cy="202902"/>
              </a:xfrm>
              <a:prstGeom prst="rect">
                <a:avLst/>
              </a:prstGeom>
            </p:spPr>
          </p:pic>
          <p:pic>
            <p:nvPicPr>
              <p:cNvPr id="26" name="图片 32" descr="图标&#10;&#10;描述已自动生成">
                <a:extLst>
                  <a:ext uri="{FF2B5EF4-FFF2-40B4-BE49-F238E27FC236}">
                    <a16:creationId xmlns:a16="http://schemas.microsoft.com/office/drawing/2014/main" id="{0069DCC3-7730-A424-C279-05CAC746B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047" y="1668738"/>
                <a:ext cx="234778" cy="242616"/>
              </a:xfrm>
              <a:prstGeom prst="rect">
                <a:avLst/>
              </a:prstGeom>
            </p:spPr>
          </p:pic>
          <p:pic>
            <p:nvPicPr>
              <p:cNvPr id="27" name="Picture 16" descr="Audio Signal Icons - Download Free Vector Icons | Noun Project">
                <a:extLst>
                  <a:ext uri="{FF2B5EF4-FFF2-40B4-BE49-F238E27FC236}">
                    <a16:creationId xmlns:a16="http://schemas.microsoft.com/office/drawing/2014/main" id="{F119BED5-D9D8-D4A8-91E6-CC5170701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1870" y="1437129"/>
                <a:ext cx="591736" cy="328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Audio Signal Icons - Download Free Vector Icons | Noun Project">
                <a:extLst>
                  <a:ext uri="{FF2B5EF4-FFF2-40B4-BE49-F238E27FC236}">
                    <a16:creationId xmlns:a16="http://schemas.microsoft.com/office/drawing/2014/main" id="{FBF2D060-6865-245B-65A4-584ED5EA2C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483" y="1478416"/>
                <a:ext cx="591736" cy="2459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Audio Signal Icons - Download Free Vector Icons | Noun Project">
                <a:extLst>
                  <a:ext uri="{FF2B5EF4-FFF2-40B4-BE49-F238E27FC236}">
                    <a16:creationId xmlns:a16="http://schemas.microsoft.com/office/drawing/2014/main" id="{DB29A8E4-6E0A-B7EF-3275-1656DD8F22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5087097" y="1478416"/>
                <a:ext cx="591736" cy="245909"/>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1">
                <a:extLst>
                  <a:ext uri="{FF2B5EF4-FFF2-40B4-BE49-F238E27FC236}">
                    <a16:creationId xmlns:a16="http://schemas.microsoft.com/office/drawing/2014/main" id="{34971462-E80B-7732-C159-ECC9387532BE}"/>
                  </a:ext>
                </a:extLst>
              </p:cNvPr>
              <p:cNvPicPr>
                <a:picLocks noChangeAspect="1"/>
              </p:cNvPicPr>
              <p:nvPr/>
            </p:nvPicPr>
            <p:blipFill rotWithShape="1">
              <a:blip r:embed="rId9"/>
              <a:srcRect l="24028" t="15973" r="24166" b="17083"/>
              <a:stretch/>
            </p:blipFill>
            <p:spPr>
              <a:xfrm>
                <a:off x="5848524" y="1199590"/>
                <a:ext cx="516744" cy="709074"/>
              </a:xfrm>
              <a:prstGeom prst="rect">
                <a:avLst/>
              </a:prstGeom>
            </p:spPr>
          </p:pic>
          <p:pic>
            <p:nvPicPr>
              <p:cNvPr id="31" name="Picture 16" descr="Audio Signal Icons - Download Free Vector Icons | Noun Project">
                <a:extLst>
                  <a:ext uri="{FF2B5EF4-FFF2-40B4-BE49-F238E27FC236}">
                    <a16:creationId xmlns:a16="http://schemas.microsoft.com/office/drawing/2014/main" id="{45DA821C-7F39-4D72-117D-F5F44206D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8318" y="1483171"/>
                <a:ext cx="591736" cy="24590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직사각형 14">
              <a:extLst>
                <a:ext uri="{FF2B5EF4-FFF2-40B4-BE49-F238E27FC236}">
                  <a16:creationId xmlns:a16="http://schemas.microsoft.com/office/drawing/2014/main" id="{952203E3-BFE6-467B-93BC-D7CBE06107C9}"/>
                </a:ext>
              </a:extLst>
            </p:cNvPr>
            <p:cNvSpPr/>
            <p:nvPr/>
          </p:nvSpPr>
          <p:spPr>
            <a:xfrm>
              <a:off x="1502817" y="1316392"/>
              <a:ext cx="2551221" cy="238246"/>
            </a:xfrm>
            <a:prstGeom prst="rect">
              <a:avLst/>
            </a:prstGeom>
            <a:solidFill>
              <a:srgbClr val="C00000"/>
            </a:solidFill>
            <a:ln w="12700" cap="flat" cmpd="sng" algn="ctr">
              <a:solidFill>
                <a:srgbClr val="4A66AC">
                  <a:shade val="50000"/>
                </a:srgbClr>
              </a:solidFill>
              <a:prstDash val="solid"/>
              <a:miter lim="800000"/>
            </a:ln>
            <a:effectLst/>
          </p:spPr>
          <p:txBody>
            <a:bodyPr rtlCol="0" anchor="ctr"/>
            <a:lstStyle/>
            <a:p>
              <a:pPr lvl="0" algn="ctr" latinLnBrk="1">
                <a:defRPr/>
              </a:pPr>
              <a:r>
                <a:rPr lang="en-US" sz="1400" b="1" dirty="0">
                  <a:solidFill>
                    <a:schemeClr val="bg1"/>
                  </a:solidFill>
                </a:rPr>
                <a:t>Real-time communication apps</a:t>
              </a:r>
              <a:endParaRPr kumimoji="0" lang="ko-KR" altLang="en-US" sz="1600" b="1" i="0" u="none" strike="noStrike" kern="0" cap="none" spc="0" normalizeH="0" baseline="0" noProof="0" dirty="0">
                <a:ln>
                  <a:noFill/>
                </a:ln>
                <a:solidFill>
                  <a:schemeClr val="bg1"/>
                </a:solidFill>
                <a:effectLst/>
                <a:uLnTx/>
                <a:uFillTx/>
                <a:ea typeface="맑은 고딕"/>
              </a:endParaRPr>
            </a:p>
          </p:txBody>
        </p:sp>
      </p:grpSp>
      <p:grpSp>
        <p:nvGrpSpPr>
          <p:cNvPr id="64" name="Group 63">
            <a:extLst>
              <a:ext uri="{FF2B5EF4-FFF2-40B4-BE49-F238E27FC236}">
                <a16:creationId xmlns:a16="http://schemas.microsoft.com/office/drawing/2014/main" id="{92AB99C0-2A3B-606E-AC0B-68585BBE6539}"/>
              </a:ext>
            </a:extLst>
          </p:cNvPr>
          <p:cNvGrpSpPr/>
          <p:nvPr/>
        </p:nvGrpSpPr>
        <p:grpSpPr>
          <a:xfrm>
            <a:off x="1766793" y="1109811"/>
            <a:ext cx="3434919" cy="1076257"/>
            <a:chOff x="8216085" y="1275721"/>
            <a:chExt cx="3434919" cy="1076257"/>
          </a:xfrm>
        </p:grpSpPr>
        <p:grpSp>
          <p:nvGrpSpPr>
            <p:cNvPr id="6" name="Group 5">
              <a:extLst>
                <a:ext uri="{FF2B5EF4-FFF2-40B4-BE49-F238E27FC236}">
                  <a16:creationId xmlns:a16="http://schemas.microsoft.com/office/drawing/2014/main" id="{E2DCE563-2F7D-DBD1-D85F-5F2E0B0BA8AE}"/>
                </a:ext>
              </a:extLst>
            </p:cNvPr>
            <p:cNvGrpSpPr/>
            <p:nvPr/>
          </p:nvGrpSpPr>
          <p:grpSpPr>
            <a:xfrm>
              <a:off x="8420382" y="1457723"/>
              <a:ext cx="3230622" cy="894255"/>
              <a:chOff x="3918081" y="2295073"/>
              <a:chExt cx="2459063" cy="670776"/>
            </a:xfrm>
          </p:grpSpPr>
          <p:pic>
            <p:nvPicPr>
              <p:cNvPr id="7" name="Picture 6">
                <a:extLst>
                  <a:ext uri="{FF2B5EF4-FFF2-40B4-BE49-F238E27FC236}">
                    <a16:creationId xmlns:a16="http://schemas.microsoft.com/office/drawing/2014/main" id="{A99F601A-CD3C-EEC3-4E8B-0D6B4F844531}"/>
                  </a:ext>
                </a:extLst>
              </p:cNvPr>
              <p:cNvPicPr>
                <a:picLocks noChangeAspect="1"/>
              </p:cNvPicPr>
              <p:nvPr/>
            </p:nvPicPr>
            <p:blipFill rotWithShape="1">
              <a:blip r:embed="rId10"/>
              <a:srcRect l="12705" t="22651" r="12979" b="30798"/>
              <a:stretch/>
            </p:blipFill>
            <p:spPr>
              <a:xfrm>
                <a:off x="3918081" y="2425688"/>
                <a:ext cx="1310703" cy="527821"/>
              </a:xfrm>
              <a:prstGeom prst="rect">
                <a:avLst/>
              </a:prstGeom>
            </p:spPr>
          </p:pic>
          <p:grpSp>
            <p:nvGrpSpPr>
              <p:cNvPr id="8" name="Group 7">
                <a:extLst>
                  <a:ext uri="{FF2B5EF4-FFF2-40B4-BE49-F238E27FC236}">
                    <a16:creationId xmlns:a16="http://schemas.microsoft.com/office/drawing/2014/main" id="{806A82EF-B66E-E76D-5A80-47C58FB11CC2}"/>
                  </a:ext>
                </a:extLst>
              </p:cNvPr>
              <p:cNvGrpSpPr/>
              <p:nvPr/>
            </p:nvGrpSpPr>
            <p:grpSpPr>
              <a:xfrm>
                <a:off x="4189015" y="2672233"/>
                <a:ext cx="757842" cy="210657"/>
                <a:chOff x="6023690" y="4250918"/>
                <a:chExt cx="1698976" cy="472264"/>
              </a:xfrm>
            </p:grpSpPr>
            <p:pic>
              <p:nvPicPr>
                <p:cNvPr id="11" name="Picture 10" descr="Logo, icon&#10;&#10;Description automatically generated">
                  <a:extLst>
                    <a:ext uri="{FF2B5EF4-FFF2-40B4-BE49-F238E27FC236}">
                      <a16:creationId xmlns:a16="http://schemas.microsoft.com/office/drawing/2014/main" id="{0C668E57-F51B-15A3-93CB-C6495800601F}"/>
                    </a:ext>
                  </a:extLst>
                </p:cNvPr>
                <p:cNvPicPr>
                  <a:picLocks noChangeAspect="1"/>
                </p:cNvPicPr>
                <p:nvPr/>
              </p:nvPicPr>
              <p:blipFill rotWithShape="1">
                <a:blip r:embed="rId11">
                  <a:extLst>
                    <a:ext uri="{28A0092B-C50C-407E-A947-70E740481C1C}">
                      <a14:useLocalDpi xmlns:a14="http://schemas.microsoft.com/office/drawing/2010/main" val="0"/>
                    </a:ext>
                  </a:extLst>
                </a:blip>
                <a:srcRect l="32620" t="15024" r="31985" b="14889"/>
                <a:stretch/>
              </p:blipFill>
              <p:spPr>
                <a:xfrm>
                  <a:off x="6023690" y="4250918"/>
                  <a:ext cx="465816" cy="472264"/>
                </a:xfrm>
                <a:prstGeom prst="rect">
                  <a:avLst/>
                </a:prstGeom>
              </p:spPr>
            </p:pic>
            <p:pic>
              <p:nvPicPr>
                <p:cNvPr id="12" name="Graphic 11">
                  <a:extLst>
                    <a:ext uri="{FF2B5EF4-FFF2-40B4-BE49-F238E27FC236}">
                      <a16:creationId xmlns:a16="http://schemas.microsoft.com/office/drawing/2014/main" id="{110DCC08-CAB1-4CEB-B8E9-D097852A93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56849" y="4256541"/>
                  <a:ext cx="465817" cy="454298"/>
                </a:xfrm>
                <a:prstGeom prst="rect">
                  <a:avLst/>
                </a:prstGeom>
              </p:spPr>
            </p:pic>
            <p:pic>
              <p:nvPicPr>
                <p:cNvPr id="13" name="Picture 12">
                  <a:extLst>
                    <a:ext uri="{FF2B5EF4-FFF2-40B4-BE49-F238E27FC236}">
                      <a16:creationId xmlns:a16="http://schemas.microsoft.com/office/drawing/2014/main" id="{543328A0-1909-5633-B92D-780285D15D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40268" y="4269051"/>
                  <a:ext cx="465816" cy="365181"/>
                </a:xfrm>
                <a:prstGeom prst="rect">
                  <a:avLst/>
                </a:prstGeom>
              </p:spPr>
            </p:pic>
          </p:grpSp>
          <p:pic>
            <p:nvPicPr>
              <p:cNvPr id="10" name="图片 1">
                <a:extLst>
                  <a:ext uri="{FF2B5EF4-FFF2-40B4-BE49-F238E27FC236}">
                    <a16:creationId xmlns:a16="http://schemas.microsoft.com/office/drawing/2014/main" id="{50B3DE2D-C157-53B7-94AC-4C863589FCC9}"/>
                  </a:ext>
                </a:extLst>
              </p:cNvPr>
              <p:cNvPicPr>
                <a:picLocks noChangeAspect="1"/>
              </p:cNvPicPr>
              <p:nvPr/>
            </p:nvPicPr>
            <p:blipFill rotWithShape="1">
              <a:blip r:embed="rId9"/>
              <a:srcRect l="24028" t="15973" r="24166" b="17083"/>
              <a:stretch/>
            </p:blipFill>
            <p:spPr>
              <a:xfrm>
                <a:off x="5858059" y="2295073"/>
                <a:ext cx="519085" cy="670776"/>
              </a:xfrm>
              <a:prstGeom prst="rect">
                <a:avLst/>
              </a:prstGeom>
            </p:spPr>
          </p:pic>
        </p:grpSp>
        <p:sp>
          <p:nvSpPr>
            <p:cNvPr id="33" name="직사각형 14">
              <a:extLst>
                <a:ext uri="{FF2B5EF4-FFF2-40B4-BE49-F238E27FC236}">
                  <a16:creationId xmlns:a16="http://schemas.microsoft.com/office/drawing/2014/main" id="{524A5B9C-22BF-E226-A000-0C6C0843A237}"/>
                </a:ext>
              </a:extLst>
            </p:cNvPr>
            <p:cNvSpPr/>
            <p:nvPr/>
          </p:nvSpPr>
          <p:spPr>
            <a:xfrm>
              <a:off x="8216085" y="1275721"/>
              <a:ext cx="2124521" cy="278701"/>
            </a:xfrm>
            <a:prstGeom prst="rect">
              <a:avLst/>
            </a:prstGeom>
            <a:solidFill>
              <a:srgbClr val="C00000"/>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chemeClr val="bg1"/>
                  </a:solidFill>
                  <a:effectLst/>
                  <a:uLnTx/>
                  <a:uFillTx/>
                  <a:latin typeface="Calibri"/>
                  <a:ea typeface="맑은 고딕"/>
                  <a:cs typeface="+mn-cs"/>
                </a:rPr>
                <a:t>Social Media</a:t>
              </a:r>
              <a:endParaRPr kumimoji="0" lang="ko-KR" altLang="en-US" sz="1400" b="1" i="0" u="none" strike="noStrike" kern="0" cap="none" spc="0" normalizeH="0" baseline="0" noProof="0" dirty="0">
                <a:ln>
                  <a:noFill/>
                </a:ln>
                <a:solidFill>
                  <a:schemeClr val="bg1"/>
                </a:solidFill>
                <a:effectLst/>
                <a:uLnTx/>
                <a:uFillTx/>
                <a:latin typeface="Calibri"/>
                <a:ea typeface="맑은 고딕"/>
                <a:cs typeface="+mn-cs"/>
              </a:endParaRPr>
            </a:p>
          </p:txBody>
        </p:sp>
      </p:grpSp>
      <p:sp>
        <p:nvSpPr>
          <p:cNvPr id="35" name="TextBox 34">
            <a:extLst>
              <a:ext uri="{FF2B5EF4-FFF2-40B4-BE49-F238E27FC236}">
                <a16:creationId xmlns:a16="http://schemas.microsoft.com/office/drawing/2014/main" id="{B25D7B79-2174-83C9-51D9-1EDA6F565A53}"/>
              </a:ext>
            </a:extLst>
          </p:cNvPr>
          <p:cNvSpPr txBox="1"/>
          <p:nvPr/>
        </p:nvSpPr>
        <p:spPr>
          <a:xfrm>
            <a:off x="3017435" y="2514014"/>
            <a:ext cx="6175142"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Voice</a:t>
            </a:r>
            <a:r>
              <a:rPr lang="en-US" sz="2000" b="1" dirty="0"/>
              <a:t> data can be collected from various sources</a:t>
            </a:r>
            <a:r>
              <a:rPr lang="zh-CN" altLang="en-US" sz="2000" b="1" dirty="0"/>
              <a:t>！</a:t>
            </a:r>
            <a:endParaRPr lang="en-US" sz="2000" b="1" dirty="0"/>
          </a:p>
        </p:txBody>
      </p:sp>
      <p:grpSp>
        <p:nvGrpSpPr>
          <p:cNvPr id="36" name="组合 35">
            <a:extLst>
              <a:ext uri="{FF2B5EF4-FFF2-40B4-BE49-F238E27FC236}">
                <a16:creationId xmlns:a16="http://schemas.microsoft.com/office/drawing/2014/main" id="{913755DB-F86E-29A9-4277-C40B3B653F88}"/>
              </a:ext>
            </a:extLst>
          </p:cNvPr>
          <p:cNvGrpSpPr/>
          <p:nvPr/>
        </p:nvGrpSpPr>
        <p:grpSpPr>
          <a:xfrm>
            <a:off x="346136" y="4183485"/>
            <a:ext cx="4945750" cy="956943"/>
            <a:chOff x="466725" y="511440"/>
            <a:chExt cx="8399317" cy="1719080"/>
          </a:xfrm>
        </p:grpSpPr>
        <p:pic>
          <p:nvPicPr>
            <p:cNvPr id="37" name="Graphic 3" descr="Smart Phone with solid fill">
              <a:extLst>
                <a:ext uri="{FF2B5EF4-FFF2-40B4-BE49-F238E27FC236}">
                  <a16:creationId xmlns:a16="http://schemas.microsoft.com/office/drawing/2014/main" id="{88B75A7E-B63A-B5F4-735E-E97CE54851D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465975" y="940265"/>
              <a:ext cx="1400067" cy="1290255"/>
            </a:xfrm>
            <a:prstGeom prst="rect">
              <a:avLst/>
            </a:prstGeom>
          </p:spPr>
        </p:pic>
        <p:pic>
          <p:nvPicPr>
            <p:cNvPr id="38" name="图片 1">
              <a:extLst>
                <a:ext uri="{FF2B5EF4-FFF2-40B4-BE49-F238E27FC236}">
                  <a16:creationId xmlns:a16="http://schemas.microsoft.com/office/drawing/2014/main" id="{734FA4E4-51FB-837F-7534-93C7197985FA}"/>
                </a:ext>
              </a:extLst>
            </p:cNvPr>
            <p:cNvPicPr>
              <a:picLocks noChangeAspect="1"/>
            </p:cNvPicPr>
            <p:nvPr/>
          </p:nvPicPr>
          <p:blipFill rotWithShape="1">
            <a:blip r:embed="rId9"/>
            <a:srcRect l="24028" t="15973" r="24166" b="17083"/>
            <a:stretch/>
          </p:blipFill>
          <p:spPr>
            <a:xfrm>
              <a:off x="466725" y="535615"/>
              <a:ext cx="1176786" cy="1674185"/>
            </a:xfrm>
            <a:prstGeom prst="rect">
              <a:avLst/>
            </a:prstGeom>
          </p:spPr>
        </p:pic>
        <p:pic>
          <p:nvPicPr>
            <p:cNvPr id="39" name="Picture 16" descr="Audio Signal Icons - Download Free Vector Icons | Noun Project">
              <a:extLst>
                <a:ext uri="{FF2B5EF4-FFF2-40B4-BE49-F238E27FC236}">
                  <a16:creationId xmlns:a16="http://schemas.microsoft.com/office/drawing/2014/main" id="{BA67BBA3-73BC-F92E-27F7-A49DCA9498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6426" y="1347848"/>
              <a:ext cx="1266824" cy="75632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6">
              <a:extLst>
                <a:ext uri="{FF2B5EF4-FFF2-40B4-BE49-F238E27FC236}">
                  <a16:creationId xmlns:a16="http://schemas.microsoft.com/office/drawing/2014/main" id="{CDA8ED67-0049-96E2-FFC8-72F7F6C9784A}"/>
                </a:ext>
              </a:extLst>
            </p:cNvPr>
            <p:cNvSpPr txBox="1"/>
            <p:nvPr/>
          </p:nvSpPr>
          <p:spPr>
            <a:xfrm>
              <a:off x="2382117" y="559877"/>
              <a:ext cx="2449909" cy="787420"/>
            </a:xfrm>
            <a:prstGeom prst="rect">
              <a:avLst/>
            </a:prstGeom>
            <a:noFill/>
          </p:spPr>
          <p:txBody>
            <a:bodyPr wrap="square" rtlCol="0">
              <a:spAutoFit/>
            </a:bodyPr>
            <a:lstStyle/>
            <a:p>
              <a:pPr algn="ctr"/>
              <a:r>
                <a:rPr lang="en-US" sz="1124" dirty="0">
                  <a:latin typeface="Arial" panose="020B0604020202020204" pitchFamily="34" charset="0"/>
                  <a:cs typeface="Arial" panose="020B0604020202020204" pitchFamily="34" charset="0"/>
                </a:rPr>
                <a:t>Siri, unlock the door.</a:t>
              </a:r>
            </a:p>
          </p:txBody>
        </p:sp>
        <p:pic>
          <p:nvPicPr>
            <p:cNvPr id="41" name="图片 5">
              <a:extLst>
                <a:ext uri="{FF2B5EF4-FFF2-40B4-BE49-F238E27FC236}">
                  <a16:creationId xmlns:a16="http://schemas.microsoft.com/office/drawing/2014/main" id="{43A73001-A96A-7A78-6CE1-CA03531F5F31}"/>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8166008" y="1585392"/>
              <a:ext cx="506595" cy="487588"/>
            </a:xfrm>
            <a:prstGeom prst="rect">
              <a:avLst/>
            </a:prstGeom>
          </p:spPr>
        </p:pic>
        <p:sp>
          <p:nvSpPr>
            <p:cNvPr id="42" name="对话气泡: 矩形 7">
              <a:extLst>
                <a:ext uri="{FF2B5EF4-FFF2-40B4-BE49-F238E27FC236}">
                  <a16:creationId xmlns:a16="http://schemas.microsoft.com/office/drawing/2014/main" id="{186A2F9D-B6FC-238B-479D-04E78500936E}"/>
                </a:ext>
              </a:extLst>
            </p:cNvPr>
            <p:cNvSpPr/>
            <p:nvPr/>
          </p:nvSpPr>
          <p:spPr>
            <a:xfrm>
              <a:off x="2339889" y="559877"/>
              <a:ext cx="2492138" cy="737768"/>
            </a:xfrm>
            <a:prstGeom prst="wedgeRectCallout">
              <a:avLst>
                <a:gd name="adj1" fmla="val -40516"/>
                <a:gd name="adj2" fmla="val 7167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4"/>
            </a:p>
          </p:txBody>
        </p:sp>
        <p:sp>
          <p:nvSpPr>
            <p:cNvPr id="43" name="对话气泡: 矩形 8">
              <a:extLst>
                <a:ext uri="{FF2B5EF4-FFF2-40B4-BE49-F238E27FC236}">
                  <a16:creationId xmlns:a16="http://schemas.microsoft.com/office/drawing/2014/main" id="{B6893628-6C4A-783F-4215-A0BAE15AC919}"/>
                </a:ext>
              </a:extLst>
            </p:cNvPr>
            <p:cNvSpPr/>
            <p:nvPr/>
          </p:nvSpPr>
          <p:spPr>
            <a:xfrm>
              <a:off x="5656642" y="511440"/>
              <a:ext cx="1916076" cy="785362"/>
            </a:xfrm>
            <a:prstGeom prst="wedgeRectCallout">
              <a:avLst>
                <a:gd name="adj1" fmla="val 52059"/>
                <a:gd name="adj2" fmla="val 9404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4"/>
            </a:p>
          </p:txBody>
        </p:sp>
        <p:sp>
          <p:nvSpPr>
            <p:cNvPr id="44" name="TextBox 36">
              <a:extLst>
                <a:ext uri="{FF2B5EF4-FFF2-40B4-BE49-F238E27FC236}">
                  <a16:creationId xmlns:a16="http://schemas.microsoft.com/office/drawing/2014/main" id="{C6E8A00D-1D81-74DF-B53B-428A03C4F75E}"/>
                </a:ext>
              </a:extLst>
            </p:cNvPr>
            <p:cNvSpPr txBox="1"/>
            <p:nvPr/>
          </p:nvSpPr>
          <p:spPr>
            <a:xfrm>
              <a:off x="5528403" y="546704"/>
              <a:ext cx="2140737" cy="787420"/>
            </a:xfrm>
            <a:prstGeom prst="rect">
              <a:avLst/>
            </a:prstGeom>
            <a:noFill/>
          </p:spPr>
          <p:txBody>
            <a:bodyPr wrap="square" rtlCol="0">
              <a:spAutoFit/>
            </a:bodyPr>
            <a:lstStyle/>
            <a:p>
              <a:pPr algn="ctr"/>
              <a:r>
                <a:rPr lang="en-US" sz="1124" dirty="0">
                  <a:latin typeface="Arial" panose="020B0604020202020204" pitchFamily="34" charset="0"/>
                  <a:cs typeface="Arial" panose="020B0604020202020204" pitchFamily="34" charset="0"/>
                </a:rPr>
                <a:t>The door is unlocked.</a:t>
              </a:r>
            </a:p>
          </p:txBody>
        </p:sp>
      </p:grpSp>
      <p:grpSp>
        <p:nvGrpSpPr>
          <p:cNvPr id="45" name="组合 38">
            <a:extLst>
              <a:ext uri="{FF2B5EF4-FFF2-40B4-BE49-F238E27FC236}">
                <a16:creationId xmlns:a16="http://schemas.microsoft.com/office/drawing/2014/main" id="{0401B228-F815-4BEF-F303-67B7F598E090}"/>
              </a:ext>
            </a:extLst>
          </p:cNvPr>
          <p:cNvGrpSpPr/>
          <p:nvPr/>
        </p:nvGrpSpPr>
        <p:grpSpPr>
          <a:xfrm>
            <a:off x="6717229" y="3982695"/>
            <a:ext cx="4831847" cy="1155152"/>
            <a:chOff x="572800" y="2478127"/>
            <a:chExt cx="8205883" cy="1989655"/>
          </a:xfrm>
        </p:grpSpPr>
        <p:pic>
          <p:nvPicPr>
            <p:cNvPr id="46" name="图片 12">
              <a:extLst>
                <a:ext uri="{FF2B5EF4-FFF2-40B4-BE49-F238E27FC236}">
                  <a16:creationId xmlns:a16="http://schemas.microsoft.com/office/drawing/2014/main" id="{A14B8E89-671C-1B82-2393-047458B367CE}"/>
                </a:ext>
              </a:extLst>
            </p:cNvPr>
            <p:cNvPicPr>
              <a:picLocks noChangeAspect="1"/>
            </p:cNvPicPr>
            <p:nvPr/>
          </p:nvPicPr>
          <p:blipFill rotWithShape="1">
            <a:blip r:embed="rId9"/>
            <a:srcRect l="24028" t="15973" r="24166" b="17083"/>
            <a:stretch/>
          </p:blipFill>
          <p:spPr>
            <a:xfrm>
              <a:off x="572800" y="3001442"/>
              <a:ext cx="1113023" cy="1438276"/>
            </a:xfrm>
            <a:prstGeom prst="rect">
              <a:avLst/>
            </a:prstGeom>
          </p:spPr>
        </p:pic>
        <p:pic>
          <p:nvPicPr>
            <p:cNvPr id="47" name="Picture 46" descr="Audio Signal Icons - Download Free Vector Icons | Noun Project">
              <a:extLst>
                <a:ext uri="{FF2B5EF4-FFF2-40B4-BE49-F238E27FC236}">
                  <a16:creationId xmlns:a16="http://schemas.microsoft.com/office/drawing/2014/main" id="{6146AA0D-3592-DAE9-2180-498246F19B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2501" y="3577766"/>
              <a:ext cx="1266824" cy="75632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36">
              <a:extLst>
                <a:ext uri="{FF2B5EF4-FFF2-40B4-BE49-F238E27FC236}">
                  <a16:creationId xmlns:a16="http://schemas.microsoft.com/office/drawing/2014/main" id="{4E621178-C804-5239-C461-3F8783095151}"/>
                </a:ext>
              </a:extLst>
            </p:cNvPr>
            <p:cNvSpPr txBox="1"/>
            <p:nvPr/>
          </p:nvSpPr>
          <p:spPr>
            <a:xfrm>
              <a:off x="1950320" y="2535099"/>
              <a:ext cx="3534411" cy="754979"/>
            </a:xfrm>
            <a:prstGeom prst="rect">
              <a:avLst/>
            </a:prstGeom>
            <a:noFill/>
          </p:spPr>
          <p:txBody>
            <a:bodyPr wrap="square" rtlCol="0">
              <a:spAutoFit/>
            </a:bodyPr>
            <a:lstStyle/>
            <a:p>
              <a:r>
                <a:rPr lang="en-US" sz="1124" dirty="0">
                  <a:latin typeface="Arial" panose="020B0604020202020204" pitchFamily="34" charset="0"/>
                  <a:cs typeface="Arial" panose="020B0604020202020204" pitchFamily="34" charset="0"/>
                </a:rPr>
                <a:t>Hello Mom, I am Alice. Can you send me some money?</a:t>
              </a:r>
            </a:p>
          </p:txBody>
        </p:sp>
        <p:sp>
          <p:nvSpPr>
            <p:cNvPr id="49" name="对话气泡: 矩形 16">
              <a:extLst>
                <a:ext uri="{FF2B5EF4-FFF2-40B4-BE49-F238E27FC236}">
                  <a16:creationId xmlns:a16="http://schemas.microsoft.com/office/drawing/2014/main" id="{B73B016E-DE89-9247-CB5F-E200BC0EEDC2}"/>
                </a:ext>
              </a:extLst>
            </p:cNvPr>
            <p:cNvSpPr/>
            <p:nvPr/>
          </p:nvSpPr>
          <p:spPr>
            <a:xfrm>
              <a:off x="1876427" y="2478127"/>
              <a:ext cx="3524815" cy="821848"/>
            </a:xfrm>
            <a:prstGeom prst="wedgeRectCallout">
              <a:avLst>
                <a:gd name="adj1" fmla="val -20202"/>
                <a:gd name="adj2" fmla="val 971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4"/>
            </a:p>
          </p:txBody>
        </p:sp>
        <p:sp>
          <p:nvSpPr>
            <p:cNvPr id="50" name="对话气泡: 矩形 17">
              <a:extLst>
                <a:ext uri="{FF2B5EF4-FFF2-40B4-BE49-F238E27FC236}">
                  <a16:creationId xmlns:a16="http://schemas.microsoft.com/office/drawing/2014/main" id="{9FDAC248-730B-124B-3BCB-3CAD17CE8303}"/>
                </a:ext>
              </a:extLst>
            </p:cNvPr>
            <p:cNvSpPr/>
            <p:nvPr/>
          </p:nvSpPr>
          <p:spPr>
            <a:xfrm>
              <a:off x="5800822" y="2637460"/>
              <a:ext cx="1879277" cy="461397"/>
            </a:xfrm>
            <a:prstGeom prst="wedgeRectCallout">
              <a:avLst>
                <a:gd name="adj1" fmla="val 50545"/>
                <a:gd name="adj2" fmla="val 11203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4"/>
            </a:p>
          </p:txBody>
        </p:sp>
        <p:sp>
          <p:nvSpPr>
            <p:cNvPr id="51" name="TextBox 36">
              <a:extLst>
                <a:ext uri="{FF2B5EF4-FFF2-40B4-BE49-F238E27FC236}">
                  <a16:creationId xmlns:a16="http://schemas.microsoft.com/office/drawing/2014/main" id="{F46D70D7-CB50-0F49-7B59-A8EA9A558CA4}"/>
                </a:ext>
              </a:extLst>
            </p:cNvPr>
            <p:cNvSpPr txBox="1"/>
            <p:nvPr/>
          </p:nvSpPr>
          <p:spPr>
            <a:xfrm>
              <a:off x="5818983" y="2647260"/>
              <a:ext cx="1809820" cy="922751"/>
            </a:xfrm>
            <a:prstGeom prst="rect">
              <a:avLst/>
            </a:prstGeom>
            <a:noFill/>
          </p:spPr>
          <p:txBody>
            <a:bodyPr wrap="square" rtlCol="0">
              <a:spAutoFit/>
            </a:bodyPr>
            <a:lstStyle/>
            <a:p>
              <a:pPr algn="ctr"/>
              <a:r>
                <a:rPr lang="en-US" sz="1124">
                  <a:latin typeface="Arial" panose="020B0604020202020204" pitchFamily="34" charset="0"/>
                  <a:cs typeface="Arial" panose="020B0604020202020204" pitchFamily="34" charset="0"/>
                </a:rPr>
                <a:t>Of course!</a:t>
              </a:r>
            </a:p>
          </p:txBody>
        </p:sp>
        <p:pic>
          <p:nvPicPr>
            <p:cNvPr id="52" name="图片 20">
              <a:extLst>
                <a:ext uri="{FF2B5EF4-FFF2-40B4-BE49-F238E27FC236}">
                  <a16:creationId xmlns:a16="http://schemas.microsoft.com/office/drawing/2014/main" id="{83BC361B-9113-0E87-97F4-77192FF075D6}"/>
                </a:ext>
              </a:extLst>
            </p:cNvPr>
            <p:cNvPicPr>
              <a:picLocks noChangeAspect="1"/>
            </p:cNvPicPr>
            <p:nvPr/>
          </p:nvPicPr>
          <p:blipFill rotWithShape="1">
            <a:blip r:embed="rId18"/>
            <a:srcRect l="27738" t="10742" r="28056" b="12015"/>
            <a:stretch/>
          </p:blipFill>
          <p:spPr>
            <a:xfrm>
              <a:off x="7852021" y="2848533"/>
              <a:ext cx="926662" cy="1619249"/>
            </a:xfrm>
            <a:prstGeom prst="rect">
              <a:avLst/>
            </a:prstGeom>
          </p:spPr>
        </p:pic>
      </p:grpSp>
      <p:sp>
        <p:nvSpPr>
          <p:cNvPr id="72" name="TextBox 71">
            <a:extLst>
              <a:ext uri="{FF2B5EF4-FFF2-40B4-BE49-F238E27FC236}">
                <a16:creationId xmlns:a16="http://schemas.microsoft.com/office/drawing/2014/main" id="{A335E377-A74E-5951-BB25-92582EE9F343}"/>
              </a:ext>
            </a:extLst>
          </p:cNvPr>
          <p:cNvSpPr txBox="1"/>
          <p:nvPr/>
        </p:nvSpPr>
        <p:spPr>
          <a:xfrm>
            <a:off x="1634580" y="5717171"/>
            <a:ext cx="9237415"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Deepfake voices can fool both voice recognition models and human</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ears</a:t>
            </a:r>
            <a:r>
              <a:rPr lang="zh-CN" altLang="en-US" sz="2000" b="1"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pic>
        <p:nvPicPr>
          <p:cNvPr id="67" name="Picture 66" descr="A long black stick on a white background&#10;&#10;Description automatically generated">
            <a:extLst>
              <a:ext uri="{FF2B5EF4-FFF2-40B4-BE49-F238E27FC236}">
                <a16:creationId xmlns:a16="http://schemas.microsoft.com/office/drawing/2014/main" id="{183A9F8C-45F6-97D4-09F3-BA401303BB6C}"/>
              </a:ext>
            </a:extLst>
          </p:cNvPr>
          <p:cNvPicPr>
            <a:picLocks noChangeAspect="1"/>
          </p:cNvPicPr>
          <p:nvPr/>
        </p:nvPicPr>
        <p:blipFill rotWithShape="1">
          <a:blip r:embed="rId19">
            <a:extLst>
              <a:ext uri="{28A0092B-C50C-407E-A947-70E740481C1C}">
                <a14:useLocalDpi xmlns:a14="http://schemas.microsoft.com/office/drawing/2010/main" val="0"/>
              </a:ext>
            </a:extLst>
          </a:blip>
          <a:srcRect l="4273" t="20756" r="85365" b="18656"/>
          <a:stretch/>
        </p:blipFill>
        <p:spPr>
          <a:xfrm>
            <a:off x="665203" y="1224431"/>
            <a:ext cx="759279" cy="1144585"/>
          </a:xfrm>
          <a:prstGeom prst="rect">
            <a:avLst/>
          </a:prstGeom>
        </p:spPr>
      </p:pic>
    </p:spTree>
    <p:extLst>
      <p:ext uri="{BB962C8B-B14F-4D97-AF65-F5344CB8AC3E}">
        <p14:creationId xmlns:p14="http://schemas.microsoft.com/office/powerpoint/2010/main" val="35449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3505-B93B-2DD7-C4B9-176864787CA8}"/>
              </a:ext>
            </a:extLst>
          </p:cNvPr>
          <p:cNvSpPr>
            <a:spLocks noGrp="1"/>
          </p:cNvSpPr>
          <p:nvPr>
            <p:ph type="title"/>
          </p:nvPr>
        </p:nvSpPr>
        <p:spPr>
          <a:xfrm>
            <a:off x="450564" y="-23580"/>
            <a:ext cx="10515600" cy="1325563"/>
          </a:xfrm>
        </p:spPr>
        <p:txBody>
          <a:bodyPr/>
          <a:lstStyle/>
          <a:p>
            <a:r>
              <a:rPr lang="en-US" dirty="0"/>
              <a:t>Defense against Voice Deepfake</a:t>
            </a:r>
            <a:r>
              <a:rPr lang="zh-CN" altLang="en-US" dirty="0"/>
              <a:t> </a:t>
            </a:r>
            <a:r>
              <a:rPr lang="en-US" altLang="zh-CN" dirty="0"/>
              <a:t>Attacks</a:t>
            </a:r>
            <a:endParaRPr lang="en-US" dirty="0"/>
          </a:p>
        </p:txBody>
      </p:sp>
      <p:sp>
        <p:nvSpPr>
          <p:cNvPr id="4" name="Slide Number Placeholder 3">
            <a:extLst>
              <a:ext uri="{FF2B5EF4-FFF2-40B4-BE49-F238E27FC236}">
                <a16:creationId xmlns:a16="http://schemas.microsoft.com/office/drawing/2014/main" id="{2FE4138A-8F6F-8BD4-C7B1-0D49DD564C2A}"/>
              </a:ext>
            </a:extLst>
          </p:cNvPr>
          <p:cNvSpPr>
            <a:spLocks noGrp="1"/>
          </p:cNvSpPr>
          <p:nvPr>
            <p:ph type="sldNum" sz="quarter" idx="4"/>
          </p:nvPr>
        </p:nvSpPr>
        <p:spPr/>
        <p:txBody>
          <a:bodyPr/>
          <a:lstStyle/>
          <a:p>
            <a:fld id="{D45A4278-EC91-9541-A4D9-B81444052E3C}" type="slidenum">
              <a:rPr lang="en-US" smtClean="0"/>
              <a:pPr/>
              <a:t>6</a:t>
            </a:fld>
            <a:endParaRPr lang="en-US"/>
          </a:p>
        </p:txBody>
      </p:sp>
      <p:sp>
        <p:nvSpPr>
          <p:cNvPr id="5" name="Footer Placeholder 4">
            <a:extLst>
              <a:ext uri="{FF2B5EF4-FFF2-40B4-BE49-F238E27FC236}">
                <a16:creationId xmlns:a16="http://schemas.microsoft.com/office/drawing/2014/main" id="{EE1022BF-636D-8091-DAD9-ED67682EA4CA}"/>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sp>
        <p:nvSpPr>
          <p:cNvPr id="8" name="Oval 7">
            <a:extLst>
              <a:ext uri="{FF2B5EF4-FFF2-40B4-BE49-F238E27FC236}">
                <a16:creationId xmlns:a16="http://schemas.microsoft.com/office/drawing/2014/main" id="{5CCEC088-4B45-7609-8645-2FE49C23D8B8}"/>
              </a:ext>
            </a:extLst>
          </p:cNvPr>
          <p:cNvSpPr/>
          <p:nvPr/>
        </p:nvSpPr>
        <p:spPr>
          <a:xfrm>
            <a:off x="4762968" y="3786593"/>
            <a:ext cx="1936782" cy="1302789"/>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DE214FF-89A2-E190-7844-2EEF4C84630F}"/>
              </a:ext>
            </a:extLst>
          </p:cNvPr>
          <p:cNvSpPr/>
          <p:nvPr/>
        </p:nvSpPr>
        <p:spPr>
          <a:xfrm>
            <a:off x="225631" y="1425039"/>
            <a:ext cx="6474119" cy="2097190"/>
          </a:xfrm>
          <a:prstGeom prst="rect">
            <a:avLst/>
          </a:prstGeom>
          <a:noFill/>
          <a:ln w="3810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3CA5ED-8D5E-AC24-CE2D-AC93F8AEC0C4}"/>
              </a:ext>
            </a:extLst>
          </p:cNvPr>
          <p:cNvSpPr/>
          <p:nvPr/>
        </p:nvSpPr>
        <p:spPr>
          <a:xfrm>
            <a:off x="225630" y="3751638"/>
            <a:ext cx="6474119" cy="1612862"/>
          </a:xfrm>
          <a:prstGeom prst="rect">
            <a:avLst/>
          </a:prstGeom>
          <a:noFill/>
          <a:ln w="3810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62CD59F-ACC6-0733-C815-F6D762B79459}"/>
              </a:ext>
            </a:extLst>
          </p:cNvPr>
          <p:cNvGrpSpPr/>
          <p:nvPr/>
        </p:nvGrpSpPr>
        <p:grpSpPr>
          <a:xfrm>
            <a:off x="310741" y="1597382"/>
            <a:ext cx="10623091" cy="3951962"/>
            <a:chOff x="310741" y="1597382"/>
            <a:chExt cx="10623091" cy="3951962"/>
          </a:xfrm>
        </p:grpSpPr>
        <p:grpSp>
          <p:nvGrpSpPr>
            <p:cNvPr id="9" name="Group 8">
              <a:extLst>
                <a:ext uri="{FF2B5EF4-FFF2-40B4-BE49-F238E27FC236}">
                  <a16:creationId xmlns:a16="http://schemas.microsoft.com/office/drawing/2014/main" id="{BB90A415-FE0D-5C35-4680-F2F56E7FE411}"/>
                </a:ext>
              </a:extLst>
            </p:cNvPr>
            <p:cNvGrpSpPr/>
            <p:nvPr/>
          </p:nvGrpSpPr>
          <p:grpSpPr>
            <a:xfrm>
              <a:off x="2196537" y="3755183"/>
              <a:ext cx="4292575" cy="1337531"/>
              <a:chOff x="51542" y="1497403"/>
              <a:chExt cx="2912015" cy="658651"/>
            </a:xfrm>
          </p:grpSpPr>
          <p:pic>
            <p:nvPicPr>
              <p:cNvPr id="27" name="Picture 4" descr="Speech Sound Waves: Over 13,998 Royalty-Free Licensable Stock Illustrations  &amp; Drawings | Shutterstock">
                <a:extLst>
                  <a:ext uri="{FF2B5EF4-FFF2-40B4-BE49-F238E27FC236}">
                    <a16:creationId xmlns:a16="http://schemas.microsoft.com/office/drawing/2014/main" id="{1A58E5C2-D64E-708B-B8B9-A4E6EF4B5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9" t="61000" r="76116" b="21873"/>
              <a:stretch/>
            </p:blipFill>
            <p:spPr bwMode="auto">
              <a:xfrm>
                <a:off x="51542" y="1497403"/>
                <a:ext cx="1401405" cy="658651"/>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圆角 1">
                <a:extLst>
                  <a:ext uri="{FF2B5EF4-FFF2-40B4-BE49-F238E27FC236}">
                    <a16:creationId xmlns:a16="http://schemas.microsoft.com/office/drawing/2014/main" id="{03969E72-36AA-2992-DA6F-3CF9E57797A8}"/>
                  </a:ext>
                </a:extLst>
              </p:cNvPr>
              <p:cNvSpPr/>
              <p:nvPr/>
            </p:nvSpPr>
            <p:spPr>
              <a:xfrm>
                <a:off x="1942073" y="1581934"/>
                <a:ext cx="1021484" cy="472482"/>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文本框 4">
                    <a:extLst>
                      <a:ext uri="{FF2B5EF4-FFF2-40B4-BE49-F238E27FC236}">
                        <a16:creationId xmlns:a16="http://schemas.microsoft.com/office/drawing/2014/main" id="{0E3FF17C-385B-0A02-E2C3-717101C909F3}"/>
                      </a:ext>
                    </a:extLst>
                  </p:cNvPr>
                  <p:cNvSpPr txBox="1"/>
                  <p:nvPr/>
                </p:nvSpPr>
                <p:spPr>
                  <a:xfrm>
                    <a:off x="1994499" y="1650169"/>
                    <a:ext cx="916633" cy="440894"/>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Voice </a:t>
                    </a:r>
                    <a:r>
                      <a:rPr lang="en-US" altLang="zh-CN"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ncoder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𝐸</m:t>
                            </m:r>
                          </m:e>
                          <m:sub>
                            <m:r>
                              <a:rPr lang="en-US" i="1">
                                <a:latin typeface="Cambria Math" panose="02040503050406030204" pitchFamily="18" charset="0"/>
                                <a:cs typeface="Arial" panose="020B0604020202020204" pitchFamily="34" charset="0"/>
                              </a:rPr>
                              <m:t>𝑣</m:t>
                            </m:r>
                          </m:sub>
                        </m:sSub>
                      </m:oMath>
                    </a14:m>
                    <a:endParaRPr lang="en-US" baseline="-25000" dirty="0">
                      <a:latin typeface="Times New Roman" panose="02020603050405020304" pitchFamily="18" charset="0"/>
                      <a:cs typeface="Times New Roman" panose="02020603050405020304" pitchFamily="18" charset="0"/>
                    </a:endParaRPr>
                  </a:p>
                </p:txBody>
              </p:sp>
            </mc:Choice>
            <mc:Fallback xmlns="">
              <p:sp>
                <p:nvSpPr>
                  <p:cNvPr id="29" name="文本框 4">
                    <a:extLst>
                      <a:ext uri="{FF2B5EF4-FFF2-40B4-BE49-F238E27FC236}">
                        <a16:creationId xmlns:a16="http://schemas.microsoft.com/office/drawing/2014/main" id="{0E3FF17C-385B-0A02-E2C3-717101C909F3}"/>
                      </a:ext>
                    </a:extLst>
                  </p:cNvPr>
                  <p:cNvSpPr txBox="1">
                    <a:spLocks noRot="1" noChangeAspect="1" noMove="1" noResize="1" noEditPoints="1" noAdjustHandles="1" noChangeArrowheads="1" noChangeShapeType="1" noTextEdit="1"/>
                  </p:cNvSpPr>
                  <p:nvPr/>
                </p:nvSpPr>
                <p:spPr>
                  <a:xfrm>
                    <a:off x="1994499" y="1650169"/>
                    <a:ext cx="916633" cy="440894"/>
                  </a:xfrm>
                  <a:prstGeom prst="rect">
                    <a:avLst/>
                  </a:prstGeom>
                  <a:blipFill>
                    <a:blip r:embed="rId4"/>
                    <a:stretch>
                      <a:fillRect t="-4225"/>
                    </a:stretch>
                  </a:blipFill>
                </p:spPr>
                <p:txBody>
                  <a:bodyPr/>
                  <a:lstStyle/>
                  <a:p>
                    <a:r>
                      <a:rPr lang="en-US">
                        <a:noFill/>
                      </a:rPr>
                      <a:t> </a:t>
                    </a:r>
                  </a:p>
                </p:txBody>
              </p:sp>
            </mc:Fallback>
          </mc:AlternateContent>
          <p:cxnSp>
            <p:nvCxnSpPr>
              <p:cNvPr id="30" name="直接箭头连接符 6">
                <a:extLst>
                  <a:ext uri="{FF2B5EF4-FFF2-40B4-BE49-F238E27FC236}">
                    <a16:creationId xmlns:a16="http://schemas.microsoft.com/office/drawing/2014/main" id="{F457535B-4F8D-3F54-6365-83DE70A62228}"/>
                  </a:ext>
                </a:extLst>
              </p:cNvPr>
              <p:cNvCxnSpPr>
                <a:cxnSpLocks/>
                <a:stCxn id="27" idx="3"/>
                <a:endCxn id="28" idx="1"/>
              </p:cNvCxnSpPr>
              <p:nvPr/>
            </p:nvCxnSpPr>
            <p:spPr>
              <a:xfrm flipV="1">
                <a:off x="1452947" y="1818175"/>
                <a:ext cx="489126" cy="85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1E38853D-122B-02B8-FEB1-1187B09678F5}"/>
                </a:ext>
              </a:extLst>
            </p:cNvPr>
            <p:cNvGrpSpPr/>
            <p:nvPr/>
          </p:nvGrpSpPr>
          <p:grpSpPr>
            <a:xfrm>
              <a:off x="6891444" y="2855601"/>
              <a:ext cx="1187940" cy="962651"/>
              <a:chOff x="3187042" y="848762"/>
              <a:chExt cx="805880" cy="474046"/>
            </a:xfrm>
          </p:grpSpPr>
          <p:sp>
            <p:nvSpPr>
              <p:cNvPr id="25" name="矩形: 圆角 13">
                <a:extLst>
                  <a:ext uri="{FF2B5EF4-FFF2-40B4-BE49-F238E27FC236}">
                    <a16:creationId xmlns:a16="http://schemas.microsoft.com/office/drawing/2014/main" id="{D5AA89C9-A0D0-1DBB-734A-1DFDEB33F33F}"/>
                  </a:ext>
                </a:extLst>
              </p:cNvPr>
              <p:cNvSpPr/>
              <p:nvPr/>
            </p:nvSpPr>
            <p:spPr>
              <a:xfrm>
                <a:off x="3187042" y="848762"/>
                <a:ext cx="805880" cy="474046"/>
              </a:xfrm>
              <a:prstGeom prst="roundRect">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6" name="文本框 14">
                <a:extLst>
                  <a:ext uri="{FF2B5EF4-FFF2-40B4-BE49-F238E27FC236}">
                    <a16:creationId xmlns:a16="http://schemas.microsoft.com/office/drawing/2014/main" id="{BCF411EB-6E4A-15E1-92A4-04AC09C22A4B}"/>
                  </a:ext>
                </a:extLst>
              </p:cNvPr>
              <p:cNvSpPr txBox="1"/>
              <p:nvPr/>
            </p:nvSpPr>
            <p:spPr>
              <a:xfrm>
                <a:off x="3227145" y="993642"/>
                <a:ext cx="752409" cy="25193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Decoder</a:t>
                </a:r>
                <a:endParaRPr lang="en-US" baseline="-25000"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3DD24C09-D3D5-D7BC-1309-407E0C9E2759}"/>
                </a:ext>
              </a:extLst>
            </p:cNvPr>
            <p:cNvGrpSpPr/>
            <p:nvPr/>
          </p:nvGrpSpPr>
          <p:grpSpPr>
            <a:xfrm>
              <a:off x="2230738" y="1819750"/>
              <a:ext cx="2239138" cy="1702479"/>
              <a:chOff x="44445" y="82089"/>
              <a:chExt cx="1518996" cy="838365"/>
            </a:xfrm>
          </p:grpSpPr>
          <p:sp>
            <p:nvSpPr>
              <p:cNvPr id="23" name="Speech Bubble: Rectangle 4">
                <a:extLst>
                  <a:ext uri="{FF2B5EF4-FFF2-40B4-BE49-F238E27FC236}">
                    <a16:creationId xmlns:a16="http://schemas.microsoft.com/office/drawing/2014/main" id="{73C918E9-4C89-7C19-556C-1963031D0FFA}"/>
                  </a:ext>
                </a:extLst>
              </p:cNvPr>
              <p:cNvSpPr/>
              <p:nvPr/>
            </p:nvSpPr>
            <p:spPr>
              <a:xfrm>
                <a:off x="156507" y="82089"/>
                <a:ext cx="1265959" cy="417542"/>
              </a:xfrm>
              <a:prstGeom prst="wedgeRectCallout">
                <a:avLst>
                  <a:gd name="adj1" fmla="val 1353"/>
                  <a:gd name="adj2" fmla="val 65145"/>
                </a:avLst>
              </a:prstGeom>
              <a:solidFill>
                <a:schemeClr val="accent6">
                  <a:lumMod val="20000"/>
                  <a:lumOff val="8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E21B6589-2B3D-4436-57F8-27F6BD63E8B7}"/>
                  </a:ext>
                </a:extLst>
              </p:cNvPr>
              <p:cNvSpPr txBox="1"/>
              <p:nvPr/>
            </p:nvSpPr>
            <p:spPr>
              <a:xfrm>
                <a:off x="44445" y="668515"/>
                <a:ext cx="1518996" cy="251939"/>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S</a:t>
                </a:r>
                <a:r>
                  <a:rPr lang="en-US" b="1" dirty="0">
                    <a:latin typeface="Times New Roman" panose="02020603050405020304" pitchFamily="18" charset="0"/>
                    <a:cs typeface="Times New Roman" panose="02020603050405020304" pitchFamily="18" charset="0"/>
                  </a:rPr>
                  <a:t>peech/Text </a:t>
                </a:r>
                <a:r>
                  <a:rPr lang="en-US" altLang="zh-CN" b="1" dirty="0">
                    <a:latin typeface="Times New Roman" panose="02020603050405020304" pitchFamily="18" charset="0"/>
                    <a:cs typeface="Times New Roman" panose="02020603050405020304" pitchFamily="18" charset="0"/>
                  </a:rPr>
                  <a:t>I</a:t>
                </a:r>
                <a:r>
                  <a:rPr lang="en-US" b="1" dirty="0">
                    <a:latin typeface="Times New Roman" panose="02020603050405020304" pitchFamily="18" charset="0"/>
                    <a:cs typeface="Times New Roman" panose="02020603050405020304" pitchFamily="18" charset="0"/>
                  </a:rPr>
                  <a:t>nput</a:t>
                </a:r>
              </a:p>
            </p:txBody>
          </p:sp>
        </p:grpSp>
        <p:cxnSp>
          <p:nvCxnSpPr>
            <p:cNvPr id="12" name="直接箭头连接符 24">
              <a:extLst>
                <a:ext uri="{FF2B5EF4-FFF2-40B4-BE49-F238E27FC236}">
                  <a16:creationId xmlns:a16="http://schemas.microsoft.com/office/drawing/2014/main" id="{83FFC4E7-FBE1-BD9C-7B8C-BA9CF81C690C}"/>
                </a:ext>
              </a:extLst>
            </p:cNvPr>
            <p:cNvCxnSpPr>
              <a:cxnSpLocks/>
              <a:stCxn id="23" idx="3"/>
              <a:endCxn id="13" idx="1"/>
            </p:cNvCxnSpPr>
            <p:nvPr/>
          </p:nvCxnSpPr>
          <p:spPr>
            <a:xfrm>
              <a:off x="4262067" y="2243704"/>
              <a:ext cx="814786" cy="2465"/>
            </a:xfrm>
            <a:prstGeom prst="straightConnector1">
              <a:avLst/>
            </a:prstGeom>
            <a:ln w="5715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矩形: 圆角 25">
              <a:extLst>
                <a:ext uri="{FF2B5EF4-FFF2-40B4-BE49-F238E27FC236}">
                  <a16:creationId xmlns:a16="http://schemas.microsoft.com/office/drawing/2014/main" id="{A808523E-46AB-6A10-FB42-01EE4230C695}"/>
                </a:ext>
              </a:extLst>
            </p:cNvPr>
            <p:cNvSpPr/>
            <p:nvPr/>
          </p:nvSpPr>
          <p:spPr>
            <a:xfrm>
              <a:off x="5076853" y="1766432"/>
              <a:ext cx="1408084" cy="959475"/>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4" name="文本框 26">
                  <a:extLst>
                    <a:ext uri="{FF2B5EF4-FFF2-40B4-BE49-F238E27FC236}">
                      <a16:creationId xmlns:a16="http://schemas.microsoft.com/office/drawing/2014/main" id="{947D697E-5BFE-039A-8142-32438163520B}"/>
                    </a:ext>
                  </a:extLst>
                </p:cNvPr>
                <p:cNvSpPr txBox="1"/>
                <p:nvPr/>
              </p:nvSpPr>
              <p:spPr>
                <a:xfrm>
                  <a:off x="5121850" y="1906994"/>
                  <a:ext cx="1318092" cy="895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Content </a:t>
                  </a:r>
                  <a:r>
                    <a:rPr lang="en-US" altLang="zh-CN"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ncoder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𝐸</m:t>
                          </m:r>
                        </m:e>
                        <m:sub>
                          <m:r>
                            <a:rPr lang="en-US" i="1">
                              <a:latin typeface="Cambria Math" panose="02040503050406030204" pitchFamily="18" charset="0"/>
                              <a:cs typeface="Arial" panose="020B0604020202020204" pitchFamily="34" charset="0"/>
                            </a:rPr>
                            <m:t>𝑙</m:t>
                          </m:r>
                        </m:sub>
                      </m:sSub>
                    </m:oMath>
                  </a14:m>
                  <a:endParaRPr lang="en-US" baseline="-25000" dirty="0">
                    <a:latin typeface="Times New Roman" panose="02020603050405020304" pitchFamily="18" charset="0"/>
                    <a:cs typeface="Times New Roman" panose="02020603050405020304" pitchFamily="18" charset="0"/>
                  </a:endParaRPr>
                </a:p>
              </p:txBody>
            </p:sp>
          </mc:Choice>
          <mc:Fallback>
            <p:sp>
              <p:nvSpPr>
                <p:cNvPr id="14" name="文本框 26">
                  <a:extLst>
                    <a:ext uri="{FF2B5EF4-FFF2-40B4-BE49-F238E27FC236}">
                      <a16:creationId xmlns:a16="http://schemas.microsoft.com/office/drawing/2014/main" id="{947D697E-5BFE-039A-8142-32438163520B}"/>
                    </a:ext>
                  </a:extLst>
                </p:cNvPr>
                <p:cNvSpPr txBox="1">
                  <a:spLocks noRot="1" noChangeAspect="1" noMove="1" noResize="1" noEditPoints="1" noAdjustHandles="1" noChangeArrowheads="1" noChangeShapeType="1" noTextEdit="1"/>
                </p:cNvSpPr>
                <p:nvPr/>
              </p:nvSpPr>
              <p:spPr>
                <a:xfrm>
                  <a:off x="5121850" y="1906994"/>
                  <a:ext cx="1318092" cy="895329"/>
                </a:xfrm>
                <a:prstGeom prst="rect">
                  <a:avLst/>
                </a:prstGeom>
                <a:blipFill>
                  <a:blip r:embed="rId5"/>
                  <a:stretch>
                    <a:fillRect t="-4225"/>
                  </a:stretch>
                </a:blipFill>
              </p:spPr>
              <p:txBody>
                <a:bodyPr/>
                <a:lstStyle/>
                <a:p>
                  <a:r>
                    <a:rPr lang="en-US">
                      <a:noFill/>
                    </a:rPr>
                    <a:t> </a:t>
                  </a:r>
                </a:p>
              </p:txBody>
            </p:sp>
          </mc:Fallback>
        </mc:AlternateContent>
        <p:cxnSp>
          <p:nvCxnSpPr>
            <p:cNvPr id="15" name="直接箭头连接符 34">
              <a:extLst>
                <a:ext uri="{FF2B5EF4-FFF2-40B4-BE49-F238E27FC236}">
                  <a16:creationId xmlns:a16="http://schemas.microsoft.com/office/drawing/2014/main" id="{952722EE-DF7C-C612-EA7E-B0C60A185922}"/>
                </a:ext>
              </a:extLst>
            </p:cNvPr>
            <p:cNvCxnSpPr>
              <a:cxnSpLocks/>
              <a:stCxn id="25" idx="3"/>
              <a:endCxn id="20" idx="1"/>
            </p:cNvCxnSpPr>
            <p:nvPr/>
          </p:nvCxnSpPr>
          <p:spPr>
            <a:xfrm>
              <a:off x="8079383" y="3336927"/>
              <a:ext cx="1069709" cy="67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连接符: 肘形 78">
              <a:extLst>
                <a:ext uri="{FF2B5EF4-FFF2-40B4-BE49-F238E27FC236}">
                  <a16:creationId xmlns:a16="http://schemas.microsoft.com/office/drawing/2014/main" id="{A2BE89F2-300E-F142-5E1C-BD8F8484788D}"/>
                </a:ext>
              </a:extLst>
            </p:cNvPr>
            <p:cNvCxnSpPr>
              <a:cxnSpLocks/>
              <a:stCxn id="13" idx="3"/>
              <a:endCxn id="25" idx="0"/>
            </p:cNvCxnSpPr>
            <p:nvPr/>
          </p:nvCxnSpPr>
          <p:spPr>
            <a:xfrm>
              <a:off x="6484937" y="2246170"/>
              <a:ext cx="1000477" cy="609431"/>
            </a:xfrm>
            <a:prstGeom prst="bentConnector2">
              <a:avLst/>
            </a:prstGeom>
            <a:ln w="57150">
              <a:solidFill>
                <a:schemeClr val="accent6">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C34FA28-3122-9E55-DAC6-125D1703B735}"/>
                </a:ext>
              </a:extLst>
            </p:cNvPr>
            <p:cNvSpPr txBox="1"/>
            <p:nvPr/>
          </p:nvSpPr>
          <p:spPr>
            <a:xfrm>
              <a:off x="2314517" y="1858537"/>
              <a:ext cx="1983966" cy="980597"/>
            </a:xfrm>
            <a:prstGeom prst="rect">
              <a:avLst/>
            </a:prstGeom>
            <a:noFill/>
          </p:spPr>
          <p:txBody>
            <a:bodyPr wrap="square">
              <a:spAutoFit/>
            </a:bodyPr>
            <a:lstStyle/>
            <a:p>
              <a:pPr algn="ctr"/>
              <a:r>
                <a:rPr lang="en-US" sz="2000" i="1" dirty="0">
                  <a:latin typeface="Times New Roman" panose="02020603050405020304" pitchFamily="18" charset="0"/>
                  <a:cs typeface="Times New Roman" panose="02020603050405020304" pitchFamily="18" charset="0"/>
                </a:rPr>
                <a:t>“Mom, send me some money!”</a:t>
              </a:r>
            </a:p>
          </p:txBody>
        </p:sp>
        <p:cxnSp>
          <p:nvCxnSpPr>
            <p:cNvPr id="18" name="连接符: 肘形 78">
              <a:extLst>
                <a:ext uri="{FF2B5EF4-FFF2-40B4-BE49-F238E27FC236}">
                  <a16:creationId xmlns:a16="http://schemas.microsoft.com/office/drawing/2014/main" id="{1CC61A31-CB9C-5404-7426-3307133651D9}"/>
                </a:ext>
              </a:extLst>
            </p:cNvPr>
            <p:cNvCxnSpPr>
              <a:cxnSpLocks/>
              <a:stCxn id="28" idx="3"/>
              <a:endCxn id="25" idx="2"/>
            </p:cNvCxnSpPr>
            <p:nvPr/>
          </p:nvCxnSpPr>
          <p:spPr>
            <a:xfrm flipV="1">
              <a:off x="6489112" y="3818252"/>
              <a:ext cx="996303" cy="588326"/>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文本框 14">
              <a:extLst>
                <a:ext uri="{FF2B5EF4-FFF2-40B4-BE49-F238E27FC236}">
                  <a16:creationId xmlns:a16="http://schemas.microsoft.com/office/drawing/2014/main" id="{FA9CB6BE-DCDF-DB74-7A56-781D8C3FE329}"/>
                </a:ext>
              </a:extLst>
            </p:cNvPr>
            <p:cNvSpPr txBox="1"/>
            <p:nvPr/>
          </p:nvSpPr>
          <p:spPr>
            <a:xfrm>
              <a:off x="7978529" y="2879251"/>
              <a:ext cx="1109119" cy="511616"/>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Vocoder</a:t>
              </a:r>
              <a:endParaRPr lang="en-US" baseline="-25000" dirty="0">
                <a:latin typeface="Times New Roman" panose="02020603050405020304" pitchFamily="18" charset="0"/>
                <a:cs typeface="Times New Roman" panose="02020603050405020304" pitchFamily="18" charset="0"/>
              </a:endParaRPr>
            </a:p>
          </p:txBody>
        </p:sp>
        <p:pic>
          <p:nvPicPr>
            <p:cNvPr id="20" name="Picture 4" descr="Speech Sound Waves: Over 13,998 Royalty-Free Licensable Stock Illustrations  &amp; Drawings | Shutterstock">
              <a:extLst>
                <a:ext uri="{FF2B5EF4-FFF2-40B4-BE49-F238E27FC236}">
                  <a16:creationId xmlns:a16="http://schemas.microsoft.com/office/drawing/2014/main" id="{F54A138D-2557-4941-1459-46A6EEFE13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87" t="14071" r="36292" b="68802"/>
            <a:stretch/>
          </p:blipFill>
          <p:spPr bwMode="auto">
            <a:xfrm>
              <a:off x="9149093" y="2862369"/>
              <a:ext cx="1559401" cy="962651"/>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
              <a:extLst>
                <a:ext uri="{FF2B5EF4-FFF2-40B4-BE49-F238E27FC236}">
                  <a16:creationId xmlns:a16="http://schemas.microsoft.com/office/drawing/2014/main" id="{5ADC44EC-4F03-E823-59BD-CB31661142FD}"/>
                </a:ext>
              </a:extLst>
            </p:cNvPr>
            <p:cNvSpPr txBox="1"/>
            <p:nvPr/>
          </p:nvSpPr>
          <p:spPr>
            <a:xfrm>
              <a:off x="8997050" y="3696306"/>
              <a:ext cx="1936782"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Highly</a:t>
              </a:r>
              <a:r>
                <a:rPr lang="en-US" altLang="zh-CN" b="1" dirty="0">
                  <a:latin typeface="Times New Roman" panose="02020603050405020304" pitchFamily="18" charset="0"/>
                  <a:cs typeface="Times New Roman" panose="02020603050405020304" pitchFamily="18" charset="0"/>
                </a:rPr>
                <a:t>-fidelity</a:t>
              </a:r>
            </a:p>
            <a:p>
              <a:pPr algn="ctr"/>
              <a:r>
                <a:rPr lang="en-US" altLang="zh-CN" b="1" dirty="0">
                  <a:latin typeface="Times New Roman" panose="02020603050405020304" pitchFamily="18" charset="0"/>
                  <a:cs typeface="Times New Roman" panose="02020603050405020304" pitchFamily="18" charset="0"/>
                </a:rPr>
                <a:t>Deepfake</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voice</a:t>
              </a:r>
              <a:endParaRPr lang="en-US" b="1" dirty="0">
                <a:latin typeface="Times New Roman" panose="02020603050405020304" pitchFamily="18" charset="0"/>
                <a:cs typeface="Times New Roman" panose="02020603050405020304" pitchFamily="18" charset="0"/>
              </a:endParaRPr>
            </a:p>
          </p:txBody>
        </p:sp>
        <p:sp>
          <p:nvSpPr>
            <p:cNvPr id="22" name="文本框 2">
              <a:extLst>
                <a:ext uri="{FF2B5EF4-FFF2-40B4-BE49-F238E27FC236}">
                  <a16:creationId xmlns:a16="http://schemas.microsoft.com/office/drawing/2014/main" id="{C04F3003-97C4-4868-6D2C-74701F181984}"/>
                </a:ext>
              </a:extLst>
            </p:cNvPr>
            <p:cNvSpPr txBox="1"/>
            <p:nvPr/>
          </p:nvSpPr>
          <p:spPr>
            <a:xfrm>
              <a:off x="2006087" y="5037728"/>
              <a:ext cx="2565188" cy="511616"/>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Voice </a:t>
              </a:r>
              <a:r>
                <a:rPr lang="en-US" altLang="zh-CN" b="1" dirty="0">
                  <a:latin typeface="Times New Roman" panose="02020603050405020304" pitchFamily="18" charset="0"/>
                  <a:cs typeface="Times New Roman" panose="02020603050405020304" pitchFamily="18" charset="0"/>
                </a:rPr>
                <a:t>R</a:t>
              </a:r>
              <a:r>
                <a:rPr lang="en-US" b="1" dirty="0">
                  <a:latin typeface="Times New Roman" panose="02020603050405020304" pitchFamily="18" charset="0"/>
                  <a:cs typeface="Times New Roman" panose="02020603050405020304" pitchFamily="18" charset="0"/>
                </a:rPr>
                <a:t>eference Speech  </a:t>
              </a:r>
            </a:p>
          </p:txBody>
        </p:sp>
        <p:pic>
          <p:nvPicPr>
            <p:cNvPr id="31" name="Picture 30" descr="A long black stick on a white background&#10;&#10;Description automatically generated">
              <a:extLst>
                <a:ext uri="{FF2B5EF4-FFF2-40B4-BE49-F238E27FC236}">
                  <a16:creationId xmlns:a16="http://schemas.microsoft.com/office/drawing/2014/main" id="{2EDEA75A-EE30-5523-E3F8-7E67C31052AC}"/>
                </a:ext>
              </a:extLst>
            </p:cNvPr>
            <p:cNvPicPr>
              <a:picLocks noChangeAspect="1"/>
            </p:cNvPicPr>
            <p:nvPr/>
          </p:nvPicPr>
          <p:blipFill rotWithShape="1">
            <a:blip r:embed="rId6">
              <a:extLst>
                <a:ext uri="{28A0092B-C50C-407E-A947-70E740481C1C}">
                  <a14:useLocalDpi xmlns:a14="http://schemas.microsoft.com/office/drawing/2010/main" val="0"/>
                </a:ext>
              </a:extLst>
            </a:blip>
            <a:srcRect l="4273" t="20756" r="85365" b="18656"/>
            <a:stretch/>
          </p:blipFill>
          <p:spPr>
            <a:xfrm>
              <a:off x="619649" y="3818252"/>
              <a:ext cx="745049" cy="1123134"/>
            </a:xfrm>
            <a:prstGeom prst="rect">
              <a:avLst/>
            </a:prstGeom>
          </p:spPr>
        </p:pic>
        <p:pic>
          <p:nvPicPr>
            <p:cNvPr id="32" name="图片 1">
              <a:extLst>
                <a:ext uri="{FF2B5EF4-FFF2-40B4-BE49-F238E27FC236}">
                  <a16:creationId xmlns:a16="http://schemas.microsoft.com/office/drawing/2014/main" id="{187EF417-5758-721E-2B33-7D9D7DD9D4DB}"/>
                </a:ext>
              </a:extLst>
            </p:cNvPr>
            <p:cNvPicPr>
              <a:picLocks noChangeAspect="1"/>
            </p:cNvPicPr>
            <p:nvPr/>
          </p:nvPicPr>
          <p:blipFill rotWithShape="1">
            <a:blip r:embed="rId7"/>
            <a:srcRect l="24028" t="15973" r="24166" b="17083"/>
            <a:stretch/>
          </p:blipFill>
          <p:spPr>
            <a:xfrm>
              <a:off x="522764" y="1597382"/>
              <a:ext cx="944645" cy="1123012"/>
            </a:xfrm>
            <a:prstGeom prst="rect">
              <a:avLst/>
            </a:prstGeom>
          </p:spPr>
        </p:pic>
        <p:sp>
          <p:nvSpPr>
            <p:cNvPr id="38" name="TextBox 37">
              <a:extLst>
                <a:ext uri="{FF2B5EF4-FFF2-40B4-BE49-F238E27FC236}">
                  <a16:creationId xmlns:a16="http://schemas.microsoft.com/office/drawing/2014/main" id="{E26854B6-455E-6E25-D577-BDFFFA7D1BFD}"/>
                </a:ext>
              </a:extLst>
            </p:cNvPr>
            <p:cNvSpPr txBox="1"/>
            <p:nvPr/>
          </p:nvSpPr>
          <p:spPr>
            <a:xfrm>
              <a:off x="310741" y="2973266"/>
              <a:ext cx="1471365" cy="461665"/>
            </a:xfrm>
            <a:prstGeom prst="rect">
              <a:avLst/>
            </a:prstGeom>
            <a:noFill/>
          </p:spPr>
          <p:txBody>
            <a:bodyPr wrap="none" rtlCol="0">
              <a:spAutoFit/>
            </a:bodyPr>
            <a:lstStyle/>
            <a:p>
              <a:r>
                <a:rPr lang="en-US" sz="2400" b="1" dirty="0"/>
                <a:t>Adversary</a:t>
              </a:r>
            </a:p>
          </p:txBody>
        </p:sp>
        <p:sp>
          <p:nvSpPr>
            <p:cNvPr id="39" name="TextBox 38">
              <a:extLst>
                <a:ext uri="{FF2B5EF4-FFF2-40B4-BE49-F238E27FC236}">
                  <a16:creationId xmlns:a16="http://schemas.microsoft.com/office/drawing/2014/main" id="{18C98089-80BB-899D-99B9-086B84131AD5}"/>
                </a:ext>
              </a:extLst>
            </p:cNvPr>
            <p:cNvSpPr txBox="1"/>
            <p:nvPr/>
          </p:nvSpPr>
          <p:spPr>
            <a:xfrm>
              <a:off x="453242" y="4960736"/>
              <a:ext cx="1003801" cy="461665"/>
            </a:xfrm>
            <a:prstGeom prst="rect">
              <a:avLst/>
            </a:prstGeom>
            <a:noFill/>
          </p:spPr>
          <p:txBody>
            <a:bodyPr wrap="none" rtlCol="0">
              <a:spAutoFit/>
            </a:bodyPr>
            <a:lstStyle/>
            <a:p>
              <a:r>
                <a:rPr lang="en-US" sz="2400" b="1" dirty="0"/>
                <a:t>Victim</a:t>
              </a:r>
            </a:p>
          </p:txBody>
        </p:sp>
      </p:grpSp>
      <p:grpSp>
        <p:nvGrpSpPr>
          <p:cNvPr id="6" name="Group 5">
            <a:extLst>
              <a:ext uri="{FF2B5EF4-FFF2-40B4-BE49-F238E27FC236}">
                <a16:creationId xmlns:a16="http://schemas.microsoft.com/office/drawing/2014/main" id="{441C7B1F-C7D8-5E70-43EE-018459C3B9A2}"/>
              </a:ext>
            </a:extLst>
          </p:cNvPr>
          <p:cNvGrpSpPr/>
          <p:nvPr/>
        </p:nvGrpSpPr>
        <p:grpSpPr>
          <a:xfrm>
            <a:off x="2146148" y="5314806"/>
            <a:ext cx="2239133" cy="780485"/>
            <a:chOff x="2146148" y="5314806"/>
            <a:chExt cx="2239133" cy="780485"/>
          </a:xfrm>
        </p:grpSpPr>
        <p:cxnSp>
          <p:nvCxnSpPr>
            <p:cNvPr id="40" name="直接箭头连接符 6">
              <a:extLst>
                <a:ext uri="{FF2B5EF4-FFF2-40B4-BE49-F238E27FC236}">
                  <a16:creationId xmlns:a16="http://schemas.microsoft.com/office/drawing/2014/main" id="{2C4F5F13-1A11-1DD1-7A2A-E5338A2F3456}"/>
                </a:ext>
              </a:extLst>
            </p:cNvPr>
            <p:cNvCxnSpPr>
              <a:cxnSpLocks/>
            </p:cNvCxnSpPr>
            <p:nvPr/>
          </p:nvCxnSpPr>
          <p:spPr>
            <a:xfrm flipV="1">
              <a:off x="3265715" y="5314806"/>
              <a:ext cx="0" cy="4690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6" name="矩形: 圆角 13">
              <a:extLst>
                <a:ext uri="{FF2B5EF4-FFF2-40B4-BE49-F238E27FC236}">
                  <a16:creationId xmlns:a16="http://schemas.microsoft.com/office/drawing/2014/main" id="{D0C3A3DC-124B-4E4E-1FAA-F1A806BEA67D}"/>
                </a:ext>
              </a:extLst>
            </p:cNvPr>
            <p:cNvSpPr/>
            <p:nvPr/>
          </p:nvSpPr>
          <p:spPr>
            <a:xfrm>
              <a:off x="2146148" y="5797792"/>
              <a:ext cx="2239133" cy="297499"/>
            </a:xfrm>
            <a:prstGeom prst="roundRect">
              <a:avLst/>
            </a:prstGeom>
            <a:solidFill>
              <a:schemeClr val="accent5">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Times New Roman" panose="02020603050405020304" pitchFamily="18" charset="0"/>
                  <a:cs typeface="Times New Roman" panose="02020603050405020304" pitchFamily="18" charset="0"/>
                </a:rPr>
                <a:t>Audio</a:t>
              </a:r>
              <a:r>
                <a:rPr lang="zh-CN" altLang="en-US" sz="1400" b="1" dirty="0">
                  <a:solidFill>
                    <a:schemeClr val="tx1"/>
                  </a:solidFill>
                  <a:latin typeface="Times New Roman" panose="02020603050405020304" pitchFamily="18" charset="0"/>
                  <a:cs typeface="Times New Roman" panose="02020603050405020304" pitchFamily="18" charset="0"/>
                </a:rPr>
                <a:t> </a:t>
              </a:r>
              <a:r>
                <a:rPr lang="en-US" altLang="zh-CN" sz="1400" b="1" dirty="0">
                  <a:solidFill>
                    <a:schemeClr val="tx1"/>
                  </a:solidFill>
                  <a:latin typeface="Times New Roman" panose="02020603050405020304" pitchFamily="18" charset="0"/>
                  <a:cs typeface="Times New Roman" panose="02020603050405020304" pitchFamily="18" charset="0"/>
                </a:rPr>
                <a:t>Mask</a:t>
              </a:r>
              <a:endParaRPr lang="en-US" sz="1400" b="1" dirty="0">
                <a:solidFill>
                  <a:schemeClr val="tx1"/>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236F415F-E89A-40C4-F9ED-A0484FFBFF2F}"/>
              </a:ext>
            </a:extLst>
          </p:cNvPr>
          <p:cNvGrpSpPr/>
          <p:nvPr/>
        </p:nvGrpSpPr>
        <p:grpSpPr>
          <a:xfrm>
            <a:off x="8533090" y="3390866"/>
            <a:ext cx="2288070" cy="2432039"/>
            <a:chOff x="8533090" y="3390866"/>
            <a:chExt cx="2288070" cy="2432039"/>
          </a:xfrm>
        </p:grpSpPr>
        <p:pic>
          <p:nvPicPr>
            <p:cNvPr id="49" name="Picture 4" descr="Speech Sound Waves: Over 13,998 Royalty-Free Licensable Stock Illustrations  &amp; Drawings | Shutterstock">
              <a:extLst>
                <a:ext uri="{FF2B5EF4-FFF2-40B4-BE49-F238E27FC236}">
                  <a16:creationId xmlns:a16="http://schemas.microsoft.com/office/drawing/2014/main" id="{E8A08E90-E6F5-F635-0E55-B6BB2A3F386A}"/>
                </a:ext>
              </a:extLst>
            </p:cNvPr>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59225" t="14221" r="29254" b="68652"/>
            <a:stretch>
              <a:fillRect/>
            </a:stretch>
          </p:blipFill>
          <p:spPr bwMode="auto">
            <a:xfrm>
              <a:off x="9211559" y="4349852"/>
              <a:ext cx="1559401" cy="962651"/>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Elbow Connector 50">
              <a:extLst>
                <a:ext uri="{FF2B5EF4-FFF2-40B4-BE49-F238E27FC236}">
                  <a16:creationId xmlns:a16="http://schemas.microsoft.com/office/drawing/2014/main" id="{AB8146AD-5CEF-756A-8C45-E7E49FA2437D}"/>
                </a:ext>
              </a:extLst>
            </p:cNvPr>
            <p:cNvCxnSpPr>
              <a:stCxn id="19" idx="2"/>
              <a:endCxn id="49" idx="1"/>
            </p:cNvCxnSpPr>
            <p:nvPr/>
          </p:nvCxnSpPr>
          <p:spPr>
            <a:xfrm rot="16200000" flipH="1">
              <a:off x="8152169" y="3771787"/>
              <a:ext cx="1440311" cy="678470"/>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2" name="文本框 2">
              <a:extLst>
                <a:ext uri="{FF2B5EF4-FFF2-40B4-BE49-F238E27FC236}">
                  <a16:creationId xmlns:a16="http://schemas.microsoft.com/office/drawing/2014/main" id="{01EC0A30-5007-ACF8-2006-138DF710D463}"/>
                </a:ext>
              </a:extLst>
            </p:cNvPr>
            <p:cNvSpPr txBox="1"/>
            <p:nvPr/>
          </p:nvSpPr>
          <p:spPr>
            <a:xfrm>
              <a:off x="9036425" y="5176574"/>
              <a:ext cx="1784735" cy="646331"/>
            </a:xfrm>
            <a:prstGeom prst="rect">
              <a:avLst/>
            </a:prstGeom>
            <a:noFill/>
          </p:spPr>
          <p:txBody>
            <a:bodyPr wrap="square" rtlCol="0">
              <a:spAutoFit/>
            </a:bodyPr>
            <a:lstStyle/>
            <a:p>
              <a:pPr algn="ctr"/>
              <a:r>
                <a:rPr lang="en-US" altLang="zh-CN" b="1" dirty="0">
                  <a:latin typeface="Times New Roman" panose="02020603050405020304" pitchFamily="18" charset="0"/>
                  <a:cs typeface="Times New Roman" panose="02020603050405020304" pitchFamily="18" charset="0"/>
                </a:rPr>
                <a:t>Low-fidelity</a:t>
              </a:r>
            </a:p>
            <a:p>
              <a:pPr algn="ctr"/>
              <a:r>
                <a:rPr lang="en-US" altLang="zh-CN" b="1" dirty="0">
                  <a:latin typeface="Times New Roman" panose="02020603050405020304" pitchFamily="18" charset="0"/>
                  <a:cs typeface="Times New Roman" panose="02020603050405020304" pitchFamily="18" charset="0"/>
                </a:rPr>
                <a:t>Deepfake</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voice</a:t>
              </a:r>
              <a:endParaRPr lang="en-US"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7034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3505-B93B-2DD7-C4B9-176864787CA8}"/>
              </a:ext>
            </a:extLst>
          </p:cNvPr>
          <p:cNvSpPr>
            <a:spLocks noGrp="1"/>
          </p:cNvSpPr>
          <p:nvPr>
            <p:ph type="title"/>
          </p:nvPr>
        </p:nvSpPr>
        <p:spPr/>
        <p:txBody>
          <a:bodyPr/>
          <a:lstStyle/>
          <a:p>
            <a:r>
              <a:rPr lang="en-US" dirty="0"/>
              <a:t>Defense against Voice Deepfake</a:t>
            </a:r>
            <a:r>
              <a:rPr lang="zh-CN" altLang="en-US" dirty="0"/>
              <a:t> </a:t>
            </a:r>
            <a:r>
              <a:rPr lang="en-US" altLang="zh-CN" dirty="0"/>
              <a:t>Attacks</a:t>
            </a:r>
            <a:r>
              <a:rPr lang="en-US" dirty="0"/>
              <a:t> -Cont.</a:t>
            </a:r>
          </a:p>
        </p:txBody>
      </p:sp>
      <p:sp>
        <p:nvSpPr>
          <p:cNvPr id="4" name="Slide Number Placeholder 3">
            <a:extLst>
              <a:ext uri="{FF2B5EF4-FFF2-40B4-BE49-F238E27FC236}">
                <a16:creationId xmlns:a16="http://schemas.microsoft.com/office/drawing/2014/main" id="{2FE4138A-8F6F-8BD4-C7B1-0D49DD564C2A}"/>
              </a:ext>
            </a:extLst>
          </p:cNvPr>
          <p:cNvSpPr>
            <a:spLocks noGrp="1"/>
          </p:cNvSpPr>
          <p:nvPr>
            <p:ph type="sldNum" sz="quarter" idx="4"/>
          </p:nvPr>
        </p:nvSpPr>
        <p:spPr/>
        <p:txBody>
          <a:bodyPr/>
          <a:lstStyle/>
          <a:p>
            <a:fld id="{D45A4278-EC91-9541-A4D9-B81444052E3C}" type="slidenum">
              <a:rPr lang="en-US" smtClean="0"/>
              <a:pPr/>
              <a:t>7</a:t>
            </a:fld>
            <a:endParaRPr lang="en-US"/>
          </a:p>
        </p:txBody>
      </p:sp>
      <p:sp>
        <p:nvSpPr>
          <p:cNvPr id="5" name="Footer Placeholder 4">
            <a:extLst>
              <a:ext uri="{FF2B5EF4-FFF2-40B4-BE49-F238E27FC236}">
                <a16:creationId xmlns:a16="http://schemas.microsoft.com/office/drawing/2014/main" id="{EE1022BF-636D-8091-DAD9-ED67682EA4CA}"/>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graphicFrame>
        <p:nvGraphicFramePr>
          <p:cNvPr id="10" name="Diagram 9">
            <a:extLst>
              <a:ext uri="{FF2B5EF4-FFF2-40B4-BE49-F238E27FC236}">
                <a16:creationId xmlns:a16="http://schemas.microsoft.com/office/drawing/2014/main" id="{688D2026-5936-D668-CDAE-9E3873CF5892}"/>
              </a:ext>
            </a:extLst>
          </p:cNvPr>
          <p:cNvGraphicFramePr/>
          <p:nvPr>
            <p:extLst>
              <p:ext uri="{D42A27DB-BD31-4B8C-83A1-F6EECF244321}">
                <p14:modId xmlns:p14="http://schemas.microsoft.com/office/powerpoint/2010/main" val="4288263706"/>
              </p:ext>
            </p:extLst>
          </p:nvPr>
        </p:nvGraphicFramePr>
        <p:xfrm>
          <a:off x="-1126837" y="1164386"/>
          <a:ext cx="7408883" cy="4915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Table 10">
            <a:extLst>
              <a:ext uri="{FF2B5EF4-FFF2-40B4-BE49-F238E27FC236}">
                <a16:creationId xmlns:a16="http://schemas.microsoft.com/office/drawing/2014/main" id="{EB10F1FC-C3B1-7133-5894-3E33243B41A5}"/>
              </a:ext>
            </a:extLst>
          </p:cNvPr>
          <p:cNvGraphicFramePr>
            <a:graphicFrameLocks noGrp="1"/>
          </p:cNvGraphicFramePr>
          <p:nvPr>
            <p:extLst>
              <p:ext uri="{D42A27DB-BD31-4B8C-83A1-F6EECF244321}">
                <p14:modId xmlns:p14="http://schemas.microsoft.com/office/powerpoint/2010/main" val="748319300"/>
              </p:ext>
            </p:extLst>
          </p:nvPr>
        </p:nvGraphicFramePr>
        <p:xfrm>
          <a:off x="4857008" y="2287035"/>
          <a:ext cx="7216240" cy="2573066"/>
        </p:xfrm>
        <a:graphic>
          <a:graphicData uri="http://schemas.openxmlformats.org/drawingml/2006/table">
            <a:tbl>
              <a:tblPr firstRow="1" bandRow="1">
                <a:tableStyleId>{912C8C85-51F0-491E-9774-3900AFEF0FD7}</a:tableStyleId>
              </a:tblPr>
              <a:tblGrid>
                <a:gridCol w="1399138">
                  <a:extLst>
                    <a:ext uri="{9D8B030D-6E8A-4147-A177-3AD203B41FA5}">
                      <a16:colId xmlns:a16="http://schemas.microsoft.com/office/drawing/2014/main" val="958165002"/>
                    </a:ext>
                  </a:extLst>
                </a:gridCol>
                <a:gridCol w="1516985">
                  <a:extLst>
                    <a:ext uri="{9D8B030D-6E8A-4147-A177-3AD203B41FA5}">
                      <a16:colId xmlns:a16="http://schemas.microsoft.com/office/drawing/2014/main" val="1819627629"/>
                    </a:ext>
                  </a:extLst>
                </a:gridCol>
                <a:gridCol w="1545711">
                  <a:extLst>
                    <a:ext uri="{9D8B030D-6E8A-4147-A177-3AD203B41FA5}">
                      <a16:colId xmlns:a16="http://schemas.microsoft.com/office/drawing/2014/main" val="2819076530"/>
                    </a:ext>
                  </a:extLst>
                </a:gridCol>
                <a:gridCol w="1377203">
                  <a:extLst>
                    <a:ext uri="{9D8B030D-6E8A-4147-A177-3AD203B41FA5}">
                      <a16:colId xmlns:a16="http://schemas.microsoft.com/office/drawing/2014/main" val="2173998209"/>
                    </a:ext>
                  </a:extLst>
                </a:gridCol>
                <a:gridCol w="1377203">
                  <a:extLst>
                    <a:ext uri="{9D8B030D-6E8A-4147-A177-3AD203B41FA5}">
                      <a16:colId xmlns:a16="http://schemas.microsoft.com/office/drawing/2014/main" val="275168977"/>
                    </a:ext>
                  </a:extLst>
                </a:gridCol>
              </a:tblGrid>
              <a:tr h="574918">
                <a:tc>
                  <a:txBody>
                    <a:bodyPr/>
                    <a:lstStyle/>
                    <a:p>
                      <a:pPr algn="ctr">
                        <a:lnSpc>
                          <a:spcPct val="150000"/>
                        </a:lnSpc>
                      </a:pPr>
                      <a:r>
                        <a:rPr lang="en-US" sz="1800" dirty="0">
                          <a:latin typeface="+mn-lt"/>
                          <a:cs typeface="Arial" panose="020B0604020202020204" pitchFamily="34" charset="0"/>
                        </a:rPr>
                        <a:t>Defenses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50000"/>
                        </a:lnSpc>
                      </a:pPr>
                      <a:r>
                        <a:rPr lang="en-US" altLang="zh-CN" sz="1800" dirty="0">
                          <a:latin typeface="+mn-lt"/>
                          <a:cs typeface="Arial" panose="020B0604020202020204" pitchFamily="34" charset="0"/>
                        </a:rPr>
                        <a:t>Effectiveness</a:t>
                      </a:r>
                      <a:endParaRPr lang="en-US" sz="18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50000"/>
                        </a:lnSpc>
                      </a:pPr>
                      <a:r>
                        <a:rPr lang="en-US" altLang="zh-CN" sz="1800" dirty="0">
                          <a:latin typeface="+mn-lt"/>
                          <a:cs typeface="Arial" panose="020B0604020202020204" pitchFamily="34" charset="0"/>
                        </a:rPr>
                        <a:t>Transferability</a:t>
                      </a:r>
                      <a:endParaRPr lang="en-US" sz="18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50000"/>
                        </a:lnSpc>
                      </a:pPr>
                      <a:r>
                        <a:rPr lang="en-US" altLang="zh-CN" sz="1800" dirty="0">
                          <a:latin typeface="+mn-lt"/>
                          <a:cs typeface="Arial" panose="020B0604020202020204" pitchFamily="34" charset="0"/>
                        </a:rPr>
                        <a:t>High-quality</a:t>
                      </a:r>
                      <a:endParaRPr lang="en-US" sz="18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50000"/>
                        </a:lnSpc>
                      </a:pPr>
                      <a:r>
                        <a:rPr lang="en-US" altLang="zh-CN" sz="1800" dirty="0">
                          <a:latin typeface="+mn-lt"/>
                          <a:cs typeface="Arial" panose="020B0604020202020204" pitchFamily="34" charset="0"/>
                        </a:rPr>
                        <a:t>Real-time</a:t>
                      </a:r>
                      <a:endParaRPr lang="en-US" sz="1800" dirty="0">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38772844"/>
                  </a:ext>
                </a:extLst>
              </a:tr>
              <a:tr h="499537">
                <a:tc>
                  <a:txBody>
                    <a:bodyPr/>
                    <a:lstStyle/>
                    <a:p>
                      <a:pPr algn="ctr">
                        <a:lnSpc>
                          <a:spcPct val="150000"/>
                        </a:lnSpc>
                      </a:pPr>
                      <a:r>
                        <a:rPr lang="en-US" altLang="zh-CN" sz="1600" b="0" i="0" dirty="0">
                          <a:latin typeface="Arial" panose="020B0604020202020204" pitchFamily="34" charset="0"/>
                          <a:cs typeface="Arial" panose="020B0604020202020204" pitchFamily="34" charset="0"/>
                        </a:rPr>
                        <a:t>Attack-VC</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Medium</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Low</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Low</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Low</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97734218"/>
                  </a:ext>
                </a:extLst>
              </a:tr>
              <a:tr h="499537">
                <a:tc>
                  <a:txBody>
                    <a:bodyPr/>
                    <a:lstStyle/>
                    <a:p>
                      <a:pPr algn="ctr">
                        <a:lnSpc>
                          <a:spcPct val="150000"/>
                        </a:lnSpc>
                      </a:pPr>
                      <a:r>
                        <a:rPr lang="en-US" altLang="zh-CN" sz="1600" b="0" i="0" dirty="0" err="1">
                          <a:latin typeface="Arial" panose="020B0604020202020204" pitchFamily="34" charset="0"/>
                          <a:cs typeface="Arial" panose="020B0604020202020204" pitchFamily="34" charset="0"/>
                        </a:rPr>
                        <a:t>SampleMask</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Low</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Medium</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Medium</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High</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37978621"/>
                  </a:ext>
                </a:extLst>
              </a:tr>
              <a:tr h="499537">
                <a:tc>
                  <a:txBody>
                    <a:bodyPr/>
                    <a:lstStyle/>
                    <a:p>
                      <a:pPr algn="ctr">
                        <a:lnSpc>
                          <a:spcPct val="150000"/>
                        </a:lnSpc>
                      </a:pPr>
                      <a:r>
                        <a:rPr lang="en-US" altLang="zh-CN" sz="1600" b="0" i="0" dirty="0" err="1">
                          <a:latin typeface="Arial" panose="020B0604020202020204" pitchFamily="34" charset="0"/>
                          <a:cs typeface="Arial" panose="020B0604020202020204" pitchFamily="34" charset="0"/>
                        </a:rPr>
                        <a:t>VSMask</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High</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Low</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Low</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High</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835077523"/>
                  </a:ext>
                </a:extLst>
              </a:tr>
              <a:tr h="499537">
                <a:tc>
                  <a:txBody>
                    <a:bodyPr/>
                    <a:lstStyle/>
                    <a:p>
                      <a:pPr algn="ctr">
                        <a:lnSpc>
                          <a:spcPct val="150000"/>
                        </a:lnSpc>
                      </a:pPr>
                      <a:r>
                        <a:rPr lang="en-US" altLang="zh-CN" sz="1600" b="0" i="0" dirty="0">
                          <a:latin typeface="Arial" panose="020B0604020202020204" pitchFamily="34" charset="0"/>
                          <a:cs typeface="Arial" panose="020B0604020202020204" pitchFamily="34" charset="0"/>
                        </a:rPr>
                        <a:t>AntiFake</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High</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High</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Medium</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altLang="zh-CN" sz="1600" b="0" i="0" dirty="0">
                          <a:latin typeface="Arial" panose="020B0604020202020204" pitchFamily="34" charset="0"/>
                          <a:cs typeface="Arial" panose="020B0604020202020204" pitchFamily="34" charset="0"/>
                        </a:rPr>
                        <a:t>Low</a:t>
                      </a:r>
                      <a:endParaRPr lang="en-US" sz="1600" b="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67384807"/>
                  </a:ext>
                </a:extLst>
              </a:tr>
            </a:tbl>
          </a:graphicData>
        </a:graphic>
      </p:graphicFrame>
    </p:spTree>
    <p:extLst>
      <p:ext uri="{BB962C8B-B14F-4D97-AF65-F5344CB8AC3E}">
        <p14:creationId xmlns:p14="http://schemas.microsoft.com/office/powerpoint/2010/main" val="309593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D2C9-BF74-7994-2406-83596550CE54}"/>
              </a:ext>
            </a:extLst>
          </p:cNvPr>
          <p:cNvSpPr>
            <a:spLocks noGrp="1"/>
          </p:cNvSpPr>
          <p:nvPr>
            <p:ph type="title"/>
          </p:nvPr>
        </p:nvSpPr>
        <p:spPr/>
        <p:txBody>
          <a:bodyPr/>
          <a:lstStyle/>
          <a:p>
            <a:r>
              <a:rPr lang="en-US" dirty="0"/>
              <a:t>C</a:t>
            </a:r>
            <a:r>
              <a:rPr lang="en-US" sz="3600" dirty="0"/>
              <a:t>LEAR</a:t>
            </a:r>
            <a:r>
              <a:rPr lang="en-US" dirty="0"/>
              <a:t>M</a:t>
            </a:r>
            <a:r>
              <a:rPr lang="en-US" sz="3600" dirty="0"/>
              <a:t>ASK</a:t>
            </a:r>
            <a:r>
              <a:rPr lang="zh-CN" altLang="en-US" dirty="0"/>
              <a:t> </a:t>
            </a:r>
            <a:r>
              <a:rPr lang="en-US" altLang="zh-CN" dirty="0"/>
              <a:t>Application</a:t>
            </a:r>
            <a:r>
              <a:rPr lang="zh-CN" altLang="en-US" dirty="0"/>
              <a:t> </a:t>
            </a:r>
            <a:r>
              <a:rPr lang="en-US" altLang="zh-CN" dirty="0"/>
              <a:t>Scenario</a:t>
            </a:r>
            <a:endParaRPr lang="en-US" dirty="0"/>
          </a:p>
        </p:txBody>
      </p:sp>
      <p:sp>
        <p:nvSpPr>
          <p:cNvPr id="4" name="Slide Number Placeholder 3">
            <a:extLst>
              <a:ext uri="{FF2B5EF4-FFF2-40B4-BE49-F238E27FC236}">
                <a16:creationId xmlns:a16="http://schemas.microsoft.com/office/drawing/2014/main" id="{F9560566-75AF-586E-886C-ADC1F2B1C59F}"/>
              </a:ext>
            </a:extLst>
          </p:cNvPr>
          <p:cNvSpPr>
            <a:spLocks noGrp="1"/>
          </p:cNvSpPr>
          <p:nvPr>
            <p:ph type="sldNum" sz="quarter" idx="4"/>
          </p:nvPr>
        </p:nvSpPr>
        <p:spPr/>
        <p:txBody>
          <a:bodyPr/>
          <a:lstStyle/>
          <a:p>
            <a:fld id="{D45A4278-EC91-9541-A4D9-B81444052E3C}" type="slidenum">
              <a:rPr lang="en-US" smtClean="0"/>
              <a:pPr/>
              <a:t>8</a:t>
            </a:fld>
            <a:endParaRPr lang="en-US"/>
          </a:p>
        </p:txBody>
      </p:sp>
      <p:sp>
        <p:nvSpPr>
          <p:cNvPr id="5" name="Footer Placeholder 4">
            <a:extLst>
              <a:ext uri="{FF2B5EF4-FFF2-40B4-BE49-F238E27FC236}">
                <a16:creationId xmlns:a16="http://schemas.microsoft.com/office/drawing/2014/main" id="{2BE18C27-ECCB-6ED5-6156-51A25F3BE4E7}"/>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pic>
        <p:nvPicPr>
          <p:cNvPr id="16" name="Picture 15" descr="A long black stick on a white background&#10;&#10;Description automatically generated">
            <a:extLst>
              <a:ext uri="{FF2B5EF4-FFF2-40B4-BE49-F238E27FC236}">
                <a16:creationId xmlns:a16="http://schemas.microsoft.com/office/drawing/2014/main" id="{171B011A-2C5D-8E1A-529B-3F39941C5ECE}"/>
              </a:ext>
            </a:extLst>
          </p:cNvPr>
          <p:cNvPicPr>
            <a:picLocks noChangeAspect="1"/>
          </p:cNvPicPr>
          <p:nvPr/>
        </p:nvPicPr>
        <p:blipFill rotWithShape="1">
          <a:blip r:embed="rId3">
            <a:extLst>
              <a:ext uri="{28A0092B-C50C-407E-A947-70E740481C1C}">
                <a14:useLocalDpi xmlns:a14="http://schemas.microsoft.com/office/drawing/2010/main" val="0"/>
              </a:ext>
            </a:extLst>
          </a:blip>
          <a:srcRect l="4273" t="20756" r="85365" b="18656"/>
          <a:stretch/>
        </p:blipFill>
        <p:spPr>
          <a:xfrm>
            <a:off x="1375996" y="1964949"/>
            <a:ext cx="855252" cy="1295246"/>
          </a:xfrm>
          <a:prstGeom prst="rect">
            <a:avLst/>
          </a:prstGeom>
        </p:spPr>
      </p:pic>
      <p:sp>
        <p:nvSpPr>
          <p:cNvPr id="17" name="Arrow: Curved Right 8">
            <a:extLst>
              <a:ext uri="{FF2B5EF4-FFF2-40B4-BE49-F238E27FC236}">
                <a16:creationId xmlns:a16="http://schemas.microsoft.com/office/drawing/2014/main" id="{8BA6C9B9-0D92-718F-FC25-A7CE57A2E0FE}"/>
              </a:ext>
            </a:extLst>
          </p:cNvPr>
          <p:cNvSpPr/>
          <p:nvPr/>
        </p:nvSpPr>
        <p:spPr>
          <a:xfrm rot="16200000">
            <a:off x="3021551" y="2118502"/>
            <a:ext cx="414365" cy="1827915"/>
          </a:xfrm>
          <a:prstGeom prst="curvedRightArrow">
            <a:avLst>
              <a:gd name="adj1" fmla="val 25000"/>
              <a:gd name="adj2" fmla="val 69866"/>
              <a:gd name="adj3" fmla="val 38657"/>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8" name="Arrow: Curved Right 9">
            <a:extLst>
              <a:ext uri="{FF2B5EF4-FFF2-40B4-BE49-F238E27FC236}">
                <a16:creationId xmlns:a16="http://schemas.microsoft.com/office/drawing/2014/main" id="{A152D897-C4F9-0676-2B8D-8D315B747E23}"/>
              </a:ext>
            </a:extLst>
          </p:cNvPr>
          <p:cNvSpPr/>
          <p:nvPr/>
        </p:nvSpPr>
        <p:spPr>
          <a:xfrm rot="16200000" flipH="1">
            <a:off x="2948593" y="1291652"/>
            <a:ext cx="560278" cy="1827914"/>
          </a:xfrm>
          <a:prstGeom prst="curvedRightArrow">
            <a:avLst>
              <a:gd name="adj1" fmla="val 25000"/>
              <a:gd name="adj2" fmla="val 52622"/>
              <a:gd name="adj3" fmla="val 33454"/>
            </a:avLst>
          </a:prstGeom>
          <a:solidFill>
            <a:schemeClr val="tx2">
              <a:lumMod val="50000"/>
              <a:lumOff val="5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9" name="Picture 18">
            <a:extLst>
              <a:ext uri="{FF2B5EF4-FFF2-40B4-BE49-F238E27FC236}">
                <a16:creationId xmlns:a16="http://schemas.microsoft.com/office/drawing/2014/main" id="{230F6424-3FB6-6458-28F3-7F12301D5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420" y="2123938"/>
            <a:ext cx="237761" cy="245746"/>
          </a:xfrm>
          <a:prstGeom prst="rect">
            <a:avLst/>
          </a:prstGeom>
        </p:spPr>
      </p:pic>
      <p:pic>
        <p:nvPicPr>
          <p:cNvPr id="20" name="Picture 19" descr="Logo, icon&#10;&#10;Description automatically generated">
            <a:extLst>
              <a:ext uri="{FF2B5EF4-FFF2-40B4-BE49-F238E27FC236}">
                <a16:creationId xmlns:a16="http://schemas.microsoft.com/office/drawing/2014/main" id="{A71229B0-F340-B3F5-BC2A-D34D6913594E}"/>
              </a:ext>
            </a:extLst>
          </p:cNvPr>
          <p:cNvPicPr>
            <a:picLocks noChangeAspect="1"/>
          </p:cNvPicPr>
          <p:nvPr/>
        </p:nvPicPr>
        <p:blipFill rotWithShape="1">
          <a:blip r:embed="rId5">
            <a:extLst>
              <a:ext uri="{28A0092B-C50C-407E-A947-70E740481C1C}">
                <a14:useLocalDpi xmlns:a14="http://schemas.microsoft.com/office/drawing/2010/main" val="0"/>
              </a:ext>
            </a:extLst>
          </a:blip>
          <a:srcRect l="32620" t="15024" r="31985" b="14889"/>
          <a:stretch/>
        </p:blipFill>
        <p:spPr>
          <a:xfrm>
            <a:off x="3099435" y="2123938"/>
            <a:ext cx="237761" cy="245746"/>
          </a:xfrm>
          <a:prstGeom prst="rect">
            <a:avLst/>
          </a:prstGeom>
        </p:spPr>
      </p:pic>
      <p:pic>
        <p:nvPicPr>
          <p:cNvPr id="21" name="图片 32" descr="图标&#10;&#10;描述已自动生成">
            <a:extLst>
              <a:ext uri="{FF2B5EF4-FFF2-40B4-BE49-F238E27FC236}">
                <a16:creationId xmlns:a16="http://schemas.microsoft.com/office/drawing/2014/main" id="{221FA699-B944-666A-81B1-417FD679C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4548" y="2809871"/>
            <a:ext cx="314914" cy="322672"/>
          </a:xfrm>
          <a:prstGeom prst="rect">
            <a:avLst/>
          </a:prstGeom>
        </p:spPr>
      </p:pic>
      <p:pic>
        <p:nvPicPr>
          <p:cNvPr id="22" name="Picture 2" descr="FaceTime Logo and symbol, meaning, history, PNG, brand">
            <a:extLst>
              <a:ext uri="{FF2B5EF4-FFF2-40B4-BE49-F238E27FC236}">
                <a16:creationId xmlns:a16="http://schemas.microsoft.com/office/drawing/2014/main" id="{2F31D3D2-EDF3-1339-1249-53545DF59E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666" t="3572" r="24250" b="4166"/>
          <a:stretch/>
        </p:blipFill>
        <p:spPr bwMode="auto">
          <a:xfrm>
            <a:off x="3371228" y="2840887"/>
            <a:ext cx="246838" cy="246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blue and white logo&#10;&#10;Description automatically generated">
            <a:extLst>
              <a:ext uri="{FF2B5EF4-FFF2-40B4-BE49-F238E27FC236}">
                <a16:creationId xmlns:a16="http://schemas.microsoft.com/office/drawing/2014/main" id="{992BAE90-B63A-29D7-2906-97643A8E33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2333" y="2840887"/>
            <a:ext cx="244864" cy="246000"/>
          </a:xfrm>
          <a:prstGeom prst="rect">
            <a:avLst/>
          </a:prstGeom>
        </p:spPr>
      </p:pic>
      <p:sp>
        <p:nvSpPr>
          <p:cNvPr id="24" name="TextBox 23">
            <a:extLst>
              <a:ext uri="{FF2B5EF4-FFF2-40B4-BE49-F238E27FC236}">
                <a16:creationId xmlns:a16="http://schemas.microsoft.com/office/drawing/2014/main" id="{412B4C4C-4F46-E124-1301-242B016FBF99}"/>
              </a:ext>
            </a:extLst>
          </p:cNvPr>
          <p:cNvSpPr txBox="1"/>
          <p:nvPr/>
        </p:nvSpPr>
        <p:spPr>
          <a:xfrm>
            <a:off x="1952325" y="1541560"/>
            <a:ext cx="2524882" cy="38311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Offline Speech</a:t>
            </a:r>
          </a:p>
        </p:txBody>
      </p:sp>
      <p:sp>
        <p:nvSpPr>
          <p:cNvPr id="25" name="TextBox 24">
            <a:extLst>
              <a:ext uri="{FF2B5EF4-FFF2-40B4-BE49-F238E27FC236}">
                <a16:creationId xmlns:a16="http://schemas.microsoft.com/office/drawing/2014/main" id="{312DC7E3-8860-5E5C-0049-67535E6AF438}"/>
              </a:ext>
            </a:extLst>
          </p:cNvPr>
          <p:cNvSpPr txBox="1"/>
          <p:nvPr/>
        </p:nvSpPr>
        <p:spPr>
          <a:xfrm>
            <a:off x="1966290" y="3237635"/>
            <a:ext cx="2524882" cy="38311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Live Speech</a:t>
            </a:r>
          </a:p>
        </p:txBody>
      </p:sp>
      <p:pic>
        <p:nvPicPr>
          <p:cNvPr id="26" name="图片 1">
            <a:extLst>
              <a:ext uri="{FF2B5EF4-FFF2-40B4-BE49-F238E27FC236}">
                <a16:creationId xmlns:a16="http://schemas.microsoft.com/office/drawing/2014/main" id="{B159D520-C0F0-CB4D-5BE4-91155CCBCD50}"/>
              </a:ext>
            </a:extLst>
          </p:cNvPr>
          <p:cNvPicPr>
            <a:picLocks noChangeAspect="1"/>
          </p:cNvPicPr>
          <p:nvPr/>
        </p:nvPicPr>
        <p:blipFill rotWithShape="1">
          <a:blip r:embed="rId9"/>
          <a:srcRect l="24028" t="15973" r="24166" b="17083"/>
          <a:stretch/>
        </p:blipFill>
        <p:spPr>
          <a:xfrm>
            <a:off x="4138788" y="2108319"/>
            <a:ext cx="869734" cy="979524"/>
          </a:xfrm>
          <a:prstGeom prst="rect">
            <a:avLst/>
          </a:prstGeom>
        </p:spPr>
      </p:pic>
      <p:sp>
        <p:nvSpPr>
          <p:cNvPr id="27" name="Arrow: Right 20">
            <a:extLst>
              <a:ext uri="{FF2B5EF4-FFF2-40B4-BE49-F238E27FC236}">
                <a16:creationId xmlns:a16="http://schemas.microsoft.com/office/drawing/2014/main" id="{B9AD2624-54B1-81D1-E619-82109AA71D18}"/>
              </a:ext>
            </a:extLst>
          </p:cNvPr>
          <p:cNvSpPr/>
          <p:nvPr/>
        </p:nvSpPr>
        <p:spPr>
          <a:xfrm>
            <a:off x="5037512" y="2557216"/>
            <a:ext cx="1273886" cy="164077"/>
          </a:xfrm>
          <a:prstGeom prst="rightArrow">
            <a:avLst>
              <a:gd name="adj1" fmla="val 27007"/>
              <a:gd name="adj2" fmla="val 92700"/>
            </a:avLst>
          </a:prstGeom>
          <a:solidFill>
            <a:schemeClr val="tx1">
              <a:lumMod val="75000"/>
              <a:lumOff val="2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7B98DA75-339B-891D-4A1A-068CA8E888CA}"/>
              </a:ext>
            </a:extLst>
          </p:cNvPr>
          <p:cNvSpPr txBox="1"/>
          <p:nvPr/>
        </p:nvSpPr>
        <p:spPr>
          <a:xfrm>
            <a:off x="4871309" y="2214132"/>
            <a:ext cx="1502585" cy="348290"/>
          </a:xfrm>
          <a:prstGeom prst="rect">
            <a:avLst/>
          </a:prstGeom>
          <a:noFill/>
          <a:ln w="19050">
            <a:no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Voice Synthesis</a:t>
            </a:r>
          </a:p>
        </p:txBody>
      </p:sp>
      <p:sp>
        <p:nvSpPr>
          <p:cNvPr id="29" name="对话气泡: 矩形 7">
            <a:extLst>
              <a:ext uri="{FF2B5EF4-FFF2-40B4-BE49-F238E27FC236}">
                <a16:creationId xmlns:a16="http://schemas.microsoft.com/office/drawing/2014/main" id="{F8F35433-C788-48B6-3AC8-CE23CFB95C4D}"/>
              </a:ext>
            </a:extLst>
          </p:cNvPr>
          <p:cNvSpPr/>
          <p:nvPr/>
        </p:nvSpPr>
        <p:spPr>
          <a:xfrm>
            <a:off x="6539007" y="1787177"/>
            <a:ext cx="1544968" cy="661749"/>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0" name="TextBox 29">
            <a:extLst>
              <a:ext uri="{FF2B5EF4-FFF2-40B4-BE49-F238E27FC236}">
                <a16:creationId xmlns:a16="http://schemas.microsoft.com/office/drawing/2014/main" id="{BD44D482-E469-672C-FFEC-C3F56F3EFB53}"/>
              </a:ext>
            </a:extLst>
          </p:cNvPr>
          <p:cNvSpPr txBox="1"/>
          <p:nvPr/>
        </p:nvSpPr>
        <p:spPr>
          <a:xfrm>
            <a:off x="6463638" y="1783884"/>
            <a:ext cx="1656566" cy="661749"/>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“Siri, unlock the door!”</a:t>
            </a:r>
          </a:p>
        </p:txBody>
      </p:sp>
      <p:sp>
        <p:nvSpPr>
          <p:cNvPr id="31" name="TextBox 30">
            <a:extLst>
              <a:ext uri="{FF2B5EF4-FFF2-40B4-BE49-F238E27FC236}">
                <a16:creationId xmlns:a16="http://schemas.microsoft.com/office/drawing/2014/main" id="{BEC9F3F5-70FE-4022-52F9-0CE2CA08F5B9}"/>
              </a:ext>
            </a:extLst>
          </p:cNvPr>
          <p:cNvSpPr txBox="1"/>
          <p:nvPr/>
        </p:nvSpPr>
        <p:spPr>
          <a:xfrm>
            <a:off x="6539007" y="2499101"/>
            <a:ext cx="1544969" cy="661749"/>
          </a:xfrm>
          <a:prstGeom prst="rect">
            <a:avLst/>
          </a:prstGeom>
          <a:noFill/>
          <a:ln w="12700">
            <a:solidFill>
              <a:schemeClr val="tx1"/>
            </a:solidFill>
          </a:ln>
        </p:spPr>
        <p:txBody>
          <a:bodyPr wrap="square">
            <a:spAutoFit/>
          </a:bodyPr>
          <a:lstStyle/>
          <a:p>
            <a:pPr algn="ctr"/>
            <a:r>
              <a:rPr lang="en-US" dirty="0">
                <a:latin typeface="Times New Roman" panose="02020603050405020304" pitchFamily="18" charset="0"/>
                <a:cs typeface="Times New Roman" panose="02020603050405020304" pitchFamily="18" charset="0"/>
              </a:rPr>
              <a:t>“Dad, I am kidnapped!”</a:t>
            </a:r>
          </a:p>
        </p:txBody>
      </p:sp>
      <p:sp>
        <p:nvSpPr>
          <p:cNvPr id="32" name="Rectangle: Rounded Corners 28">
            <a:extLst>
              <a:ext uri="{FF2B5EF4-FFF2-40B4-BE49-F238E27FC236}">
                <a16:creationId xmlns:a16="http://schemas.microsoft.com/office/drawing/2014/main" id="{93843638-E3C2-E028-274A-380D82662250}"/>
              </a:ext>
            </a:extLst>
          </p:cNvPr>
          <p:cNvSpPr/>
          <p:nvPr/>
        </p:nvSpPr>
        <p:spPr>
          <a:xfrm>
            <a:off x="6403808" y="1683428"/>
            <a:ext cx="1827913" cy="1565763"/>
          </a:xfrm>
          <a:prstGeom prst="roundRect">
            <a:avLst/>
          </a:prstGeom>
          <a:noFill/>
          <a:ln w="3810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3" name="TextBox 32">
            <a:extLst>
              <a:ext uri="{FF2B5EF4-FFF2-40B4-BE49-F238E27FC236}">
                <a16:creationId xmlns:a16="http://schemas.microsoft.com/office/drawing/2014/main" id="{260B240E-0DAA-B1F1-3DC0-0FE8CED1AC2A}"/>
              </a:ext>
            </a:extLst>
          </p:cNvPr>
          <p:cNvSpPr txBox="1"/>
          <p:nvPr/>
        </p:nvSpPr>
        <p:spPr>
          <a:xfrm>
            <a:off x="6091131" y="3260195"/>
            <a:ext cx="2524882" cy="38311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Deepfake Speech</a:t>
            </a:r>
          </a:p>
        </p:txBody>
      </p:sp>
      <p:pic>
        <p:nvPicPr>
          <p:cNvPr id="34" name="图片 5">
            <a:extLst>
              <a:ext uri="{FF2B5EF4-FFF2-40B4-BE49-F238E27FC236}">
                <a16:creationId xmlns:a16="http://schemas.microsoft.com/office/drawing/2014/main" id="{E1DC284C-FFBA-1F17-9253-5E9DFABDA09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604564" y="1733119"/>
            <a:ext cx="695775" cy="723778"/>
          </a:xfrm>
          <a:prstGeom prst="rect">
            <a:avLst/>
          </a:prstGeom>
        </p:spPr>
      </p:pic>
      <p:sp>
        <p:nvSpPr>
          <p:cNvPr id="35" name="TextBox 34">
            <a:extLst>
              <a:ext uri="{FF2B5EF4-FFF2-40B4-BE49-F238E27FC236}">
                <a16:creationId xmlns:a16="http://schemas.microsoft.com/office/drawing/2014/main" id="{7B48FD76-8BB5-2A6A-932B-405B64BBFA57}"/>
              </a:ext>
            </a:extLst>
          </p:cNvPr>
          <p:cNvSpPr txBox="1"/>
          <p:nvPr/>
        </p:nvSpPr>
        <p:spPr>
          <a:xfrm>
            <a:off x="9197436" y="1787177"/>
            <a:ext cx="1581183" cy="661749"/>
          </a:xfrm>
          <a:prstGeom prst="rect">
            <a:avLst/>
          </a:prstGeom>
          <a:noFill/>
          <a:ln>
            <a:noFill/>
          </a:ln>
        </p:spPr>
        <p:txBody>
          <a:bodyPr wrap="square" rtlCol="0">
            <a:spAutoFit/>
          </a:bodyPr>
          <a:lstStyle/>
          <a:p>
            <a:pPr algn="ctr"/>
            <a:r>
              <a:rPr lang="en-US" dirty="0">
                <a:latin typeface="Corbel" panose="020B0503020204020204" pitchFamily="34" charset="0"/>
                <a:cs typeface="Arial" panose="020B0604020202020204" pitchFamily="34" charset="0"/>
              </a:rPr>
              <a:t>“The door is unlocked.”</a:t>
            </a:r>
          </a:p>
        </p:txBody>
      </p:sp>
      <p:pic>
        <p:nvPicPr>
          <p:cNvPr id="36" name="Picture 35" descr="A person with brown shirt and tie&#10;&#10;Description automatically generated">
            <a:extLst>
              <a:ext uri="{FF2B5EF4-FFF2-40B4-BE49-F238E27FC236}">
                <a16:creationId xmlns:a16="http://schemas.microsoft.com/office/drawing/2014/main" id="{3CDD31C8-41A1-877B-77D1-4C2B7E8BD4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5278" y="2499101"/>
            <a:ext cx="617556" cy="620423"/>
          </a:xfrm>
          <a:prstGeom prst="rect">
            <a:avLst/>
          </a:prstGeom>
        </p:spPr>
      </p:pic>
      <p:sp>
        <p:nvSpPr>
          <p:cNvPr id="37" name="TextBox 36">
            <a:extLst>
              <a:ext uri="{FF2B5EF4-FFF2-40B4-BE49-F238E27FC236}">
                <a16:creationId xmlns:a16="http://schemas.microsoft.com/office/drawing/2014/main" id="{1546C247-CE40-8864-75D0-99F868134FBE}"/>
              </a:ext>
            </a:extLst>
          </p:cNvPr>
          <p:cNvSpPr txBox="1"/>
          <p:nvPr/>
        </p:nvSpPr>
        <p:spPr>
          <a:xfrm>
            <a:off x="9252833" y="2510955"/>
            <a:ext cx="1581183" cy="661749"/>
          </a:xfrm>
          <a:prstGeom prst="rect">
            <a:avLst/>
          </a:prstGeom>
          <a:noFill/>
          <a:ln>
            <a:noFill/>
          </a:ln>
        </p:spPr>
        <p:txBody>
          <a:bodyPr wrap="square" rtlCol="0">
            <a:spAutoFit/>
          </a:bodyPr>
          <a:lstStyle/>
          <a:p>
            <a:pPr algn="ctr"/>
            <a:r>
              <a:rPr lang="en-US" dirty="0">
                <a:latin typeface="Corbel" panose="020B0503020204020204" pitchFamily="34" charset="0"/>
                <a:cs typeface="Arial" panose="020B0604020202020204" pitchFamily="34" charset="0"/>
              </a:rPr>
              <a:t>“I will give you the money.”</a:t>
            </a:r>
          </a:p>
        </p:txBody>
      </p:sp>
      <p:cxnSp>
        <p:nvCxnSpPr>
          <p:cNvPr id="38" name="Straight Arrow Connector 37">
            <a:extLst>
              <a:ext uri="{FF2B5EF4-FFF2-40B4-BE49-F238E27FC236}">
                <a16:creationId xmlns:a16="http://schemas.microsoft.com/office/drawing/2014/main" id="{9D2BE57C-D2B1-7AAA-643E-74151D2444F1}"/>
              </a:ext>
            </a:extLst>
          </p:cNvPr>
          <p:cNvCxnSpPr>
            <a:cxnSpLocks/>
          </p:cNvCxnSpPr>
          <p:nvPr/>
        </p:nvCxnSpPr>
        <p:spPr>
          <a:xfrm>
            <a:off x="8279227" y="2100454"/>
            <a:ext cx="2778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AD87DFF2-39F6-A4CF-69F4-F6E45BC55EC8}"/>
              </a:ext>
            </a:extLst>
          </p:cNvPr>
          <p:cNvCxnSpPr>
            <a:cxnSpLocks/>
          </p:cNvCxnSpPr>
          <p:nvPr/>
        </p:nvCxnSpPr>
        <p:spPr>
          <a:xfrm>
            <a:off x="8279227" y="2780131"/>
            <a:ext cx="2778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0" name="Graphic 39">
            <a:extLst>
              <a:ext uri="{FF2B5EF4-FFF2-40B4-BE49-F238E27FC236}">
                <a16:creationId xmlns:a16="http://schemas.microsoft.com/office/drawing/2014/main" id="{EA4E4357-2483-A709-27EA-70239245151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8137" y="2123938"/>
            <a:ext cx="247161" cy="245746"/>
          </a:xfrm>
          <a:prstGeom prst="rect">
            <a:avLst/>
          </a:prstGeom>
        </p:spPr>
      </p:pic>
      <p:sp>
        <p:nvSpPr>
          <p:cNvPr id="58" name="TextBox 57">
            <a:extLst>
              <a:ext uri="{FF2B5EF4-FFF2-40B4-BE49-F238E27FC236}">
                <a16:creationId xmlns:a16="http://schemas.microsoft.com/office/drawing/2014/main" id="{EC6FF5FF-0B89-78F1-4117-57DA46FA9519}"/>
              </a:ext>
            </a:extLst>
          </p:cNvPr>
          <p:cNvSpPr txBox="1"/>
          <p:nvPr/>
        </p:nvSpPr>
        <p:spPr>
          <a:xfrm>
            <a:off x="9389175" y="1916310"/>
            <a:ext cx="1900961" cy="369332"/>
          </a:xfrm>
          <a:prstGeom prst="rect">
            <a:avLst/>
          </a:prstGeom>
          <a:solidFill>
            <a:schemeClr val="bg1"/>
          </a:solidFill>
          <a:ln>
            <a:noFill/>
          </a:ln>
        </p:spPr>
        <p:txBody>
          <a:bodyPr wrap="square" rtlCol="0">
            <a:spAutoFit/>
          </a:bodyPr>
          <a:lstStyle/>
          <a:p>
            <a:pPr algn="ctr"/>
            <a:r>
              <a:rPr lang="en-US" dirty="0">
                <a:latin typeface="Corbel" panose="020B0503020204020204" pitchFamily="34" charset="0"/>
                <a:cs typeface="Arial" panose="020B0604020202020204" pitchFamily="34" charset="0"/>
              </a:rPr>
              <a:t>“Access denied.”</a:t>
            </a:r>
          </a:p>
        </p:txBody>
      </p:sp>
      <p:sp>
        <p:nvSpPr>
          <p:cNvPr id="60" name="TextBox 59">
            <a:extLst>
              <a:ext uri="{FF2B5EF4-FFF2-40B4-BE49-F238E27FC236}">
                <a16:creationId xmlns:a16="http://schemas.microsoft.com/office/drawing/2014/main" id="{85DB6550-E66D-0F02-B507-6D1AB49ECAE2}"/>
              </a:ext>
            </a:extLst>
          </p:cNvPr>
          <p:cNvSpPr txBox="1"/>
          <p:nvPr/>
        </p:nvSpPr>
        <p:spPr>
          <a:xfrm>
            <a:off x="9572071" y="2514519"/>
            <a:ext cx="1403749" cy="646331"/>
          </a:xfrm>
          <a:prstGeom prst="rect">
            <a:avLst/>
          </a:prstGeom>
          <a:solidFill>
            <a:schemeClr val="bg1"/>
          </a:solidFill>
          <a:ln>
            <a:noFill/>
          </a:ln>
        </p:spPr>
        <p:txBody>
          <a:bodyPr wrap="square" rtlCol="0">
            <a:spAutoFit/>
          </a:bodyPr>
          <a:lstStyle/>
          <a:p>
            <a:pPr algn="ctr"/>
            <a:r>
              <a:rPr lang="en-US" dirty="0">
                <a:latin typeface="Corbel" panose="020B0503020204020204" pitchFamily="34" charset="0"/>
                <a:cs typeface="Arial" panose="020B0604020202020204" pitchFamily="34" charset="0"/>
              </a:rPr>
              <a:t>“You are not my son!”</a:t>
            </a:r>
          </a:p>
        </p:txBody>
      </p:sp>
      <p:sp>
        <p:nvSpPr>
          <p:cNvPr id="64" name="TextBox 63">
            <a:extLst>
              <a:ext uri="{FF2B5EF4-FFF2-40B4-BE49-F238E27FC236}">
                <a16:creationId xmlns:a16="http://schemas.microsoft.com/office/drawing/2014/main" id="{E445BE11-1DFD-367C-6D68-FF855FB37411}"/>
              </a:ext>
            </a:extLst>
          </p:cNvPr>
          <p:cNvSpPr txBox="1"/>
          <p:nvPr/>
        </p:nvSpPr>
        <p:spPr>
          <a:xfrm>
            <a:off x="2107956" y="1520120"/>
            <a:ext cx="2241550" cy="369332"/>
          </a:xfrm>
          <a:prstGeom prst="rect">
            <a:avLst/>
          </a:prstGeom>
          <a:solidFill>
            <a:schemeClr val="bg1"/>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C</a:t>
            </a:r>
            <a:r>
              <a:rPr lang="en-US" sz="1400" b="1" dirty="0">
                <a:latin typeface="Times New Roman" panose="02020603050405020304" pitchFamily="18" charset="0"/>
                <a:cs typeface="Times New Roman" panose="02020603050405020304" pitchFamily="18" charset="0"/>
              </a:rPr>
              <a:t>LEAR</a:t>
            </a:r>
            <a:r>
              <a:rPr lang="en-US" b="1" dirty="0">
                <a:latin typeface="Times New Roman" panose="02020603050405020304" pitchFamily="18" charset="0"/>
                <a:cs typeface="Times New Roman" panose="02020603050405020304" pitchFamily="18" charset="0"/>
              </a:rPr>
              <a:t>M</a:t>
            </a:r>
            <a:r>
              <a:rPr lang="en-US" sz="1400" b="1" dirty="0">
                <a:latin typeface="Times New Roman" panose="02020603050405020304" pitchFamily="18" charset="0"/>
                <a:cs typeface="Times New Roman" panose="02020603050405020304" pitchFamily="18" charset="0"/>
              </a:rPr>
              <a:t>ASK</a:t>
            </a:r>
            <a:endParaRPr lang="en-US" b="1"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38E33C6D-4B39-5204-A069-0ED62207527C}"/>
              </a:ext>
            </a:extLst>
          </p:cNvPr>
          <p:cNvSpPr txBox="1"/>
          <p:nvPr/>
        </p:nvSpPr>
        <p:spPr>
          <a:xfrm>
            <a:off x="2121664" y="3307926"/>
            <a:ext cx="2241550" cy="369332"/>
          </a:xfrm>
          <a:prstGeom prst="rect">
            <a:avLst/>
          </a:prstGeom>
          <a:solidFill>
            <a:schemeClr val="bg1"/>
          </a:solid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L</a:t>
            </a:r>
            <a:r>
              <a:rPr lang="en-US" sz="1400" b="1" dirty="0">
                <a:latin typeface="Times New Roman" panose="02020603050405020304" pitchFamily="18" charset="0"/>
                <a:cs typeface="Times New Roman" panose="02020603050405020304" pitchFamily="18" charset="0"/>
              </a:rPr>
              <a:t>IVE</a:t>
            </a:r>
            <a:r>
              <a:rPr lang="en-US" b="1" dirty="0">
                <a:latin typeface="Times New Roman" panose="02020603050405020304" pitchFamily="18" charset="0"/>
                <a:cs typeface="Times New Roman" panose="02020603050405020304" pitchFamily="18" charset="0"/>
              </a:rPr>
              <a:t>M</a:t>
            </a:r>
            <a:r>
              <a:rPr lang="en-US" sz="1400" b="1" dirty="0">
                <a:latin typeface="Times New Roman" panose="02020603050405020304" pitchFamily="18" charset="0"/>
                <a:cs typeface="Times New Roman" panose="02020603050405020304" pitchFamily="18" charset="0"/>
              </a:rPr>
              <a:t>ASK</a:t>
            </a:r>
            <a:endParaRPr lang="en-US" b="1" dirty="0">
              <a:latin typeface="Times New Roman" panose="02020603050405020304" pitchFamily="18" charset="0"/>
              <a:cs typeface="Times New Roman" panose="02020603050405020304" pitchFamily="18" charset="0"/>
            </a:endParaRPr>
          </a:p>
        </p:txBody>
      </p:sp>
      <p:pic>
        <p:nvPicPr>
          <p:cNvPr id="66" name="Picture 65" descr="A green and blue shield with a check mark&#10;&#10;Description automatically generated">
            <a:extLst>
              <a:ext uri="{FF2B5EF4-FFF2-40B4-BE49-F238E27FC236}">
                <a16:creationId xmlns:a16="http://schemas.microsoft.com/office/drawing/2014/main" id="{BF23D7AC-EA63-DB0F-ED40-E6AFB11D80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54361" y="1921185"/>
            <a:ext cx="211908" cy="211908"/>
          </a:xfrm>
          <a:prstGeom prst="rect">
            <a:avLst/>
          </a:prstGeom>
        </p:spPr>
      </p:pic>
      <p:pic>
        <p:nvPicPr>
          <p:cNvPr id="67" name="Picture 66" descr="A green and blue shield with a check mark&#10;&#10;Description automatically generated">
            <a:extLst>
              <a:ext uri="{FF2B5EF4-FFF2-40B4-BE49-F238E27FC236}">
                <a16:creationId xmlns:a16="http://schemas.microsoft.com/office/drawing/2014/main" id="{9DB43199-6CA1-9A7A-645B-321F36969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54361" y="2550250"/>
            <a:ext cx="211908" cy="211908"/>
          </a:xfrm>
          <a:prstGeom prst="rect">
            <a:avLst/>
          </a:prstGeom>
        </p:spPr>
      </p:pic>
      <p:sp>
        <p:nvSpPr>
          <p:cNvPr id="69" name="직사각형 14">
            <a:extLst>
              <a:ext uri="{FF2B5EF4-FFF2-40B4-BE49-F238E27FC236}">
                <a16:creationId xmlns:a16="http://schemas.microsoft.com/office/drawing/2014/main" id="{D02A024B-8104-0A8C-4A89-EB886E6E4A0B}"/>
              </a:ext>
            </a:extLst>
          </p:cNvPr>
          <p:cNvSpPr/>
          <p:nvPr/>
        </p:nvSpPr>
        <p:spPr>
          <a:xfrm>
            <a:off x="2129475" y="4590136"/>
            <a:ext cx="7963571" cy="1201129"/>
          </a:xfrm>
          <a:prstGeom prst="rect">
            <a:avLst/>
          </a:prstGeom>
          <a:solidFill>
            <a:schemeClr val="accent6">
              <a:lumMod val="75000"/>
            </a:schemeClr>
          </a:solidFill>
          <a:ln w="12700" cap="flat" cmpd="sng" algn="ctr">
            <a:solidFill>
              <a:srgbClr val="4A66AC">
                <a:shade val="50000"/>
              </a:srgbClr>
            </a:solidFill>
            <a:prstDash val="solid"/>
            <a:miter lim="800000"/>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lang="en-US" altLang="ko-KR" sz="2000" b="1" kern="0" dirty="0">
                <a:solidFill>
                  <a:schemeClr val="bg1"/>
                </a:solidFill>
                <a:latin typeface="Arial" panose="020B0604020202020204" pitchFamily="34" charset="0"/>
                <a:ea typeface="맑은 고딕"/>
                <a:cs typeface="Arial" panose="020B0604020202020204" pitchFamily="34" charset="0"/>
              </a:rPr>
              <a:t>With</a:t>
            </a:r>
            <a:r>
              <a:rPr lang="zh-CN" altLang="en-US" sz="2000" b="1" kern="0" dirty="0">
                <a:solidFill>
                  <a:schemeClr val="bg1"/>
                </a:solidFill>
                <a:latin typeface="Arial" panose="020B0604020202020204" pitchFamily="34" charset="0"/>
                <a:ea typeface="맑은 고딕"/>
                <a:cs typeface="Arial" panose="020B0604020202020204" pitchFamily="34" charset="0"/>
              </a:rPr>
              <a:t> </a:t>
            </a:r>
            <a:r>
              <a:rPr lang="en-US" altLang="zh-CN" sz="2000" b="1" kern="0" dirty="0">
                <a:solidFill>
                  <a:schemeClr val="bg1"/>
                </a:solidFill>
                <a:latin typeface="Arial" panose="020B0604020202020204" pitchFamily="34" charset="0"/>
                <a:ea typeface="맑은 고딕"/>
                <a:cs typeface="Arial" panose="020B0604020202020204" pitchFamily="34" charset="0"/>
              </a:rPr>
              <a:t>C</a:t>
            </a:r>
            <a:r>
              <a:rPr lang="en-US" altLang="zh-CN" b="1" kern="0" dirty="0">
                <a:solidFill>
                  <a:schemeClr val="bg1"/>
                </a:solidFill>
                <a:latin typeface="Arial" panose="020B0604020202020204" pitchFamily="34" charset="0"/>
                <a:ea typeface="맑은 고딕"/>
                <a:cs typeface="Arial" panose="020B0604020202020204" pitchFamily="34" charset="0"/>
              </a:rPr>
              <a:t>LEAR</a:t>
            </a:r>
            <a:r>
              <a:rPr lang="en-US" altLang="zh-CN" sz="2000" b="1" kern="0" dirty="0">
                <a:solidFill>
                  <a:schemeClr val="bg1"/>
                </a:solidFill>
                <a:latin typeface="Arial" panose="020B0604020202020204" pitchFamily="34" charset="0"/>
                <a:ea typeface="맑은 고딕"/>
                <a:cs typeface="Arial" panose="020B0604020202020204" pitchFamily="34" charset="0"/>
              </a:rPr>
              <a:t>M</a:t>
            </a:r>
            <a:r>
              <a:rPr lang="en-US" altLang="zh-CN" b="1" kern="0" dirty="0">
                <a:solidFill>
                  <a:schemeClr val="bg1"/>
                </a:solidFill>
                <a:latin typeface="Arial" panose="020B0604020202020204" pitchFamily="34" charset="0"/>
                <a:ea typeface="맑은 고딕"/>
                <a:cs typeface="Arial" panose="020B0604020202020204" pitchFamily="34" charset="0"/>
              </a:rPr>
              <a:t>ASK</a:t>
            </a:r>
            <a:r>
              <a:rPr lang="zh-CN" altLang="en-US" sz="2000" b="1" kern="0" dirty="0">
                <a:solidFill>
                  <a:schemeClr val="bg1"/>
                </a:solidFill>
                <a:latin typeface="Arial" panose="020B0604020202020204" pitchFamily="34" charset="0"/>
                <a:ea typeface="맑은 고딕"/>
                <a:cs typeface="Arial" panose="020B0604020202020204" pitchFamily="34" charset="0"/>
              </a:rPr>
              <a:t> </a:t>
            </a:r>
            <a:r>
              <a:rPr lang="en-US" altLang="zh-CN" sz="2000" b="1" kern="0" dirty="0">
                <a:solidFill>
                  <a:schemeClr val="bg1"/>
                </a:solidFill>
                <a:latin typeface="Arial" panose="020B0604020202020204" pitchFamily="34" charset="0"/>
                <a:ea typeface="맑은 고딕"/>
                <a:cs typeface="Arial" panose="020B0604020202020204" pitchFamily="34" charset="0"/>
              </a:rPr>
              <a:t>protection,</a:t>
            </a:r>
            <a:r>
              <a:rPr lang="zh-CN" altLang="en-US" sz="2000" b="1" kern="0" dirty="0">
                <a:solidFill>
                  <a:schemeClr val="bg1"/>
                </a:solidFill>
                <a:latin typeface="Arial" panose="020B0604020202020204" pitchFamily="34" charset="0"/>
                <a:ea typeface="맑은 고딕"/>
                <a:cs typeface="Arial" panose="020B0604020202020204" pitchFamily="34" charset="0"/>
              </a:rPr>
              <a:t> </a:t>
            </a:r>
            <a:r>
              <a:rPr lang="en-US" altLang="zh-CN" sz="2000" b="1" kern="0" dirty="0">
                <a:solidFill>
                  <a:schemeClr val="bg1"/>
                </a:solidFill>
                <a:latin typeface="Arial" panose="020B0604020202020204" pitchFamily="34" charset="0"/>
                <a:ea typeface="맑은 고딕"/>
                <a:cs typeface="Arial" panose="020B0604020202020204" pitchFamily="34" charset="0"/>
              </a:rPr>
              <a:t>deepfake</a:t>
            </a:r>
            <a:r>
              <a:rPr lang="zh-CN" altLang="en-US" sz="2000" b="1" kern="0" dirty="0">
                <a:solidFill>
                  <a:schemeClr val="bg1"/>
                </a:solidFill>
                <a:latin typeface="Arial" panose="020B0604020202020204" pitchFamily="34" charset="0"/>
                <a:ea typeface="맑은 고딕"/>
                <a:cs typeface="Arial" panose="020B0604020202020204" pitchFamily="34" charset="0"/>
              </a:rPr>
              <a:t> </a:t>
            </a:r>
            <a:r>
              <a:rPr lang="en-US" altLang="zh-CN" sz="2000" b="1" kern="0" dirty="0">
                <a:solidFill>
                  <a:schemeClr val="bg1"/>
                </a:solidFill>
                <a:latin typeface="Arial" panose="020B0604020202020204" pitchFamily="34" charset="0"/>
                <a:ea typeface="맑은 고딕"/>
                <a:cs typeface="Arial" panose="020B0604020202020204" pitchFamily="34" charset="0"/>
              </a:rPr>
              <a:t>voice</a:t>
            </a:r>
            <a:r>
              <a:rPr lang="zh-CN" altLang="en-US" sz="2000" b="1" kern="0" dirty="0">
                <a:solidFill>
                  <a:schemeClr val="bg1"/>
                </a:solidFill>
                <a:latin typeface="Arial" panose="020B0604020202020204" pitchFamily="34" charset="0"/>
                <a:ea typeface="맑은 고딕"/>
                <a:cs typeface="Arial" panose="020B0604020202020204" pitchFamily="34" charset="0"/>
              </a:rPr>
              <a:t> </a:t>
            </a:r>
            <a:r>
              <a:rPr lang="en-US" altLang="zh-CN" sz="2000" b="1" kern="0" dirty="0">
                <a:solidFill>
                  <a:schemeClr val="bg1"/>
                </a:solidFill>
                <a:latin typeface="Arial" panose="020B0604020202020204" pitchFamily="34" charset="0"/>
                <a:ea typeface="맑은 고딕"/>
                <a:cs typeface="Arial" panose="020B0604020202020204" pitchFamily="34" charset="0"/>
              </a:rPr>
              <a:t>fail</a:t>
            </a:r>
            <a:r>
              <a:rPr lang="zh-CN" altLang="en-US" sz="2000" b="1" kern="0" dirty="0">
                <a:solidFill>
                  <a:schemeClr val="bg1"/>
                </a:solidFill>
                <a:latin typeface="Arial" panose="020B0604020202020204" pitchFamily="34" charset="0"/>
                <a:ea typeface="맑은 고딕"/>
                <a:cs typeface="Arial" panose="020B0604020202020204" pitchFamily="34" charset="0"/>
              </a:rPr>
              <a:t> </a:t>
            </a:r>
            <a:r>
              <a:rPr lang="en-US" altLang="zh-CN" sz="2000" b="1" kern="0" dirty="0">
                <a:solidFill>
                  <a:schemeClr val="bg1"/>
                </a:solidFill>
                <a:latin typeface="Arial" panose="020B0604020202020204" pitchFamily="34" charset="0"/>
                <a:ea typeface="맑은 고딕"/>
                <a:cs typeface="Arial" panose="020B0604020202020204" pitchFamily="34" charset="0"/>
              </a:rPr>
              <a:t>to</a:t>
            </a:r>
            <a:r>
              <a:rPr lang="zh-CN" altLang="en-US" sz="2000" b="1" kern="0" dirty="0">
                <a:solidFill>
                  <a:schemeClr val="bg1"/>
                </a:solidFill>
                <a:latin typeface="Arial" panose="020B0604020202020204" pitchFamily="34" charset="0"/>
                <a:ea typeface="맑은 고딕"/>
                <a:cs typeface="Arial" panose="020B0604020202020204" pitchFamily="34" charset="0"/>
              </a:rPr>
              <a:t> </a:t>
            </a:r>
            <a:r>
              <a:rPr lang="en-US" altLang="zh-CN" sz="2000" b="1" kern="0" dirty="0">
                <a:solidFill>
                  <a:schemeClr val="bg1"/>
                </a:solidFill>
                <a:latin typeface="Arial" panose="020B0604020202020204" pitchFamily="34" charset="0"/>
                <a:ea typeface="맑은 고딕"/>
                <a:cs typeface="Arial" panose="020B0604020202020204" pitchFamily="34" charset="0"/>
              </a:rPr>
              <a:t>deceive</a:t>
            </a:r>
            <a:r>
              <a:rPr lang="zh-CN" altLang="en-US" sz="2000" b="1" kern="0" dirty="0">
                <a:solidFill>
                  <a:schemeClr val="bg1"/>
                </a:solidFill>
                <a:latin typeface="Arial" panose="020B0604020202020204" pitchFamily="34" charset="0"/>
                <a:ea typeface="맑은 고딕"/>
                <a:cs typeface="Arial" panose="020B0604020202020204" pitchFamily="34" charset="0"/>
              </a:rPr>
              <a:t> </a:t>
            </a:r>
            <a:endParaRPr lang="en-US" altLang="zh-CN" sz="2000" b="1" kern="0" dirty="0">
              <a:solidFill>
                <a:schemeClr val="bg1"/>
              </a:solidFill>
              <a:latin typeface="Arial" panose="020B0604020202020204" pitchFamily="34" charset="0"/>
              <a:ea typeface="맑은 고딕"/>
              <a:cs typeface="Arial" panose="020B0604020202020204" pitchFamily="34" charset="0"/>
            </a:endParaRPr>
          </a:p>
          <a:p>
            <a:pPr marL="0" marR="0" lvl="0" indent="0" algn="ctr" defTabSz="914400" eaLnBrk="1" fontAlgn="auto" latinLnBrk="1" hangingPunct="1">
              <a:lnSpc>
                <a:spcPct val="100000"/>
              </a:lnSpc>
              <a:spcBef>
                <a:spcPts val="0"/>
              </a:spcBef>
              <a:spcAft>
                <a:spcPts val="0"/>
              </a:spcAft>
              <a:buClrTx/>
              <a:buSzTx/>
              <a:buFontTx/>
              <a:buNone/>
              <a:tabLst/>
              <a:defRPr/>
            </a:pPr>
            <a:r>
              <a:rPr lang="en-US" altLang="zh-CN" sz="2000" b="1" kern="0" dirty="0">
                <a:solidFill>
                  <a:srgbClr val="FF4F4A"/>
                </a:solidFill>
                <a:latin typeface="Arial" panose="020B0604020202020204" pitchFamily="34" charset="0"/>
                <a:ea typeface="맑은 고딕"/>
                <a:cs typeface="Arial" panose="020B0604020202020204" pitchFamily="34" charset="0"/>
              </a:rPr>
              <a:t>speaker</a:t>
            </a:r>
            <a:r>
              <a:rPr lang="zh-CN" altLang="en-US" sz="2000" b="1" kern="0" dirty="0">
                <a:solidFill>
                  <a:srgbClr val="FF4F4A"/>
                </a:solidFill>
                <a:latin typeface="Arial" panose="020B0604020202020204" pitchFamily="34" charset="0"/>
                <a:ea typeface="맑은 고딕"/>
                <a:cs typeface="Arial" panose="020B0604020202020204" pitchFamily="34" charset="0"/>
              </a:rPr>
              <a:t> </a:t>
            </a:r>
            <a:r>
              <a:rPr lang="en-US" altLang="zh-CN" sz="2000" b="1" kern="0" dirty="0">
                <a:solidFill>
                  <a:srgbClr val="FF4F4A"/>
                </a:solidFill>
                <a:latin typeface="Arial" panose="020B0604020202020204" pitchFamily="34" charset="0"/>
                <a:ea typeface="맑은 고딕"/>
                <a:cs typeface="Arial" panose="020B0604020202020204" pitchFamily="34" charset="0"/>
              </a:rPr>
              <a:t>verification</a:t>
            </a:r>
            <a:r>
              <a:rPr lang="zh-CN" altLang="en-US" sz="2000" b="1" kern="0" dirty="0">
                <a:solidFill>
                  <a:srgbClr val="FF4F4A"/>
                </a:solidFill>
                <a:latin typeface="Arial" panose="020B0604020202020204" pitchFamily="34" charset="0"/>
                <a:ea typeface="맑은 고딕"/>
                <a:cs typeface="Arial" panose="020B0604020202020204" pitchFamily="34" charset="0"/>
              </a:rPr>
              <a:t> </a:t>
            </a:r>
            <a:r>
              <a:rPr lang="en-US" altLang="zh-CN" sz="2000" b="1" kern="0" dirty="0">
                <a:solidFill>
                  <a:srgbClr val="FF4F4A"/>
                </a:solidFill>
                <a:latin typeface="Arial" panose="020B0604020202020204" pitchFamily="34" charset="0"/>
                <a:ea typeface="맑은 고딕"/>
                <a:cs typeface="Arial" panose="020B0604020202020204" pitchFamily="34" charset="0"/>
              </a:rPr>
              <a:t>systems</a:t>
            </a:r>
            <a:r>
              <a:rPr lang="zh-CN" altLang="en-US" sz="2000" b="1" kern="0" dirty="0">
                <a:solidFill>
                  <a:srgbClr val="FF4F4A"/>
                </a:solidFill>
                <a:latin typeface="Arial" panose="020B0604020202020204" pitchFamily="34" charset="0"/>
                <a:ea typeface="맑은 고딕"/>
                <a:cs typeface="Arial" panose="020B0604020202020204" pitchFamily="34" charset="0"/>
              </a:rPr>
              <a:t> </a:t>
            </a:r>
            <a:r>
              <a:rPr lang="en-US" altLang="zh-CN" sz="2000" b="1" kern="0" dirty="0">
                <a:solidFill>
                  <a:schemeClr val="bg1"/>
                </a:solidFill>
                <a:latin typeface="Arial" panose="020B0604020202020204" pitchFamily="34" charset="0"/>
                <a:ea typeface="맑은 고딕"/>
                <a:cs typeface="Arial" panose="020B0604020202020204" pitchFamily="34" charset="0"/>
              </a:rPr>
              <a:t>and</a:t>
            </a:r>
            <a:r>
              <a:rPr lang="zh-CN" altLang="en-US" sz="2000" b="1" kern="0" dirty="0">
                <a:solidFill>
                  <a:schemeClr val="bg1"/>
                </a:solidFill>
                <a:latin typeface="Arial" panose="020B0604020202020204" pitchFamily="34" charset="0"/>
                <a:ea typeface="맑은 고딕"/>
                <a:cs typeface="Arial" panose="020B0604020202020204" pitchFamily="34" charset="0"/>
              </a:rPr>
              <a:t> </a:t>
            </a:r>
            <a:r>
              <a:rPr lang="en-US" altLang="zh-CN" sz="2000" b="1" kern="0" dirty="0">
                <a:solidFill>
                  <a:srgbClr val="FF4F4A"/>
                </a:solidFill>
                <a:latin typeface="Arial" panose="020B0604020202020204" pitchFamily="34" charset="0"/>
                <a:ea typeface="맑은 고딕"/>
                <a:cs typeface="Arial" panose="020B0604020202020204" pitchFamily="34" charset="0"/>
              </a:rPr>
              <a:t>human</a:t>
            </a:r>
            <a:r>
              <a:rPr lang="zh-CN" altLang="en-US" sz="2000" b="1" kern="0" dirty="0">
                <a:solidFill>
                  <a:srgbClr val="FF4F4A"/>
                </a:solidFill>
                <a:latin typeface="Arial" panose="020B0604020202020204" pitchFamily="34" charset="0"/>
                <a:ea typeface="맑은 고딕"/>
                <a:cs typeface="Arial" panose="020B0604020202020204" pitchFamily="34" charset="0"/>
              </a:rPr>
              <a:t> </a:t>
            </a:r>
            <a:r>
              <a:rPr lang="en-US" altLang="zh-CN" sz="2000" b="1" kern="0" dirty="0">
                <a:solidFill>
                  <a:srgbClr val="FF4F4A"/>
                </a:solidFill>
                <a:latin typeface="Arial" panose="020B0604020202020204" pitchFamily="34" charset="0"/>
                <a:ea typeface="맑은 고딕"/>
                <a:cs typeface="Arial" panose="020B0604020202020204" pitchFamily="34" charset="0"/>
              </a:rPr>
              <a:t>ears</a:t>
            </a:r>
            <a:r>
              <a:rPr lang="en-US" altLang="zh-CN" sz="2000" b="1" kern="0" dirty="0">
                <a:solidFill>
                  <a:schemeClr val="bg1"/>
                </a:solidFill>
                <a:latin typeface="Arial" panose="020B0604020202020204" pitchFamily="34" charset="0"/>
                <a:ea typeface="맑은 고딕"/>
                <a:cs typeface="Arial" panose="020B0604020202020204" pitchFamily="34" charset="0"/>
              </a:rPr>
              <a:t>.</a:t>
            </a:r>
            <a:endParaRPr kumimoji="0" lang="ko-KR" altLang="en-US" sz="2000" b="1" i="0" u="none" strike="noStrike" kern="0" cap="none" spc="0" normalizeH="0" baseline="0" noProof="0" dirty="0">
              <a:ln>
                <a:noFill/>
              </a:ln>
              <a:solidFill>
                <a:schemeClr val="bg1"/>
              </a:solidFill>
              <a:effectLst/>
              <a:uLnTx/>
              <a:uFillTx/>
              <a:latin typeface="Arial" panose="020B0604020202020204" pitchFamily="34" charset="0"/>
              <a:ea typeface="맑은 고딕"/>
              <a:cs typeface="Arial" panose="020B0604020202020204" pitchFamily="34" charset="0"/>
            </a:endParaRPr>
          </a:p>
        </p:txBody>
      </p:sp>
    </p:spTree>
    <p:extLst>
      <p:ext uri="{BB962C8B-B14F-4D97-AF65-F5344CB8AC3E}">
        <p14:creationId xmlns:p14="http://schemas.microsoft.com/office/powerpoint/2010/main" val="40714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1" presetClass="emph" presetSubtype="0" fill="hold" grpId="1" nodeType="clickEffect">
                                  <p:stCondLst>
                                    <p:cond delay="0"/>
                                  </p:stCondLst>
                                  <p:childTnLst>
                                    <p:animClr clrSpc="hsl" dir="cw">
                                      <p:cBhvr override="childStyle">
                                        <p:cTn id="64" dur="500" fill="hold"/>
                                        <p:tgtEl>
                                          <p:spTgt spid="32"/>
                                        </p:tgtEl>
                                        <p:attrNameLst>
                                          <p:attrName>style.color</p:attrName>
                                        </p:attrNameLst>
                                      </p:cBhvr>
                                      <p:by>
                                        <p:hsl h="7200000" s="0" l="0"/>
                                      </p:by>
                                    </p:animClr>
                                    <p:animClr clrSpc="hsl" dir="cw">
                                      <p:cBhvr>
                                        <p:cTn id="65" dur="500" fill="hold"/>
                                        <p:tgtEl>
                                          <p:spTgt spid="32"/>
                                        </p:tgtEl>
                                        <p:attrNameLst>
                                          <p:attrName>fillcolor</p:attrName>
                                        </p:attrNameLst>
                                      </p:cBhvr>
                                      <p:by>
                                        <p:hsl h="7200000" s="0" l="0"/>
                                      </p:by>
                                    </p:animClr>
                                    <p:animClr clrSpc="hsl" dir="cw">
                                      <p:cBhvr>
                                        <p:cTn id="66" dur="500" fill="hold"/>
                                        <p:tgtEl>
                                          <p:spTgt spid="32"/>
                                        </p:tgtEl>
                                        <p:attrNameLst>
                                          <p:attrName>stroke.color</p:attrName>
                                        </p:attrNameLst>
                                      </p:cBhvr>
                                      <p:by>
                                        <p:hsl h="7200000" s="0" l="0"/>
                                      </p:by>
                                    </p:animClr>
                                    <p:set>
                                      <p:cBhvr>
                                        <p:cTn id="67" dur="500" fill="hold"/>
                                        <p:tgtEl>
                                          <p:spTgt spid="32"/>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linds(horizontal)">
                                      <p:cBhvr>
                                        <p:cTn id="84" dur="500"/>
                                        <p:tgtEl>
                                          <p:spTgt spid="58"/>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linds(horizontal)">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4" grpId="0"/>
      <p:bldP spid="25" grpId="0"/>
      <p:bldP spid="27" grpId="0" animBg="1"/>
      <p:bldP spid="28" grpId="0"/>
      <p:bldP spid="29" grpId="0" animBg="1"/>
      <p:bldP spid="30" grpId="0"/>
      <p:bldP spid="31" grpId="0" animBg="1"/>
      <p:bldP spid="32" grpId="0" animBg="1"/>
      <p:bldP spid="32" grpId="1" animBg="1"/>
      <p:bldP spid="33" grpId="0"/>
      <p:bldP spid="35" grpId="0"/>
      <p:bldP spid="35" grpId="1"/>
      <p:bldP spid="37" grpId="0"/>
      <p:bldP spid="37" grpId="1"/>
      <p:bldP spid="58" grpId="0" animBg="1"/>
      <p:bldP spid="60" grpId="0" animBg="1"/>
      <p:bldP spid="64" grpId="0" animBg="1"/>
      <p:bldP spid="65" grpId="0" animBg="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323B29-00CE-3A99-7C57-0C746BB2F868}"/>
              </a:ext>
            </a:extLst>
          </p:cNvPr>
          <p:cNvSpPr>
            <a:spLocks noGrp="1"/>
          </p:cNvSpPr>
          <p:nvPr>
            <p:ph type="sldNum" sz="quarter" idx="4"/>
          </p:nvPr>
        </p:nvSpPr>
        <p:spPr/>
        <p:txBody>
          <a:bodyPr/>
          <a:lstStyle/>
          <a:p>
            <a:fld id="{D45A4278-EC91-9541-A4D9-B81444052E3C}" type="slidenum">
              <a:rPr lang="en-US" smtClean="0"/>
              <a:pPr/>
              <a:t>9</a:t>
            </a:fld>
            <a:endParaRPr lang="en-US"/>
          </a:p>
        </p:txBody>
      </p:sp>
      <p:sp>
        <p:nvSpPr>
          <p:cNvPr id="5" name="Footer Placeholder 4">
            <a:extLst>
              <a:ext uri="{FF2B5EF4-FFF2-40B4-BE49-F238E27FC236}">
                <a16:creationId xmlns:a16="http://schemas.microsoft.com/office/drawing/2014/main" id="{F60471E6-C43A-A29F-5F9D-84661A5F3333}"/>
              </a:ext>
            </a:extLst>
          </p:cNvPr>
          <p:cNvSpPr>
            <a:spLocks noGrp="1"/>
          </p:cNvSpPr>
          <p:nvPr>
            <p:ph type="ftr" sz="quarter" idx="3"/>
          </p:nvPr>
        </p:nvSpPr>
        <p:spPr/>
        <p:txBody>
          <a:bodyPr/>
          <a:lstStyle/>
          <a:p>
            <a:r>
              <a:rPr lang="en-US" dirty="0">
                <a:solidFill>
                  <a:schemeClr val="bg1"/>
                </a:solidFill>
                <a:latin typeface="Gotham Book" pitchFamily="2" charset="0"/>
                <a:cs typeface="Gotham Book" pitchFamily="2" charset="0"/>
              </a:rPr>
              <a:t>ClearMask: Noise-Free and Naturalness-Preserving Protection</a:t>
            </a:r>
            <a:r>
              <a:rPr lang="zh-CN" altLang="en-US" dirty="0">
                <a:solidFill>
                  <a:schemeClr val="bg1"/>
                </a:solidFill>
                <a:latin typeface="Gotham Book" pitchFamily="2" charset="0"/>
                <a:cs typeface="Gotham Book" pitchFamily="2" charset="0"/>
              </a:rPr>
              <a:t> </a:t>
            </a:r>
            <a:r>
              <a:rPr lang="en-US" dirty="0">
                <a:solidFill>
                  <a:schemeClr val="bg1"/>
                </a:solidFill>
                <a:latin typeface="Gotham Book" pitchFamily="2" charset="0"/>
                <a:cs typeface="Gotham Book" pitchFamily="2" charset="0"/>
              </a:rPr>
              <a:t>Against Voice Deepfake Attacks</a:t>
            </a:r>
            <a:endParaRPr lang="en-US" dirty="0"/>
          </a:p>
        </p:txBody>
      </p:sp>
      <p:sp>
        <p:nvSpPr>
          <p:cNvPr id="205" name="Title 204">
            <a:extLst>
              <a:ext uri="{FF2B5EF4-FFF2-40B4-BE49-F238E27FC236}">
                <a16:creationId xmlns:a16="http://schemas.microsoft.com/office/drawing/2014/main" id="{239DDB2A-06E0-5ED7-FD83-5CA48A34FA78}"/>
              </a:ext>
            </a:extLst>
          </p:cNvPr>
          <p:cNvSpPr>
            <a:spLocks noGrp="1"/>
          </p:cNvSpPr>
          <p:nvPr>
            <p:ph type="title"/>
          </p:nvPr>
        </p:nvSpPr>
        <p:spPr/>
        <p:txBody>
          <a:bodyPr/>
          <a:lstStyle/>
          <a:p>
            <a:r>
              <a:rPr lang="en-US" dirty="0"/>
              <a:t>CLEARMASK</a:t>
            </a:r>
            <a:r>
              <a:rPr lang="zh-CN" altLang="en-US" dirty="0"/>
              <a:t> </a:t>
            </a:r>
            <a:r>
              <a:rPr lang="en-US" altLang="zh-CN" dirty="0"/>
              <a:t>System</a:t>
            </a:r>
            <a:r>
              <a:rPr lang="zh-CN" altLang="en-US" dirty="0"/>
              <a:t> </a:t>
            </a:r>
            <a:r>
              <a:rPr lang="en-US" altLang="zh-CN" dirty="0"/>
              <a:t>Overview</a:t>
            </a:r>
            <a:endParaRPr lang="en-US" dirty="0"/>
          </a:p>
        </p:txBody>
      </p:sp>
      <p:grpSp>
        <p:nvGrpSpPr>
          <p:cNvPr id="209" name="Group 208">
            <a:extLst>
              <a:ext uri="{FF2B5EF4-FFF2-40B4-BE49-F238E27FC236}">
                <a16:creationId xmlns:a16="http://schemas.microsoft.com/office/drawing/2014/main" id="{C0FD3A65-F8A4-40A9-B0E5-FDFA73DA343B}"/>
              </a:ext>
            </a:extLst>
          </p:cNvPr>
          <p:cNvGrpSpPr/>
          <p:nvPr/>
        </p:nvGrpSpPr>
        <p:grpSpPr>
          <a:xfrm>
            <a:off x="116774" y="1796499"/>
            <a:ext cx="11958452" cy="3265002"/>
            <a:chOff x="59398" y="39005"/>
            <a:chExt cx="12712966" cy="3555236"/>
          </a:xfrm>
        </p:grpSpPr>
        <p:grpSp>
          <p:nvGrpSpPr>
            <p:cNvPr id="210" name="Group 209">
              <a:extLst>
                <a:ext uri="{FF2B5EF4-FFF2-40B4-BE49-F238E27FC236}">
                  <a16:creationId xmlns:a16="http://schemas.microsoft.com/office/drawing/2014/main" id="{8B3A8793-DB8B-7CA5-8E21-2E7C6BFF5F30}"/>
                </a:ext>
              </a:extLst>
            </p:cNvPr>
            <p:cNvGrpSpPr/>
            <p:nvPr/>
          </p:nvGrpSpPr>
          <p:grpSpPr>
            <a:xfrm>
              <a:off x="264803" y="563354"/>
              <a:ext cx="1283757" cy="450827"/>
              <a:chOff x="544945" y="557349"/>
              <a:chExt cx="1232263" cy="592579"/>
            </a:xfrm>
          </p:grpSpPr>
          <p:cxnSp>
            <p:nvCxnSpPr>
              <p:cNvPr id="275" name="Straight Connector 274">
                <a:extLst>
                  <a:ext uri="{FF2B5EF4-FFF2-40B4-BE49-F238E27FC236}">
                    <a16:creationId xmlns:a16="http://schemas.microsoft.com/office/drawing/2014/main" id="{1816C141-0ECE-483B-254E-1EAECF560D74}"/>
                  </a:ext>
                </a:extLst>
              </p:cNvPr>
              <p:cNvCxnSpPr>
                <a:cxnSpLocks/>
              </p:cNvCxnSpPr>
              <p:nvPr/>
            </p:nvCxnSpPr>
            <p:spPr>
              <a:xfrm>
                <a:off x="544945"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EF993470-4A41-B7DA-4EAE-AAD39F371096}"/>
                  </a:ext>
                </a:extLst>
              </p:cNvPr>
              <p:cNvCxnSpPr>
                <a:cxnSpLocks/>
              </p:cNvCxnSpPr>
              <p:nvPr/>
            </p:nvCxnSpPr>
            <p:spPr>
              <a:xfrm>
                <a:off x="669636"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2703D4CB-3480-ED81-020A-520A0EFCF68D}"/>
                  </a:ext>
                </a:extLst>
              </p:cNvPr>
              <p:cNvCxnSpPr>
                <a:cxnSpLocks/>
              </p:cNvCxnSpPr>
              <p:nvPr/>
            </p:nvCxnSpPr>
            <p:spPr>
              <a:xfrm>
                <a:off x="814911" y="557349"/>
                <a:ext cx="0" cy="59257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AA74488B-812E-1649-6FD4-E0EFD847848A}"/>
                  </a:ext>
                </a:extLst>
              </p:cNvPr>
              <p:cNvCxnSpPr>
                <a:cxnSpLocks/>
              </p:cNvCxnSpPr>
              <p:nvPr/>
            </p:nvCxnSpPr>
            <p:spPr>
              <a:xfrm>
                <a:off x="949894"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a:extLst>
                  <a:ext uri="{FF2B5EF4-FFF2-40B4-BE49-F238E27FC236}">
                    <a16:creationId xmlns:a16="http://schemas.microsoft.com/office/drawing/2014/main" id="{ABCD7DA8-F4F0-3585-EFE5-9C4555810A1A}"/>
                  </a:ext>
                </a:extLst>
              </p:cNvPr>
              <p:cNvCxnSpPr>
                <a:cxnSpLocks/>
              </p:cNvCxnSpPr>
              <p:nvPr/>
            </p:nvCxnSpPr>
            <p:spPr>
              <a:xfrm>
                <a:off x="1084877"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a:extLst>
                  <a:ext uri="{FF2B5EF4-FFF2-40B4-BE49-F238E27FC236}">
                    <a16:creationId xmlns:a16="http://schemas.microsoft.com/office/drawing/2014/main" id="{56EA0A90-044A-BE84-C582-21E4947D225A}"/>
                  </a:ext>
                </a:extLst>
              </p:cNvPr>
              <p:cNvCxnSpPr>
                <a:cxnSpLocks/>
              </p:cNvCxnSpPr>
              <p:nvPr/>
            </p:nvCxnSpPr>
            <p:spPr>
              <a:xfrm>
                <a:off x="1237276" y="557349"/>
                <a:ext cx="0" cy="59257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a:extLst>
                  <a:ext uri="{FF2B5EF4-FFF2-40B4-BE49-F238E27FC236}">
                    <a16:creationId xmlns:a16="http://schemas.microsoft.com/office/drawing/2014/main" id="{8D077FF7-210F-76E2-5035-7A0752EDA5F0}"/>
                  </a:ext>
                </a:extLst>
              </p:cNvPr>
              <p:cNvCxnSpPr>
                <a:cxnSpLocks/>
              </p:cNvCxnSpPr>
              <p:nvPr/>
            </p:nvCxnSpPr>
            <p:spPr>
              <a:xfrm>
                <a:off x="1372260"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a:extLst>
                  <a:ext uri="{FF2B5EF4-FFF2-40B4-BE49-F238E27FC236}">
                    <a16:creationId xmlns:a16="http://schemas.microsoft.com/office/drawing/2014/main" id="{AE5C17E7-722E-090A-198F-3E0B58B0E265}"/>
                  </a:ext>
                </a:extLst>
              </p:cNvPr>
              <p:cNvCxnSpPr>
                <a:cxnSpLocks/>
              </p:cNvCxnSpPr>
              <p:nvPr/>
            </p:nvCxnSpPr>
            <p:spPr>
              <a:xfrm>
                <a:off x="1515951"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a:extLst>
                  <a:ext uri="{FF2B5EF4-FFF2-40B4-BE49-F238E27FC236}">
                    <a16:creationId xmlns:a16="http://schemas.microsoft.com/office/drawing/2014/main" id="{F0FCB5A8-FD64-BFE5-E035-FF8D8F999D1C}"/>
                  </a:ext>
                </a:extLst>
              </p:cNvPr>
              <p:cNvCxnSpPr>
                <a:cxnSpLocks/>
              </p:cNvCxnSpPr>
              <p:nvPr/>
            </p:nvCxnSpPr>
            <p:spPr>
              <a:xfrm>
                <a:off x="1650933" y="627017"/>
                <a:ext cx="0" cy="435429"/>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a:extLst>
                  <a:ext uri="{FF2B5EF4-FFF2-40B4-BE49-F238E27FC236}">
                    <a16:creationId xmlns:a16="http://schemas.microsoft.com/office/drawing/2014/main" id="{FC0D9A87-2DBE-8E5A-964F-1E071C81E089}"/>
                  </a:ext>
                </a:extLst>
              </p:cNvPr>
              <p:cNvCxnSpPr>
                <a:cxnSpLocks/>
              </p:cNvCxnSpPr>
              <p:nvPr/>
            </p:nvCxnSpPr>
            <p:spPr>
              <a:xfrm>
                <a:off x="1777208" y="692728"/>
                <a:ext cx="0" cy="249382"/>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11" name="TextBox 210">
              <a:extLst>
                <a:ext uri="{FF2B5EF4-FFF2-40B4-BE49-F238E27FC236}">
                  <a16:creationId xmlns:a16="http://schemas.microsoft.com/office/drawing/2014/main" id="{B317A7AA-55CA-9D30-C231-1E94606DCDF3}"/>
                </a:ext>
              </a:extLst>
            </p:cNvPr>
            <p:cNvSpPr txBox="1"/>
            <p:nvPr/>
          </p:nvSpPr>
          <p:spPr>
            <a:xfrm>
              <a:off x="171056" y="1132820"/>
              <a:ext cx="1431823" cy="335136"/>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Original</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Speech</a:t>
              </a:r>
              <a:endParaRPr lang="en-US" sz="1400" dirty="0">
                <a:latin typeface="Times New Roman" panose="02020603050405020304" pitchFamily="18" charset="0"/>
                <a:cs typeface="Times New Roman" panose="02020603050405020304" pitchFamily="18" charset="0"/>
              </a:endParaRPr>
            </a:p>
          </p:txBody>
        </p:sp>
        <p:sp>
          <p:nvSpPr>
            <p:cNvPr id="212" name="Rectangle 211">
              <a:extLst>
                <a:ext uri="{FF2B5EF4-FFF2-40B4-BE49-F238E27FC236}">
                  <a16:creationId xmlns:a16="http://schemas.microsoft.com/office/drawing/2014/main" id="{02579BC8-B40E-0B49-55DF-438D2A551B66}"/>
                </a:ext>
              </a:extLst>
            </p:cNvPr>
            <p:cNvSpPr/>
            <p:nvPr/>
          </p:nvSpPr>
          <p:spPr>
            <a:xfrm>
              <a:off x="59398" y="2279248"/>
              <a:ext cx="5645363" cy="1314993"/>
            </a:xfrm>
            <a:prstGeom prst="rec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3" name="Rectangle 212">
              <a:extLst>
                <a:ext uri="{FF2B5EF4-FFF2-40B4-BE49-F238E27FC236}">
                  <a16:creationId xmlns:a16="http://schemas.microsoft.com/office/drawing/2014/main" id="{E86F07FC-D99A-F503-49D0-44612CE41E7C}"/>
                </a:ext>
              </a:extLst>
            </p:cNvPr>
            <p:cNvSpPr/>
            <p:nvPr/>
          </p:nvSpPr>
          <p:spPr>
            <a:xfrm>
              <a:off x="7126996" y="2273484"/>
              <a:ext cx="5645363" cy="1314993"/>
            </a:xfrm>
            <a:prstGeom prst="rect">
              <a:avLst/>
            </a:prstGeom>
            <a:solidFill>
              <a:schemeClr val="bg1">
                <a:lumMod val="9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4" name="Rectangle 213">
              <a:extLst>
                <a:ext uri="{FF2B5EF4-FFF2-40B4-BE49-F238E27FC236}">
                  <a16:creationId xmlns:a16="http://schemas.microsoft.com/office/drawing/2014/main" id="{F0209504-04A8-770D-CB8A-8298FCD1D057}"/>
                </a:ext>
              </a:extLst>
            </p:cNvPr>
            <p:cNvSpPr/>
            <p:nvPr/>
          </p:nvSpPr>
          <p:spPr>
            <a:xfrm>
              <a:off x="8463994" y="39005"/>
              <a:ext cx="4308370" cy="1552144"/>
            </a:xfrm>
            <a:prstGeom prst="rect">
              <a:avLst/>
            </a:prstGeom>
            <a:solidFill>
              <a:srgbClr val="F8F7DA"/>
            </a:solidFill>
            <a:ln>
              <a:solidFill>
                <a:srgbClr val="EEED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5" name="Rectangle 214">
              <a:extLst>
                <a:ext uri="{FF2B5EF4-FFF2-40B4-BE49-F238E27FC236}">
                  <a16:creationId xmlns:a16="http://schemas.microsoft.com/office/drawing/2014/main" id="{35354CF5-E349-6F90-6F1A-F3BCFA6F4D4F}"/>
                </a:ext>
              </a:extLst>
            </p:cNvPr>
            <p:cNvSpPr/>
            <p:nvPr/>
          </p:nvSpPr>
          <p:spPr>
            <a:xfrm>
              <a:off x="3557873" y="39005"/>
              <a:ext cx="4704538" cy="1552138"/>
            </a:xfrm>
            <a:prstGeom prst="rect">
              <a:avLst/>
            </a:prstGeom>
            <a:solidFill>
              <a:schemeClr val="tx2">
                <a:lumMod val="10000"/>
                <a:lumOff val="9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6" name="TextBox 215">
              <a:extLst>
                <a:ext uri="{FF2B5EF4-FFF2-40B4-BE49-F238E27FC236}">
                  <a16:creationId xmlns:a16="http://schemas.microsoft.com/office/drawing/2014/main" id="{3BAFCA19-7523-3D33-65B5-F56F68DA0B95}"/>
                </a:ext>
              </a:extLst>
            </p:cNvPr>
            <p:cNvSpPr txBox="1"/>
            <p:nvPr/>
          </p:nvSpPr>
          <p:spPr>
            <a:xfrm>
              <a:off x="1830058" y="3224905"/>
              <a:ext cx="2179940" cy="335136"/>
            </a:xfrm>
            <a:prstGeom prst="rect">
              <a:avLst/>
            </a:prstGeom>
            <a:noFill/>
          </p:spPr>
          <p:txBody>
            <a:bodyPr wrap="none" rtlCol="0">
              <a:spAutoFit/>
            </a:bodyPr>
            <a:lstStyle/>
            <a:p>
              <a:r>
                <a:rPr lang="en-US" sz="1400" dirty="0">
                  <a:solidFill>
                    <a:srgbClr val="333333"/>
                  </a:solidFill>
                  <a:latin typeface="PingFang SC" panose="020B0600000000000000" pitchFamily="34" charset="-122"/>
                  <a:ea typeface="PingFang SC" panose="020B0600000000000000" pitchFamily="34" charset="-122"/>
                </a:rPr>
                <a:t>①</a:t>
              </a:r>
              <a:r>
                <a:rPr lang="zh-CN" altLang="en-US" sz="1400" dirty="0">
                  <a:solidFill>
                    <a:srgbClr val="333333"/>
                  </a:solidFill>
                  <a:latin typeface="PingFang SC" panose="020B0600000000000000" pitchFamily="34" charset="-122"/>
                  <a:ea typeface="PingFang SC" panose="020B0600000000000000" pitchFamily="34" charset="-122"/>
                </a:rPr>
                <a:t> </a:t>
              </a:r>
              <a:r>
                <a:rPr lang="en-US" altLang="zh-CN" sz="14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Spectrogram </a:t>
              </a:r>
              <a:r>
                <a:rPr lang="en-US" sz="1400" dirty="0">
                  <a:latin typeface="Times New Roman" panose="02020603050405020304" pitchFamily="18" charset="0"/>
                  <a:cs typeface="Times New Roman" panose="02020603050405020304" pitchFamily="18" charset="0"/>
                </a:rPr>
                <a:t>Masking</a:t>
              </a:r>
            </a:p>
          </p:txBody>
        </p:sp>
        <p:sp>
          <p:nvSpPr>
            <p:cNvPr id="217" name="TextBox 216">
              <a:extLst>
                <a:ext uri="{FF2B5EF4-FFF2-40B4-BE49-F238E27FC236}">
                  <a16:creationId xmlns:a16="http://schemas.microsoft.com/office/drawing/2014/main" id="{0A4163B5-A695-C897-0FB3-2123CAA3327E}"/>
                </a:ext>
              </a:extLst>
            </p:cNvPr>
            <p:cNvSpPr txBox="1"/>
            <p:nvPr/>
          </p:nvSpPr>
          <p:spPr>
            <a:xfrm>
              <a:off x="4762905" y="66606"/>
              <a:ext cx="2151038" cy="335136"/>
            </a:xfrm>
            <a:prstGeom prst="rect">
              <a:avLst/>
            </a:prstGeom>
            <a:noFill/>
          </p:spPr>
          <p:txBody>
            <a:bodyPr wrap="none" rtlCol="0">
              <a:spAutoFit/>
            </a:bodyPr>
            <a:lstStyle/>
            <a:p>
              <a:r>
                <a:rPr lang="en-US" sz="1400" dirty="0">
                  <a:solidFill>
                    <a:srgbClr val="333333"/>
                  </a:solidFill>
                  <a:latin typeface="PingFang SC" panose="020B0600000000000000" pitchFamily="34" charset="-122"/>
                  <a:ea typeface="PingFang SC" panose="020B0600000000000000" pitchFamily="34" charset="-122"/>
                </a:rPr>
                <a:t>② </a:t>
              </a:r>
              <a:r>
                <a:rPr lang="en-US" sz="1400" dirty="0">
                  <a:latin typeface="Times New Roman" panose="02020603050405020304" pitchFamily="18" charset="0"/>
                  <a:cs typeface="Times New Roman" panose="02020603050405020304" pitchFamily="18" charset="0"/>
                </a:rPr>
                <a:t>Audio Style Transfer</a:t>
              </a:r>
              <a:r>
                <a:rPr lang="zh-CN" altLang="en-US" sz="1400" dirty="0">
                  <a:solidFill>
                    <a:srgbClr val="333333"/>
                  </a:solidFill>
                  <a:latin typeface="PingFang SC" panose="020B0600000000000000" pitchFamily="34" charset="-122"/>
                  <a:ea typeface="PingFang SC" panose="020B0600000000000000" pitchFamily="34" charset="-122"/>
                </a:rPr>
                <a:t> </a:t>
              </a:r>
              <a:endParaRPr lang="en-US" sz="1400" dirty="0">
                <a:latin typeface="Times New Roman" panose="02020603050405020304" pitchFamily="18" charset="0"/>
                <a:cs typeface="Times New Roman" panose="02020603050405020304" pitchFamily="18" charset="0"/>
              </a:endParaRPr>
            </a:p>
          </p:txBody>
        </p:sp>
        <p:sp>
          <p:nvSpPr>
            <p:cNvPr id="218" name="TextBox 217">
              <a:extLst>
                <a:ext uri="{FF2B5EF4-FFF2-40B4-BE49-F238E27FC236}">
                  <a16:creationId xmlns:a16="http://schemas.microsoft.com/office/drawing/2014/main" id="{5D7544AC-C913-A29A-6C15-E1AC5360E6BF}"/>
                </a:ext>
              </a:extLst>
            </p:cNvPr>
            <p:cNvSpPr txBox="1"/>
            <p:nvPr/>
          </p:nvSpPr>
          <p:spPr>
            <a:xfrm>
              <a:off x="9297594" y="56824"/>
              <a:ext cx="2466237" cy="335136"/>
            </a:xfrm>
            <a:prstGeom prst="rect">
              <a:avLst/>
            </a:prstGeom>
            <a:noFill/>
          </p:spPr>
          <p:txBody>
            <a:bodyPr wrap="none" rtlCol="0">
              <a:spAutoFit/>
            </a:bodyPr>
            <a:lstStyle/>
            <a:p>
              <a:r>
                <a:rPr lang="en-US" sz="1400" dirty="0">
                  <a:solidFill>
                    <a:srgbClr val="333333"/>
                  </a:solidFill>
                  <a:latin typeface="PingFang SC" panose="020B0600000000000000" pitchFamily="34" charset="-122"/>
                  <a:ea typeface="PingFang SC" panose="020B0600000000000000" pitchFamily="34" charset="-122"/>
                </a:rPr>
                <a:t>③ </a:t>
              </a:r>
              <a:r>
                <a:rPr lang="en-US" altLang="zh-CN" sz="1400" dirty="0">
                  <a:latin typeface="Times New Roman" panose="02020603050405020304" pitchFamily="18" charset="0"/>
                  <a:cs typeface="Times New Roman" panose="02020603050405020304" pitchFamily="18" charset="0"/>
                </a:rPr>
                <a:t>Reverberation Generation</a:t>
              </a:r>
              <a:endParaRPr lang="en-US" sz="1400" dirty="0">
                <a:latin typeface="Times New Roman" panose="02020603050405020304" pitchFamily="18" charset="0"/>
                <a:cs typeface="Times New Roman" panose="02020603050405020304" pitchFamily="18" charset="0"/>
              </a:endParaRPr>
            </a:p>
          </p:txBody>
        </p:sp>
        <p:sp>
          <p:nvSpPr>
            <p:cNvPr id="219" name="TextBox 218">
              <a:extLst>
                <a:ext uri="{FF2B5EF4-FFF2-40B4-BE49-F238E27FC236}">
                  <a16:creationId xmlns:a16="http://schemas.microsoft.com/office/drawing/2014/main" id="{D416B67D-51E9-1E1B-7515-8021F3833AD1}"/>
                </a:ext>
              </a:extLst>
            </p:cNvPr>
            <p:cNvSpPr txBox="1"/>
            <p:nvPr/>
          </p:nvSpPr>
          <p:spPr>
            <a:xfrm>
              <a:off x="11165827" y="1132820"/>
              <a:ext cx="1517030" cy="335136"/>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Protected</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Speech</a:t>
              </a:r>
              <a:endParaRPr lang="en-US" sz="1400" dirty="0">
                <a:latin typeface="Times New Roman" panose="02020603050405020304" pitchFamily="18" charset="0"/>
                <a:cs typeface="Times New Roman" panose="02020603050405020304" pitchFamily="18" charset="0"/>
              </a:endParaRPr>
            </a:p>
          </p:txBody>
        </p:sp>
        <p:grpSp>
          <p:nvGrpSpPr>
            <p:cNvPr id="220" name="Group 219">
              <a:extLst>
                <a:ext uri="{FF2B5EF4-FFF2-40B4-BE49-F238E27FC236}">
                  <a16:creationId xmlns:a16="http://schemas.microsoft.com/office/drawing/2014/main" id="{08D37F89-5FDD-17D0-4727-24F15F1E81A4}"/>
                </a:ext>
              </a:extLst>
            </p:cNvPr>
            <p:cNvGrpSpPr/>
            <p:nvPr/>
          </p:nvGrpSpPr>
          <p:grpSpPr>
            <a:xfrm>
              <a:off x="11394004" y="538685"/>
              <a:ext cx="1283757" cy="450827"/>
              <a:chOff x="544945" y="557349"/>
              <a:chExt cx="1232263" cy="592579"/>
            </a:xfrm>
          </p:grpSpPr>
          <p:cxnSp>
            <p:nvCxnSpPr>
              <p:cNvPr id="265" name="Straight Connector 264">
                <a:extLst>
                  <a:ext uri="{FF2B5EF4-FFF2-40B4-BE49-F238E27FC236}">
                    <a16:creationId xmlns:a16="http://schemas.microsoft.com/office/drawing/2014/main" id="{2F968F23-6CE9-8C4F-BC75-508D182FB1AA}"/>
                  </a:ext>
                </a:extLst>
              </p:cNvPr>
              <p:cNvCxnSpPr>
                <a:cxnSpLocks/>
              </p:cNvCxnSpPr>
              <p:nvPr/>
            </p:nvCxnSpPr>
            <p:spPr>
              <a:xfrm>
                <a:off x="544945" y="692728"/>
                <a:ext cx="0" cy="249382"/>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CE22C893-559F-73E3-3D69-85511BBAD060}"/>
                  </a:ext>
                </a:extLst>
              </p:cNvPr>
              <p:cNvCxnSpPr>
                <a:cxnSpLocks/>
              </p:cNvCxnSpPr>
              <p:nvPr/>
            </p:nvCxnSpPr>
            <p:spPr>
              <a:xfrm>
                <a:off x="669636" y="627017"/>
                <a:ext cx="0" cy="43542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a:extLst>
                  <a:ext uri="{FF2B5EF4-FFF2-40B4-BE49-F238E27FC236}">
                    <a16:creationId xmlns:a16="http://schemas.microsoft.com/office/drawing/2014/main" id="{0491D851-33AC-E691-5C20-E0154D2D0DC9}"/>
                  </a:ext>
                </a:extLst>
              </p:cNvPr>
              <p:cNvCxnSpPr>
                <a:cxnSpLocks/>
              </p:cNvCxnSpPr>
              <p:nvPr/>
            </p:nvCxnSpPr>
            <p:spPr>
              <a:xfrm>
                <a:off x="814911" y="557349"/>
                <a:ext cx="0" cy="59257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652CB9FE-2BA9-D4CF-7AB2-2DC537F4A0F9}"/>
                  </a:ext>
                </a:extLst>
              </p:cNvPr>
              <p:cNvCxnSpPr>
                <a:cxnSpLocks/>
              </p:cNvCxnSpPr>
              <p:nvPr/>
            </p:nvCxnSpPr>
            <p:spPr>
              <a:xfrm>
                <a:off x="949894" y="692728"/>
                <a:ext cx="0" cy="249382"/>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FA17B401-BCDF-3ED1-2A6D-7B0611E07E79}"/>
                  </a:ext>
                </a:extLst>
              </p:cNvPr>
              <p:cNvCxnSpPr>
                <a:cxnSpLocks/>
              </p:cNvCxnSpPr>
              <p:nvPr/>
            </p:nvCxnSpPr>
            <p:spPr>
              <a:xfrm>
                <a:off x="1084877" y="627017"/>
                <a:ext cx="0" cy="43542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B383AEC8-7ABC-4D0D-05E4-9EC71A55F942}"/>
                  </a:ext>
                </a:extLst>
              </p:cNvPr>
              <p:cNvCxnSpPr>
                <a:cxnSpLocks/>
              </p:cNvCxnSpPr>
              <p:nvPr/>
            </p:nvCxnSpPr>
            <p:spPr>
              <a:xfrm>
                <a:off x="1237276" y="557349"/>
                <a:ext cx="0" cy="59257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8D7AF8C1-B5E8-0B29-2A5E-DA4A40F1E907}"/>
                  </a:ext>
                </a:extLst>
              </p:cNvPr>
              <p:cNvCxnSpPr>
                <a:cxnSpLocks/>
              </p:cNvCxnSpPr>
              <p:nvPr/>
            </p:nvCxnSpPr>
            <p:spPr>
              <a:xfrm>
                <a:off x="1372260" y="627017"/>
                <a:ext cx="0" cy="43542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231863F1-77D6-1D3A-0BD4-6FEA4EED67FC}"/>
                  </a:ext>
                </a:extLst>
              </p:cNvPr>
              <p:cNvCxnSpPr>
                <a:cxnSpLocks/>
              </p:cNvCxnSpPr>
              <p:nvPr/>
            </p:nvCxnSpPr>
            <p:spPr>
              <a:xfrm>
                <a:off x="1515951" y="692728"/>
                <a:ext cx="0" cy="249382"/>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30945BD7-CCFD-A0A2-0BDE-545793AAE659}"/>
                  </a:ext>
                </a:extLst>
              </p:cNvPr>
              <p:cNvCxnSpPr>
                <a:cxnSpLocks/>
              </p:cNvCxnSpPr>
              <p:nvPr/>
            </p:nvCxnSpPr>
            <p:spPr>
              <a:xfrm>
                <a:off x="1650933" y="627017"/>
                <a:ext cx="0" cy="435429"/>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37DEF2BD-70C4-B609-16BF-6980D1F6BE67}"/>
                  </a:ext>
                </a:extLst>
              </p:cNvPr>
              <p:cNvCxnSpPr>
                <a:cxnSpLocks/>
              </p:cNvCxnSpPr>
              <p:nvPr/>
            </p:nvCxnSpPr>
            <p:spPr>
              <a:xfrm>
                <a:off x="1777208" y="692728"/>
                <a:ext cx="0" cy="249382"/>
              </a:xfrm>
              <a:prstGeom prst="line">
                <a:avLst/>
              </a:prstGeom>
              <a:ln w="635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sp>
          <p:nvSpPr>
            <p:cNvPr id="221" name="Snip Same Side Corner Rectangle 220">
              <a:extLst>
                <a:ext uri="{FF2B5EF4-FFF2-40B4-BE49-F238E27FC236}">
                  <a16:creationId xmlns:a16="http://schemas.microsoft.com/office/drawing/2014/main" id="{2928D18D-F1FB-4486-FFE5-FF45F7B376D5}"/>
                </a:ext>
              </a:extLst>
            </p:cNvPr>
            <p:cNvSpPr/>
            <p:nvPr/>
          </p:nvSpPr>
          <p:spPr>
            <a:xfrm rot="5400000">
              <a:off x="4128093" y="265427"/>
              <a:ext cx="655104" cy="1064407"/>
            </a:xfrm>
            <a:prstGeom prst="snip2Same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22" name="Straight Arrow Connector 221">
              <a:extLst>
                <a:ext uri="{FF2B5EF4-FFF2-40B4-BE49-F238E27FC236}">
                  <a16:creationId xmlns:a16="http://schemas.microsoft.com/office/drawing/2014/main" id="{9B4605F5-54CC-753F-3B61-301A2F3AFC51}"/>
                </a:ext>
              </a:extLst>
            </p:cNvPr>
            <p:cNvCxnSpPr>
              <a:cxnSpLocks/>
              <a:endCxn id="221" idx="1"/>
            </p:cNvCxnSpPr>
            <p:nvPr/>
          </p:nvCxnSpPr>
          <p:spPr>
            <a:xfrm>
              <a:off x="1662819" y="797629"/>
              <a:ext cx="2260623" cy="2"/>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3" name="Snip Same Side Corner Rectangle 222">
              <a:extLst>
                <a:ext uri="{FF2B5EF4-FFF2-40B4-BE49-F238E27FC236}">
                  <a16:creationId xmlns:a16="http://schemas.microsoft.com/office/drawing/2014/main" id="{0867EAF7-169F-734F-F4A8-22E6530B5C36}"/>
                </a:ext>
              </a:extLst>
            </p:cNvPr>
            <p:cNvSpPr/>
            <p:nvPr/>
          </p:nvSpPr>
          <p:spPr>
            <a:xfrm rot="16200000">
              <a:off x="7118085" y="264374"/>
              <a:ext cx="655104" cy="1064407"/>
            </a:xfrm>
            <a:prstGeom prst="snip2Same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24" name="Group 223">
              <a:extLst>
                <a:ext uri="{FF2B5EF4-FFF2-40B4-BE49-F238E27FC236}">
                  <a16:creationId xmlns:a16="http://schemas.microsoft.com/office/drawing/2014/main" id="{5BF048CC-0C15-15E3-5B77-880C10F60034}"/>
                </a:ext>
              </a:extLst>
            </p:cNvPr>
            <p:cNvGrpSpPr/>
            <p:nvPr/>
          </p:nvGrpSpPr>
          <p:grpSpPr>
            <a:xfrm>
              <a:off x="9140747" y="515517"/>
              <a:ext cx="1724341" cy="563422"/>
              <a:chOff x="8706671" y="514879"/>
              <a:chExt cx="1724341" cy="719438"/>
            </a:xfrm>
          </p:grpSpPr>
          <p:sp>
            <p:nvSpPr>
              <p:cNvPr id="263" name="Decision 262">
                <a:extLst>
                  <a:ext uri="{FF2B5EF4-FFF2-40B4-BE49-F238E27FC236}">
                    <a16:creationId xmlns:a16="http://schemas.microsoft.com/office/drawing/2014/main" id="{DCE194E9-7CCF-740E-3DDD-B36C9271CB92}"/>
                  </a:ext>
                </a:extLst>
              </p:cNvPr>
              <p:cNvSpPr/>
              <p:nvPr/>
            </p:nvSpPr>
            <p:spPr>
              <a:xfrm>
                <a:off x="8706671" y="514879"/>
                <a:ext cx="1724341" cy="719438"/>
              </a:xfrm>
              <a:prstGeom prst="flowChartDecisi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264" name="TextBox 263">
                <a:extLst>
                  <a:ext uri="{FF2B5EF4-FFF2-40B4-BE49-F238E27FC236}">
                    <a16:creationId xmlns:a16="http://schemas.microsoft.com/office/drawing/2014/main" id="{B5706817-0172-7B49-4C66-EE6A5B51B6B0}"/>
                  </a:ext>
                </a:extLst>
              </p:cNvPr>
              <p:cNvSpPr txBox="1"/>
              <p:nvPr/>
            </p:nvSpPr>
            <p:spPr>
              <a:xfrm>
                <a:off x="8801288" y="633960"/>
                <a:ext cx="1458230" cy="427938"/>
              </a:xfrm>
              <a:prstGeom prst="rect">
                <a:avLst/>
              </a:prstGeom>
              <a:noFill/>
            </p:spPr>
            <p:txBody>
              <a:bodyPr wrap="square">
                <a:spAutoFit/>
              </a:bodyPr>
              <a:lstStyle/>
              <a:p>
                <a:pPr algn="ctr"/>
                <a:r>
                  <a:rPr lang="en-US" sz="1400" b="1" dirty="0">
                    <a:latin typeface="Times New Roman" panose="02020603050405020304" pitchFamily="18" charset="0"/>
                    <a:cs typeface="Times New Roman" panose="02020603050405020304" pitchFamily="18" charset="0"/>
                  </a:rPr>
                  <a:t>Convolution</a:t>
                </a:r>
              </a:p>
            </p:txBody>
          </p:sp>
        </p:grpSp>
        <p:cxnSp>
          <p:nvCxnSpPr>
            <p:cNvPr id="225" name="Straight Arrow Connector 224">
              <a:extLst>
                <a:ext uri="{FF2B5EF4-FFF2-40B4-BE49-F238E27FC236}">
                  <a16:creationId xmlns:a16="http://schemas.microsoft.com/office/drawing/2014/main" id="{6DADA63C-E136-9256-489E-5AA8019F593B}"/>
                </a:ext>
              </a:extLst>
            </p:cNvPr>
            <p:cNvCxnSpPr>
              <a:cxnSpLocks/>
              <a:stCxn id="221" idx="3"/>
              <a:endCxn id="223" idx="3"/>
            </p:cNvCxnSpPr>
            <p:nvPr/>
          </p:nvCxnSpPr>
          <p:spPr>
            <a:xfrm flipV="1">
              <a:off x="4987849" y="796578"/>
              <a:ext cx="1925585" cy="1053"/>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26" name="Straight Arrow Connector 225">
              <a:extLst>
                <a:ext uri="{FF2B5EF4-FFF2-40B4-BE49-F238E27FC236}">
                  <a16:creationId xmlns:a16="http://schemas.microsoft.com/office/drawing/2014/main" id="{5A8FC795-A4D5-92DF-4ABE-71A08AFEEEEB}"/>
                </a:ext>
              </a:extLst>
            </p:cNvPr>
            <p:cNvCxnSpPr>
              <a:cxnSpLocks/>
              <a:stCxn id="223" idx="1"/>
              <a:endCxn id="263" idx="1"/>
            </p:cNvCxnSpPr>
            <p:nvPr/>
          </p:nvCxnSpPr>
          <p:spPr>
            <a:xfrm>
              <a:off x="7977841" y="796577"/>
              <a:ext cx="1162906" cy="651"/>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27" name="Straight Arrow Connector 226">
              <a:extLst>
                <a:ext uri="{FF2B5EF4-FFF2-40B4-BE49-F238E27FC236}">
                  <a16:creationId xmlns:a16="http://schemas.microsoft.com/office/drawing/2014/main" id="{E714ED5D-38AA-EB16-BDAA-FCAD9FB51C89}"/>
                </a:ext>
              </a:extLst>
            </p:cNvPr>
            <p:cNvCxnSpPr>
              <a:cxnSpLocks/>
              <a:stCxn id="263" idx="3"/>
            </p:cNvCxnSpPr>
            <p:nvPr/>
          </p:nvCxnSpPr>
          <p:spPr>
            <a:xfrm>
              <a:off x="10865088" y="797228"/>
              <a:ext cx="434313" cy="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28" name="Straight Arrow Connector 227">
              <a:extLst>
                <a:ext uri="{FF2B5EF4-FFF2-40B4-BE49-F238E27FC236}">
                  <a16:creationId xmlns:a16="http://schemas.microsoft.com/office/drawing/2014/main" id="{33F41C48-5225-4C74-B058-BA19E32B80C3}"/>
                </a:ext>
              </a:extLst>
            </p:cNvPr>
            <p:cNvCxnSpPr>
              <a:cxnSpLocks/>
              <a:stCxn id="211" idx="2"/>
            </p:cNvCxnSpPr>
            <p:nvPr/>
          </p:nvCxnSpPr>
          <p:spPr>
            <a:xfrm>
              <a:off x="886967" y="1467956"/>
              <a:ext cx="0" cy="805525"/>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29" name="Group 228">
              <a:extLst>
                <a:ext uri="{FF2B5EF4-FFF2-40B4-BE49-F238E27FC236}">
                  <a16:creationId xmlns:a16="http://schemas.microsoft.com/office/drawing/2014/main" id="{2BBF4C2C-47D8-FEA5-AD84-76E4B203D52D}"/>
                </a:ext>
              </a:extLst>
            </p:cNvPr>
            <p:cNvGrpSpPr/>
            <p:nvPr/>
          </p:nvGrpSpPr>
          <p:grpSpPr>
            <a:xfrm>
              <a:off x="4526120" y="1143149"/>
              <a:ext cx="2973094" cy="1130332"/>
              <a:chOff x="4206239" y="1143149"/>
              <a:chExt cx="2973094" cy="1130332"/>
            </a:xfrm>
          </p:grpSpPr>
          <p:cxnSp>
            <p:nvCxnSpPr>
              <p:cNvPr id="260" name="Straight Connector 259">
                <a:extLst>
                  <a:ext uri="{FF2B5EF4-FFF2-40B4-BE49-F238E27FC236}">
                    <a16:creationId xmlns:a16="http://schemas.microsoft.com/office/drawing/2014/main" id="{B97716BF-86B7-F606-7518-74CB29B44FA9}"/>
                  </a:ext>
                </a:extLst>
              </p:cNvPr>
              <p:cNvCxnSpPr>
                <a:cxnSpLocks/>
              </p:cNvCxnSpPr>
              <p:nvPr/>
            </p:nvCxnSpPr>
            <p:spPr>
              <a:xfrm flipV="1">
                <a:off x="4206239" y="2093765"/>
                <a:ext cx="0" cy="1797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295F9CD7-BC3A-4036-9FC3-1726CFD11C2A}"/>
                  </a:ext>
                </a:extLst>
              </p:cNvPr>
              <p:cNvCxnSpPr>
                <a:cxnSpLocks/>
              </p:cNvCxnSpPr>
              <p:nvPr/>
            </p:nvCxnSpPr>
            <p:spPr>
              <a:xfrm>
                <a:off x="4219095" y="2093765"/>
                <a:ext cx="29533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2" name="Straight Arrow Connector 261">
                <a:extLst>
                  <a:ext uri="{FF2B5EF4-FFF2-40B4-BE49-F238E27FC236}">
                    <a16:creationId xmlns:a16="http://schemas.microsoft.com/office/drawing/2014/main" id="{8125D212-BC3B-DDB9-AD78-12980DD8F303}"/>
                  </a:ext>
                </a:extLst>
              </p:cNvPr>
              <p:cNvCxnSpPr>
                <a:cxnSpLocks/>
              </p:cNvCxnSpPr>
              <p:nvPr/>
            </p:nvCxnSpPr>
            <p:spPr>
              <a:xfrm flipV="1">
                <a:off x="7172451" y="1143149"/>
                <a:ext cx="6882" cy="96051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30" name="TextBox 229">
              <a:extLst>
                <a:ext uri="{FF2B5EF4-FFF2-40B4-BE49-F238E27FC236}">
                  <a16:creationId xmlns:a16="http://schemas.microsoft.com/office/drawing/2014/main" id="{EA024BD4-B440-806D-48B5-30EF0F2209FF}"/>
                </a:ext>
              </a:extLst>
            </p:cNvPr>
            <p:cNvSpPr txBox="1"/>
            <p:nvPr/>
          </p:nvSpPr>
          <p:spPr>
            <a:xfrm>
              <a:off x="3760633" y="455755"/>
              <a:ext cx="1317776" cy="636757"/>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Style</a:t>
              </a:r>
            </a:p>
            <a:p>
              <a:pPr algn="ctr"/>
              <a:r>
                <a:rPr lang="en-US" altLang="zh-CN" sz="16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Encoder</a:t>
              </a:r>
              <a:r>
                <a:rPr lang="zh-CN" altLang="en-US" sz="1600" dirty="0">
                  <a:solidFill>
                    <a:srgbClr val="333333"/>
                  </a:solidFill>
                  <a:latin typeface="PingFang SC" panose="020B0600000000000000" pitchFamily="34" charset="-122"/>
                  <a:ea typeface="PingFang SC" panose="020B0600000000000000" pitchFamily="34" charset="-122"/>
                </a:rPr>
                <a:t> </a:t>
              </a:r>
              <a:endParaRPr lang="en-US" sz="1600" dirty="0"/>
            </a:p>
          </p:txBody>
        </p:sp>
        <p:sp>
          <p:nvSpPr>
            <p:cNvPr id="231" name="TextBox 230">
              <a:extLst>
                <a:ext uri="{FF2B5EF4-FFF2-40B4-BE49-F238E27FC236}">
                  <a16:creationId xmlns:a16="http://schemas.microsoft.com/office/drawing/2014/main" id="{559A4A4E-D6CC-758E-06B4-AA37A33C551C}"/>
                </a:ext>
              </a:extLst>
            </p:cNvPr>
            <p:cNvSpPr txBox="1"/>
            <p:nvPr/>
          </p:nvSpPr>
          <p:spPr>
            <a:xfrm>
              <a:off x="6774228" y="488044"/>
              <a:ext cx="1317776" cy="636757"/>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Style</a:t>
              </a:r>
            </a:p>
            <a:p>
              <a:pPr algn="ctr"/>
              <a:r>
                <a:rPr lang="en-US" altLang="zh-CN" sz="16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Decoder</a:t>
              </a:r>
              <a:r>
                <a:rPr lang="zh-CN" altLang="en-US" sz="1600" dirty="0">
                  <a:solidFill>
                    <a:srgbClr val="333333"/>
                  </a:solidFill>
                  <a:latin typeface="PingFang SC" panose="020B0600000000000000" pitchFamily="34" charset="-122"/>
                  <a:ea typeface="PingFang SC" panose="020B0600000000000000" pitchFamily="34" charset="-122"/>
                </a:rPr>
                <a:t> </a:t>
              </a:r>
              <a:endParaRPr lang="en-US" sz="1600" dirty="0"/>
            </a:p>
          </p:txBody>
        </p:sp>
        <p:pic>
          <p:nvPicPr>
            <p:cNvPr id="232" name="Picture 2" descr="Spectral / 10 » Beautiful Color Palettes for Your Next Design · Loading.io">
              <a:extLst>
                <a:ext uri="{FF2B5EF4-FFF2-40B4-BE49-F238E27FC236}">
                  <a16:creationId xmlns:a16="http://schemas.microsoft.com/office/drawing/2014/main" id="{58101F8F-666B-D9B8-4C5F-B218531A2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435" y="1017505"/>
              <a:ext cx="1131599" cy="180256"/>
            </a:xfrm>
            <a:prstGeom prst="rect">
              <a:avLst/>
            </a:prstGeom>
            <a:noFill/>
            <a:extLst>
              <a:ext uri="{909E8E84-426E-40DD-AFC4-6F175D3DCCD1}">
                <a14:hiddenFill xmlns:a14="http://schemas.microsoft.com/office/drawing/2010/main">
                  <a:solidFill>
                    <a:srgbClr val="FFFFFF"/>
                  </a:solidFill>
                </a14:hiddenFill>
              </a:ext>
            </a:extLst>
          </p:spPr>
        </p:pic>
        <p:sp>
          <p:nvSpPr>
            <p:cNvPr id="233" name="TextBox 232">
              <a:extLst>
                <a:ext uri="{FF2B5EF4-FFF2-40B4-BE49-F238E27FC236}">
                  <a16:creationId xmlns:a16="http://schemas.microsoft.com/office/drawing/2014/main" id="{A9E9B862-0B98-B95B-8673-3392E2E09E90}"/>
                </a:ext>
              </a:extLst>
            </p:cNvPr>
            <p:cNvSpPr txBox="1"/>
            <p:nvPr/>
          </p:nvSpPr>
          <p:spPr>
            <a:xfrm>
              <a:off x="5036255" y="1221811"/>
              <a:ext cx="1958798" cy="369332"/>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Style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Embedding</a:t>
              </a:r>
              <a:endParaRPr lang="en-US" sz="1600" dirty="0"/>
            </a:p>
          </p:txBody>
        </p:sp>
        <p:sp>
          <p:nvSpPr>
            <p:cNvPr id="234" name="TextBox 233">
              <a:extLst>
                <a:ext uri="{FF2B5EF4-FFF2-40B4-BE49-F238E27FC236}">
                  <a16:creationId xmlns:a16="http://schemas.microsoft.com/office/drawing/2014/main" id="{E6D9391B-43C6-BE60-BA91-A23F4B315139}"/>
                </a:ext>
              </a:extLst>
            </p:cNvPr>
            <p:cNvSpPr txBox="1"/>
            <p:nvPr/>
          </p:nvSpPr>
          <p:spPr>
            <a:xfrm>
              <a:off x="970805" y="1750529"/>
              <a:ext cx="1160056" cy="369332"/>
            </a:xfrm>
            <a:prstGeom prst="rect">
              <a:avLst/>
            </a:prstGeom>
            <a:noFill/>
          </p:spPr>
          <p:txBody>
            <a:bodyPr wrap="square">
              <a:spAutoFit/>
            </a:bodyPr>
            <a:lstStyle/>
            <a:p>
              <a:r>
                <a:rPr lang="en-US" altLang="zh-CN" sz="16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STFT</a:t>
              </a:r>
              <a:endParaRPr lang="en-US" sz="1600" dirty="0"/>
            </a:p>
          </p:txBody>
        </p:sp>
        <p:sp>
          <p:nvSpPr>
            <p:cNvPr id="235" name="TextBox 234">
              <a:extLst>
                <a:ext uri="{FF2B5EF4-FFF2-40B4-BE49-F238E27FC236}">
                  <a16:creationId xmlns:a16="http://schemas.microsoft.com/office/drawing/2014/main" id="{6199044A-F009-DAC2-FA41-720C129A15C3}"/>
                </a:ext>
              </a:extLst>
            </p:cNvPr>
            <p:cNvSpPr txBox="1"/>
            <p:nvPr/>
          </p:nvSpPr>
          <p:spPr>
            <a:xfrm>
              <a:off x="3824823" y="1763106"/>
              <a:ext cx="1160056" cy="369332"/>
            </a:xfrm>
            <a:prstGeom prst="rect">
              <a:avLst/>
            </a:prstGeom>
            <a:noFill/>
          </p:spPr>
          <p:txBody>
            <a:bodyPr wrap="square">
              <a:spAutoFit/>
            </a:bodyPr>
            <a:lstStyle/>
            <a:p>
              <a:r>
                <a:rPr lang="en-US" altLang="zh-CN" sz="16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ISTFT</a:t>
              </a:r>
              <a:endParaRPr lang="en-US" sz="1600" dirty="0"/>
            </a:p>
          </p:txBody>
        </p:sp>
        <p:sp>
          <p:nvSpPr>
            <p:cNvPr id="236" name="Rectangle 235">
              <a:extLst>
                <a:ext uri="{FF2B5EF4-FFF2-40B4-BE49-F238E27FC236}">
                  <a16:creationId xmlns:a16="http://schemas.microsoft.com/office/drawing/2014/main" id="{BDD98F32-4FBE-77A3-D8A5-9793D4C43BC8}"/>
                </a:ext>
              </a:extLst>
            </p:cNvPr>
            <p:cNvSpPr/>
            <p:nvPr/>
          </p:nvSpPr>
          <p:spPr>
            <a:xfrm>
              <a:off x="171058" y="2411424"/>
              <a:ext cx="1852427" cy="782702"/>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Rectangle 236">
              <a:extLst>
                <a:ext uri="{FF2B5EF4-FFF2-40B4-BE49-F238E27FC236}">
                  <a16:creationId xmlns:a16="http://schemas.microsoft.com/office/drawing/2014/main" id="{0AFD1C0E-05E2-0108-D96A-000C87259001}"/>
                </a:ext>
              </a:extLst>
            </p:cNvPr>
            <p:cNvSpPr/>
            <p:nvPr/>
          </p:nvSpPr>
          <p:spPr>
            <a:xfrm>
              <a:off x="3764030" y="2411424"/>
              <a:ext cx="1852427" cy="782702"/>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8" name="TextBox 237">
              <a:extLst>
                <a:ext uri="{FF2B5EF4-FFF2-40B4-BE49-F238E27FC236}">
                  <a16:creationId xmlns:a16="http://schemas.microsoft.com/office/drawing/2014/main" id="{75DEA76E-16A5-E8C2-88EA-4B9C61C986CA}"/>
                </a:ext>
              </a:extLst>
            </p:cNvPr>
            <p:cNvSpPr txBox="1"/>
            <p:nvPr/>
          </p:nvSpPr>
          <p:spPr>
            <a:xfrm>
              <a:off x="364522" y="2476342"/>
              <a:ext cx="1435422" cy="636757"/>
            </a:xfrm>
            <a:prstGeom prst="rect">
              <a:avLst/>
            </a:prstGeom>
            <a:noFill/>
          </p:spPr>
          <p:txBody>
            <a:bodyPr wrap="square">
              <a:spAutoFit/>
            </a:bodyPr>
            <a:lstStyle/>
            <a:p>
              <a:pPr algn="ctr"/>
              <a:r>
                <a:rPr lang="en-US" altLang="zh-CN" sz="1600" dirty="0">
                  <a:latin typeface="Times New Roman" panose="02020603050405020304" pitchFamily="18" charset="0"/>
                  <a:cs typeface="Times New Roman" panose="02020603050405020304" pitchFamily="18" charset="0"/>
                </a:rPr>
                <a:t>Raw</a:t>
              </a:r>
            </a:p>
            <a:p>
              <a:pPr algn="ctr"/>
              <a:r>
                <a:rPr lang="en-US" altLang="zh-CN" sz="1600" dirty="0">
                  <a:latin typeface="Times New Roman" panose="02020603050405020304" pitchFamily="18" charset="0"/>
                  <a:cs typeface="Times New Roman" panose="02020603050405020304" pitchFamily="18" charset="0"/>
                </a:rPr>
                <a:t>Spectrogram</a:t>
              </a:r>
              <a:endParaRPr lang="en-US" sz="1600" dirty="0"/>
            </a:p>
          </p:txBody>
        </p:sp>
        <p:sp>
          <p:nvSpPr>
            <p:cNvPr id="239" name="TextBox 238">
              <a:extLst>
                <a:ext uri="{FF2B5EF4-FFF2-40B4-BE49-F238E27FC236}">
                  <a16:creationId xmlns:a16="http://schemas.microsoft.com/office/drawing/2014/main" id="{5EDFEC47-0573-D5B3-1CCF-525D14FF40DF}"/>
                </a:ext>
              </a:extLst>
            </p:cNvPr>
            <p:cNvSpPr txBox="1"/>
            <p:nvPr/>
          </p:nvSpPr>
          <p:spPr>
            <a:xfrm>
              <a:off x="3972530" y="2464224"/>
              <a:ext cx="1435422" cy="636757"/>
            </a:xfrm>
            <a:prstGeom prst="rect">
              <a:avLst/>
            </a:prstGeom>
            <a:solidFill>
              <a:schemeClr val="bg1"/>
            </a:solidFill>
          </p:spPr>
          <p:txBody>
            <a:bodyPr wrap="square">
              <a:spAutoFit/>
            </a:bodyPr>
            <a:lstStyle/>
            <a:p>
              <a:pPr algn="ctr"/>
              <a:r>
                <a:rPr lang="en-US" altLang="zh-CN" sz="1600" dirty="0">
                  <a:latin typeface="Times New Roman" panose="02020603050405020304" pitchFamily="18" charset="0"/>
                  <a:cs typeface="Times New Roman" panose="02020603050405020304" pitchFamily="18" charset="0"/>
                </a:rPr>
                <a:t>Masked</a:t>
              </a:r>
            </a:p>
            <a:p>
              <a:pPr algn="ctr"/>
              <a:r>
                <a:rPr lang="en-US" altLang="zh-CN" sz="1600" dirty="0">
                  <a:latin typeface="Times New Roman" panose="02020603050405020304" pitchFamily="18" charset="0"/>
                  <a:cs typeface="Times New Roman" panose="02020603050405020304" pitchFamily="18" charset="0"/>
                </a:rPr>
                <a:t>Spectrogram</a:t>
              </a:r>
              <a:endParaRPr lang="en-US" sz="1600" dirty="0"/>
            </a:p>
          </p:txBody>
        </p:sp>
        <p:cxnSp>
          <p:nvCxnSpPr>
            <p:cNvPr id="240" name="Straight Arrow Connector 239">
              <a:extLst>
                <a:ext uri="{FF2B5EF4-FFF2-40B4-BE49-F238E27FC236}">
                  <a16:creationId xmlns:a16="http://schemas.microsoft.com/office/drawing/2014/main" id="{9FD91A2F-6BAA-E706-CE9F-4F10655625D0}"/>
                </a:ext>
              </a:extLst>
            </p:cNvPr>
            <p:cNvCxnSpPr>
              <a:cxnSpLocks/>
            </p:cNvCxnSpPr>
            <p:nvPr/>
          </p:nvCxnSpPr>
          <p:spPr>
            <a:xfrm>
              <a:off x="2027099" y="2585542"/>
              <a:ext cx="1736928" cy="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41" name="Straight Arrow Connector 240">
              <a:extLst>
                <a:ext uri="{FF2B5EF4-FFF2-40B4-BE49-F238E27FC236}">
                  <a16:creationId xmlns:a16="http://schemas.microsoft.com/office/drawing/2014/main" id="{7C1A8C8D-441A-E106-E1A2-9185D928462C}"/>
                </a:ext>
              </a:extLst>
            </p:cNvPr>
            <p:cNvCxnSpPr>
              <a:cxnSpLocks/>
            </p:cNvCxnSpPr>
            <p:nvPr/>
          </p:nvCxnSpPr>
          <p:spPr>
            <a:xfrm>
              <a:off x="2027099" y="3094010"/>
              <a:ext cx="1736928" cy="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56894B75-CD64-F185-F276-36D8786F3E13}"/>
                    </a:ext>
                  </a:extLst>
                </p:cNvPr>
                <p:cNvSpPr txBox="1"/>
                <p:nvPr/>
              </p:nvSpPr>
              <p:spPr>
                <a:xfrm>
                  <a:off x="2640696" y="2360604"/>
                  <a:ext cx="48917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100" i="1">
                                <a:latin typeface="Cambria Math" panose="02040503050406030204" pitchFamily="18" charset="0"/>
                              </a:rPr>
                            </m:ctrlPr>
                          </m:sSubPr>
                          <m:e>
                            <m:r>
                              <a:rPr lang="en-US" altLang="zh-CN" sz="1100" i="1">
                                <a:latin typeface="Cambria Math" panose="02040503050406030204" pitchFamily="18" charset="0"/>
                              </a:rPr>
                              <m:t>𝑋</m:t>
                            </m:r>
                          </m:e>
                          <m:sub>
                            <m:r>
                              <a:rPr lang="en-US" altLang="zh-CN" sz="1100" i="1">
                                <a:latin typeface="Cambria Math" panose="02040503050406030204" pitchFamily="18" charset="0"/>
                              </a:rPr>
                              <m:t>0</m:t>
                            </m:r>
                          </m:sub>
                        </m:sSub>
                        <m:r>
                          <a:rPr lang="en-US" altLang="zh-CN" sz="1100" i="1">
                            <a:latin typeface="Cambria Math" panose="02040503050406030204" pitchFamily="18" charset="0"/>
                          </a:rPr>
                          <m:t>=0</m:t>
                        </m:r>
                      </m:oMath>
                    </m:oMathPara>
                  </a14:m>
                  <a:endParaRPr lang="en-US" sz="1100" i="1" dirty="0">
                    <a:latin typeface="Times New Roman" panose="02020603050405020304" pitchFamily="18" charset="0"/>
                    <a:cs typeface="Times New Roman" panose="02020603050405020304" pitchFamily="18" charset="0"/>
                  </a:endParaRPr>
                </a:p>
              </p:txBody>
            </p:sp>
          </mc:Choice>
          <mc:Fallback xmlns="">
            <p:sp>
              <p:nvSpPr>
                <p:cNvPr id="242" name="TextBox 241">
                  <a:extLst>
                    <a:ext uri="{FF2B5EF4-FFF2-40B4-BE49-F238E27FC236}">
                      <a16:creationId xmlns:a16="http://schemas.microsoft.com/office/drawing/2014/main" id="{56894B75-CD64-F185-F276-36D8786F3E13}"/>
                    </a:ext>
                  </a:extLst>
                </p:cNvPr>
                <p:cNvSpPr txBox="1">
                  <a:spLocks noRot="1" noChangeAspect="1" noMove="1" noResize="1" noEditPoints="1" noAdjustHandles="1" noChangeArrowheads="1" noChangeShapeType="1" noTextEdit="1"/>
                </p:cNvSpPr>
                <p:nvPr/>
              </p:nvSpPr>
              <p:spPr>
                <a:xfrm>
                  <a:off x="2640696" y="2360604"/>
                  <a:ext cx="489172" cy="184666"/>
                </a:xfrm>
                <a:prstGeom prst="rect">
                  <a:avLst/>
                </a:prstGeom>
                <a:blipFill>
                  <a:blip r:embed="rId4"/>
                  <a:stretch>
                    <a:fillRect l="-5405" r="-5405"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4D66406E-C146-0439-D854-7584E684F2E8}"/>
                    </a:ext>
                  </a:extLst>
                </p:cNvPr>
                <p:cNvSpPr txBox="1"/>
                <p:nvPr/>
              </p:nvSpPr>
              <p:spPr>
                <a:xfrm>
                  <a:off x="2654184" y="2882459"/>
                  <a:ext cx="483158" cy="184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100" i="1">
                                <a:latin typeface="Cambria Math" panose="02040503050406030204" pitchFamily="18" charset="0"/>
                              </a:rPr>
                            </m:ctrlPr>
                          </m:sSubPr>
                          <m:e>
                            <m:r>
                              <a:rPr lang="en-US" altLang="zh-CN" sz="1100" i="1">
                                <a:latin typeface="Cambria Math" panose="02040503050406030204" pitchFamily="18" charset="0"/>
                              </a:rPr>
                              <m:t>𝑋</m:t>
                            </m:r>
                          </m:e>
                          <m:sub>
                            <m:r>
                              <a:rPr lang="en-US" altLang="zh-CN" sz="1100" i="1">
                                <a:latin typeface="Cambria Math" panose="02040503050406030204" pitchFamily="18" charset="0"/>
                              </a:rPr>
                              <m:t>𝑘</m:t>
                            </m:r>
                          </m:sub>
                        </m:sSub>
                        <m:r>
                          <a:rPr lang="en-US" altLang="zh-CN" sz="1100" i="1">
                            <a:latin typeface="Cambria Math" panose="02040503050406030204" pitchFamily="18" charset="0"/>
                          </a:rPr>
                          <m:t>=0</m:t>
                        </m:r>
                      </m:oMath>
                    </m:oMathPara>
                  </a14:m>
                  <a:endParaRPr lang="en-US" sz="1100" i="1" dirty="0">
                    <a:latin typeface="Times New Roman" panose="02020603050405020304" pitchFamily="18" charset="0"/>
                    <a:cs typeface="Times New Roman" panose="02020603050405020304" pitchFamily="18" charset="0"/>
                  </a:endParaRPr>
                </a:p>
              </p:txBody>
            </p:sp>
          </mc:Choice>
          <mc:Fallback xmlns="">
            <p:sp>
              <p:nvSpPr>
                <p:cNvPr id="243" name="TextBox 242">
                  <a:extLst>
                    <a:ext uri="{FF2B5EF4-FFF2-40B4-BE49-F238E27FC236}">
                      <a16:creationId xmlns:a16="http://schemas.microsoft.com/office/drawing/2014/main" id="{4D66406E-C146-0439-D854-7584E684F2E8}"/>
                    </a:ext>
                  </a:extLst>
                </p:cNvPr>
                <p:cNvSpPr txBox="1">
                  <a:spLocks noRot="1" noChangeAspect="1" noMove="1" noResize="1" noEditPoints="1" noAdjustHandles="1" noChangeArrowheads="1" noChangeShapeType="1" noTextEdit="1"/>
                </p:cNvSpPr>
                <p:nvPr/>
              </p:nvSpPr>
              <p:spPr>
                <a:xfrm>
                  <a:off x="2654184" y="2882459"/>
                  <a:ext cx="483158" cy="184324"/>
                </a:xfrm>
                <a:prstGeom prst="rect">
                  <a:avLst/>
                </a:prstGeom>
                <a:blipFill>
                  <a:blip r:embed="rId5"/>
                  <a:stretch>
                    <a:fillRect l="-5405" r="-5405" b="-21429"/>
                  </a:stretch>
                </a:blipFill>
              </p:spPr>
              <p:txBody>
                <a:bodyPr/>
                <a:lstStyle/>
                <a:p>
                  <a:r>
                    <a:rPr lang="en-US">
                      <a:noFill/>
                    </a:rPr>
                    <a:t> </a:t>
                  </a:r>
                </a:p>
              </p:txBody>
            </p:sp>
          </mc:Fallback>
        </mc:AlternateContent>
        <p:sp>
          <p:nvSpPr>
            <p:cNvPr id="244" name="TextBox 243">
              <a:extLst>
                <a:ext uri="{FF2B5EF4-FFF2-40B4-BE49-F238E27FC236}">
                  <a16:creationId xmlns:a16="http://schemas.microsoft.com/office/drawing/2014/main" id="{EFD2A5EB-85B1-F127-29C6-37C3E9E5C69F}"/>
                </a:ext>
              </a:extLst>
            </p:cNvPr>
            <p:cNvSpPr txBox="1"/>
            <p:nvPr/>
          </p:nvSpPr>
          <p:spPr>
            <a:xfrm rot="5400000">
              <a:off x="2666078" y="2676398"/>
              <a:ext cx="527447" cy="246221"/>
            </a:xfrm>
            <a:prstGeom prst="rect">
              <a:avLst/>
            </a:prstGeom>
            <a:noFill/>
          </p:spPr>
          <p:txBody>
            <a:bodyPr wrap="square">
              <a:spAutoFit/>
            </a:bodyPr>
            <a:lstStyle/>
            <a:p>
              <a:r>
                <a:rPr lang="en-US" altLang="zh-CN" sz="900" b="1"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a:t>
              </a:r>
              <a:endParaRPr lang="en-US" sz="900" b="1" dirty="0"/>
            </a:p>
          </p:txBody>
        </p:sp>
        <p:sp>
          <p:nvSpPr>
            <p:cNvPr id="245" name="Rectangle 244">
              <a:extLst>
                <a:ext uri="{FF2B5EF4-FFF2-40B4-BE49-F238E27FC236}">
                  <a16:creationId xmlns:a16="http://schemas.microsoft.com/office/drawing/2014/main" id="{B0131E40-5290-DB85-7540-F92DF78F1808}"/>
                </a:ext>
              </a:extLst>
            </p:cNvPr>
            <p:cNvSpPr/>
            <p:nvPr/>
          </p:nvSpPr>
          <p:spPr>
            <a:xfrm>
              <a:off x="7405639" y="2408154"/>
              <a:ext cx="1301033" cy="782702"/>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Voice</a:t>
              </a:r>
            </a:p>
            <a:p>
              <a:pPr algn="ctr"/>
              <a:r>
                <a:rPr lang="en-US" altLang="zh-CN" sz="1400" dirty="0">
                  <a:solidFill>
                    <a:sysClr val="windowText" lastClr="000000"/>
                  </a:solidFill>
                  <a:latin typeface="Times New Roman" panose="02020603050405020304" pitchFamily="18" charset="0"/>
                  <a:cs typeface="Times New Roman" panose="02020603050405020304" pitchFamily="18" charset="0"/>
                </a:rPr>
                <a:t>Encoder</a:t>
              </a:r>
              <a:r>
                <a:rPr lang="zh-CN" altLang="en-US" sz="1400" dirty="0">
                  <a:solidFill>
                    <a:sysClr val="windowText" lastClr="000000"/>
                  </a:solidFill>
                  <a:latin typeface="Times New Roman" panose="02020603050405020304" pitchFamily="18" charset="0"/>
                  <a:cs typeface="Times New Roman" panose="02020603050405020304" pitchFamily="18" charset="0"/>
                </a:rPr>
                <a:t> </a:t>
              </a:r>
              <a:r>
                <a:rPr lang="en-US" altLang="zh-CN" sz="1400" dirty="0">
                  <a:solidFill>
                    <a:sysClr val="windowText" lastClr="000000"/>
                  </a:solidFill>
                  <a:latin typeface="Times New Roman" panose="02020603050405020304" pitchFamily="18" charset="0"/>
                  <a:cs typeface="Times New Roman" panose="02020603050405020304" pitchFamily="18" charset="0"/>
                </a:rPr>
                <a:t>1</a:t>
              </a:r>
              <a:endParaRPr lang="en-US" sz="1400" dirty="0">
                <a:solidFill>
                  <a:sysClr val="windowText" lastClr="000000"/>
                </a:solidFill>
                <a:latin typeface="Times New Roman" panose="02020603050405020304" pitchFamily="18" charset="0"/>
                <a:cs typeface="Times New Roman" panose="02020603050405020304" pitchFamily="18" charset="0"/>
              </a:endParaRPr>
            </a:p>
          </p:txBody>
        </p:sp>
        <p:sp>
          <p:nvSpPr>
            <p:cNvPr id="246" name="Rectangle 245">
              <a:extLst>
                <a:ext uri="{FF2B5EF4-FFF2-40B4-BE49-F238E27FC236}">
                  <a16:creationId xmlns:a16="http://schemas.microsoft.com/office/drawing/2014/main" id="{B42199D0-D3C7-1D86-5616-4AE4BA123D56}"/>
                </a:ext>
              </a:extLst>
            </p:cNvPr>
            <p:cNvSpPr/>
            <p:nvPr/>
          </p:nvSpPr>
          <p:spPr>
            <a:xfrm>
              <a:off x="9358065" y="2394875"/>
              <a:ext cx="1301033" cy="782702"/>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Voice</a:t>
              </a:r>
            </a:p>
            <a:p>
              <a:pPr algn="ctr"/>
              <a:r>
                <a:rPr lang="en-US" altLang="zh-CN" sz="1400" dirty="0">
                  <a:solidFill>
                    <a:sysClr val="windowText" lastClr="000000"/>
                  </a:solidFill>
                  <a:latin typeface="Times New Roman" panose="02020603050405020304" pitchFamily="18" charset="0"/>
                  <a:cs typeface="Times New Roman" panose="02020603050405020304" pitchFamily="18" charset="0"/>
                </a:rPr>
                <a:t>Encoder</a:t>
              </a:r>
              <a:r>
                <a:rPr lang="zh-CN" altLang="en-US" sz="1400" dirty="0">
                  <a:solidFill>
                    <a:sysClr val="windowText" lastClr="000000"/>
                  </a:solidFill>
                  <a:latin typeface="Times New Roman" panose="02020603050405020304" pitchFamily="18" charset="0"/>
                  <a:cs typeface="Times New Roman" panose="02020603050405020304" pitchFamily="18" charset="0"/>
                </a:rPr>
                <a:t> </a:t>
              </a:r>
              <a:r>
                <a:rPr lang="en-US" altLang="zh-CN" sz="1400" dirty="0">
                  <a:solidFill>
                    <a:sysClr val="windowText" lastClr="000000"/>
                  </a:solidFill>
                  <a:latin typeface="Times New Roman" panose="02020603050405020304" pitchFamily="18" charset="0"/>
                  <a:cs typeface="Times New Roman" panose="02020603050405020304" pitchFamily="18" charset="0"/>
                </a:rPr>
                <a:t>2</a:t>
              </a:r>
              <a:endParaRPr lang="en-US" sz="1400" dirty="0">
                <a:solidFill>
                  <a:sysClr val="windowText" lastClr="000000"/>
                </a:solidFill>
                <a:latin typeface="Times New Roman" panose="02020603050405020304" pitchFamily="18" charset="0"/>
                <a:cs typeface="Times New Roman" panose="02020603050405020304" pitchFamily="18" charset="0"/>
              </a:endParaRPr>
            </a:p>
          </p:txBody>
        </p:sp>
        <p:sp>
          <p:nvSpPr>
            <p:cNvPr id="247" name="Rectangle 246">
              <a:extLst>
                <a:ext uri="{FF2B5EF4-FFF2-40B4-BE49-F238E27FC236}">
                  <a16:creationId xmlns:a16="http://schemas.microsoft.com/office/drawing/2014/main" id="{1632BF9F-2C6A-24EF-88B9-FB798A2EA71A}"/>
                </a:ext>
              </a:extLst>
            </p:cNvPr>
            <p:cNvSpPr/>
            <p:nvPr/>
          </p:nvSpPr>
          <p:spPr>
            <a:xfrm>
              <a:off x="11252602" y="2408154"/>
              <a:ext cx="1301033" cy="782702"/>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latin typeface="Times New Roman" panose="02020603050405020304" pitchFamily="18" charset="0"/>
                  <a:cs typeface="Times New Roman" panose="02020603050405020304" pitchFamily="18" charset="0"/>
                </a:rPr>
                <a:t>Voice</a:t>
              </a:r>
            </a:p>
            <a:p>
              <a:pPr algn="ctr"/>
              <a:r>
                <a:rPr lang="en-US" altLang="zh-CN" sz="1400" dirty="0">
                  <a:solidFill>
                    <a:sysClr val="windowText" lastClr="000000"/>
                  </a:solidFill>
                  <a:latin typeface="Times New Roman" panose="02020603050405020304" pitchFamily="18" charset="0"/>
                  <a:cs typeface="Times New Roman" panose="02020603050405020304" pitchFamily="18" charset="0"/>
                </a:rPr>
                <a:t>Encoder</a:t>
              </a:r>
              <a:r>
                <a:rPr lang="zh-CN" altLang="en-US" sz="1400" dirty="0">
                  <a:solidFill>
                    <a:sysClr val="windowText" lastClr="000000"/>
                  </a:solidFill>
                  <a:latin typeface="Times New Roman" panose="02020603050405020304" pitchFamily="18" charset="0"/>
                  <a:cs typeface="Times New Roman" panose="02020603050405020304" pitchFamily="18" charset="0"/>
                </a:rPr>
                <a:t> </a:t>
              </a:r>
              <a:r>
                <a:rPr lang="en-US" altLang="zh-CN" sz="1400" i="1" dirty="0">
                  <a:solidFill>
                    <a:sysClr val="windowText" lastClr="000000"/>
                  </a:solidFill>
                  <a:latin typeface="Times New Roman" panose="02020603050405020304" pitchFamily="18" charset="0"/>
                  <a:cs typeface="Times New Roman" panose="02020603050405020304" pitchFamily="18" charset="0"/>
                </a:rPr>
                <a:t>n</a:t>
              </a:r>
              <a:endParaRPr lang="en-US" sz="1400" i="1" dirty="0">
                <a:solidFill>
                  <a:sysClr val="windowText" lastClr="000000"/>
                </a:solidFill>
                <a:latin typeface="Times New Roman" panose="02020603050405020304" pitchFamily="18" charset="0"/>
                <a:cs typeface="Times New Roman" panose="02020603050405020304" pitchFamily="18" charset="0"/>
              </a:endParaRPr>
            </a:p>
          </p:txBody>
        </p:sp>
        <p:sp>
          <p:nvSpPr>
            <p:cNvPr id="248" name="TextBox 247">
              <a:extLst>
                <a:ext uri="{FF2B5EF4-FFF2-40B4-BE49-F238E27FC236}">
                  <a16:creationId xmlns:a16="http://schemas.microsoft.com/office/drawing/2014/main" id="{CAA462B0-E858-82EC-C1CF-CC43CE3A359E}"/>
                </a:ext>
              </a:extLst>
            </p:cNvPr>
            <p:cNvSpPr txBox="1"/>
            <p:nvPr/>
          </p:nvSpPr>
          <p:spPr>
            <a:xfrm>
              <a:off x="9086382" y="3213749"/>
              <a:ext cx="1632911" cy="335136"/>
            </a:xfrm>
            <a:prstGeom prst="rect">
              <a:avLst/>
            </a:prstGeom>
            <a:noFill/>
          </p:spPr>
          <p:txBody>
            <a:bodyPr wrap="none" rtlCol="0">
              <a:spAutoFit/>
            </a:bodyPr>
            <a:lstStyle/>
            <a:p>
              <a:r>
                <a:rPr lang="en-US" altLang="zh-CN" sz="14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Ensemble</a:t>
              </a:r>
              <a:r>
                <a:rPr lang="zh-CN" altLang="en-US" sz="14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 </a:t>
              </a:r>
              <a:r>
                <a:rPr lang="en-US" altLang="zh-CN" sz="1400" dirty="0">
                  <a:solidFill>
                    <a:srgbClr val="333333"/>
                  </a:solidFill>
                  <a:latin typeface="Times New Roman" panose="02020603050405020304" pitchFamily="18" charset="0"/>
                  <a:ea typeface="PingFang SC" panose="020B0600000000000000" pitchFamily="34" charset="-122"/>
                  <a:cs typeface="Times New Roman" panose="02020603050405020304" pitchFamily="18" charset="0"/>
                </a:rPr>
                <a:t>Encoder</a:t>
              </a:r>
              <a:endParaRPr lang="en-US" sz="1400" dirty="0">
                <a:latin typeface="Times New Roman" panose="02020603050405020304" pitchFamily="18" charset="0"/>
                <a:cs typeface="Times New Roman" panose="02020603050405020304" pitchFamily="18" charset="0"/>
              </a:endParaRPr>
            </a:p>
          </p:txBody>
        </p:sp>
        <p:grpSp>
          <p:nvGrpSpPr>
            <p:cNvPr id="249" name="Group 248">
              <a:extLst>
                <a:ext uri="{FF2B5EF4-FFF2-40B4-BE49-F238E27FC236}">
                  <a16:creationId xmlns:a16="http://schemas.microsoft.com/office/drawing/2014/main" id="{8AE08121-4184-AF6C-340E-F5BD01258F19}"/>
                </a:ext>
              </a:extLst>
            </p:cNvPr>
            <p:cNvGrpSpPr/>
            <p:nvPr/>
          </p:nvGrpSpPr>
          <p:grpSpPr>
            <a:xfrm>
              <a:off x="8056156" y="1599852"/>
              <a:ext cx="1952426" cy="808303"/>
              <a:chOff x="8056156" y="1599852"/>
              <a:chExt cx="1952426" cy="808303"/>
            </a:xfrm>
          </p:grpSpPr>
          <p:cxnSp>
            <p:nvCxnSpPr>
              <p:cNvPr id="258" name="Elbow Connector 257">
                <a:extLst>
                  <a:ext uri="{FF2B5EF4-FFF2-40B4-BE49-F238E27FC236}">
                    <a16:creationId xmlns:a16="http://schemas.microsoft.com/office/drawing/2014/main" id="{24427AC4-3693-F53E-FF7E-2CB3FC777A95}"/>
                  </a:ext>
                </a:extLst>
              </p:cNvPr>
              <p:cNvCxnSpPr>
                <a:cxnSpLocks/>
                <a:stCxn id="245" idx="0"/>
                <a:endCxn id="250" idx="2"/>
              </p:cNvCxnSpPr>
              <p:nvPr/>
            </p:nvCxnSpPr>
            <p:spPr>
              <a:xfrm rot="5400000" flipH="1" flipV="1">
                <a:off x="8625387" y="1030621"/>
                <a:ext cx="808303" cy="1946765"/>
              </a:xfrm>
              <a:prstGeom prst="bentConnector3">
                <a:avLst>
                  <a:gd name="adj1" fmla="val 38216"/>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59" name="Straight Connector 258">
                <a:extLst>
                  <a:ext uri="{FF2B5EF4-FFF2-40B4-BE49-F238E27FC236}">
                    <a16:creationId xmlns:a16="http://schemas.microsoft.com/office/drawing/2014/main" id="{D0A61D86-B109-4849-A7E8-9D8A6EF20E8A}"/>
                  </a:ext>
                </a:extLst>
              </p:cNvPr>
              <p:cNvCxnSpPr>
                <a:cxnSpLocks/>
                <a:stCxn id="246" idx="0"/>
              </p:cNvCxnSpPr>
              <p:nvPr/>
            </p:nvCxnSpPr>
            <p:spPr>
              <a:xfrm flipH="1" flipV="1">
                <a:off x="10004198" y="2091916"/>
                <a:ext cx="4384" cy="302959"/>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grpSp>
        <p:sp>
          <p:nvSpPr>
            <p:cNvPr id="250" name="TextBox 249">
              <a:extLst>
                <a:ext uri="{FF2B5EF4-FFF2-40B4-BE49-F238E27FC236}">
                  <a16:creationId xmlns:a16="http://schemas.microsoft.com/office/drawing/2014/main" id="{6FD00E71-0C84-B5C8-DE1D-A76974F3E258}"/>
                </a:ext>
              </a:extLst>
            </p:cNvPr>
            <p:cNvSpPr txBox="1"/>
            <p:nvPr/>
          </p:nvSpPr>
          <p:spPr>
            <a:xfrm>
              <a:off x="9273806" y="1292074"/>
              <a:ext cx="1458230" cy="307777"/>
            </a:xfrm>
            <a:prstGeom prst="rect">
              <a:avLst/>
            </a:prstGeom>
            <a:noFill/>
          </p:spPr>
          <p:txBody>
            <a:bodyPr wrap="square">
              <a:spAutoFit/>
            </a:bodyPr>
            <a:lstStyle/>
            <a:p>
              <a:pPr algn="ctr"/>
              <a:r>
                <a:rPr lang="en-US" altLang="zh-CN" sz="1200" dirty="0">
                  <a:latin typeface="Times New Roman" panose="02020603050405020304" pitchFamily="18" charset="0"/>
                  <a:cs typeface="Times New Roman" panose="02020603050405020304" pitchFamily="18" charset="0"/>
                </a:rPr>
                <a:t>RIR</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Seed</a:t>
              </a:r>
              <a:endParaRPr lang="en-US" sz="1200" dirty="0">
                <a:latin typeface="Times New Roman" panose="02020603050405020304" pitchFamily="18" charset="0"/>
                <a:cs typeface="Times New Roman" panose="02020603050405020304" pitchFamily="18" charset="0"/>
              </a:endParaRPr>
            </a:p>
          </p:txBody>
        </p:sp>
        <p:cxnSp>
          <p:nvCxnSpPr>
            <p:cNvPr id="251" name="Elbow Connector 250">
              <a:extLst>
                <a:ext uri="{FF2B5EF4-FFF2-40B4-BE49-F238E27FC236}">
                  <a16:creationId xmlns:a16="http://schemas.microsoft.com/office/drawing/2014/main" id="{98C9E78E-1684-F991-06B7-18C030407539}"/>
                </a:ext>
              </a:extLst>
            </p:cNvPr>
            <p:cNvCxnSpPr>
              <a:cxnSpLocks/>
            </p:cNvCxnSpPr>
            <p:nvPr/>
          </p:nvCxnSpPr>
          <p:spPr>
            <a:xfrm rot="16200000" flipV="1">
              <a:off x="10802709" y="1310758"/>
              <a:ext cx="314388" cy="1900199"/>
            </a:xfrm>
            <a:prstGeom prst="bentConnector2">
              <a:avLst/>
            </a:prstGeom>
            <a:ln>
              <a:solidFill>
                <a:schemeClr val="accent6"/>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2" name="Straight Arrow Connector 251">
              <a:extLst>
                <a:ext uri="{FF2B5EF4-FFF2-40B4-BE49-F238E27FC236}">
                  <a16:creationId xmlns:a16="http://schemas.microsoft.com/office/drawing/2014/main" id="{4FA3E763-6900-2420-54A1-5BB7B27D7D9F}"/>
                </a:ext>
              </a:extLst>
            </p:cNvPr>
            <p:cNvCxnSpPr>
              <a:cxnSpLocks/>
              <a:stCxn id="250" idx="0"/>
              <a:endCxn id="263" idx="2"/>
            </p:cNvCxnSpPr>
            <p:nvPr/>
          </p:nvCxnSpPr>
          <p:spPr>
            <a:xfrm flipH="1" flipV="1">
              <a:off x="10002918" y="1078939"/>
              <a:ext cx="3" cy="213135"/>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53" name="Group 252">
              <a:extLst>
                <a:ext uri="{FF2B5EF4-FFF2-40B4-BE49-F238E27FC236}">
                  <a16:creationId xmlns:a16="http://schemas.microsoft.com/office/drawing/2014/main" id="{3318EF06-73B5-4267-5691-0594AADD42FE}"/>
                </a:ext>
              </a:extLst>
            </p:cNvPr>
            <p:cNvGrpSpPr/>
            <p:nvPr/>
          </p:nvGrpSpPr>
          <p:grpSpPr>
            <a:xfrm>
              <a:off x="6015654" y="1591144"/>
              <a:ext cx="3990736" cy="436101"/>
              <a:chOff x="6015654" y="1591144"/>
              <a:chExt cx="3990736" cy="436101"/>
            </a:xfrm>
          </p:grpSpPr>
          <p:sp>
            <p:nvSpPr>
              <p:cNvPr id="255" name="Arc 254">
                <a:extLst>
                  <a:ext uri="{FF2B5EF4-FFF2-40B4-BE49-F238E27FC236}">
                    <a16:creationId xmlns:a16="http://schemas.microsoft.com/office/drawing/2014/main" id="{44FFC1DA-99EE-52AA-960C-C2C180075FD6}"/>
                  </a:ext>
                </a:extLst>
              </p:cNvPr>
              <p:cNvSpPr/>
              <p:nvPr/>
            </p:nvSpPr>
            <p:spPr>
              <a:xfrm flipV="1">
                <a:off x="7366547" y="1806464"/>
                <a:ext cx="251570" cy="220781"/>
              </a:xfrm>
              <a:prstGeom prst="arc">
                <a:avLst>
                  <a:gd name="adj1" fmla="val 1508717"/>
                  <a:gd name="adj2" fmla="val 9516188"/>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256" name="Straight Connector 255">
                <a:extLst>
                  <a:ext uri="{FF2B5EF4-FFF2-40B4-BE49-F238E27FC236}">
                    <a16:creationId xmlns:a16="http://schemas.microsoft.com/office/drawing/2014/main" id="{46603124-9142-FBA0-A770-8FA12CE27A2D}"/>
                  </a:ext>
                </a:extLst>
              </p:cNvPr>
              <p:cNvCxnSpPr>
                <a:cxnSpLocks/>
              </p:cNvCxnSpPr>
              <p:nvPr/>
            </p:nvCxnSpPr>
            <p:spPr>
              <a:xfrm flipV="1">
                <a:off x="7618065" y="1867295"/>
                <a:ext cx="2388325" cy="7292"/>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257" name="Elbow Connector 256">
                <a:extLst>
                  <a:ext uri="{FF2B5EF4-FFF2-40B4-BE49-F238E27FC236}">
                    <a16:creationId xmlns:a16="http://schemas.microsoft.com/office/drawing/2014/main" id="{8FE61B05-D321-7ECA-121C-C281725C9FB1}"/>
                  </a:ext>
                </a:extLst>
              </p:cNvPr>
              <p:cNvCxnSpPr>
                <a:cxnSpLocks/>
                <a:stCxn id="255" idx="2"/>
                <a:endCxn id="233" idx="2"/>
              </p:cNvCxnSpPr>
              <p:nvPr/>
            </p:nvCxnSpPr>
            <p:spPr>
              <a:xfrm rot="5400000" flipH="1">
                <a:off x="6556211" y="1050587"/>
                <a:ext cx="280707" cy="1361821"/>
              </a:xfrm>
              <a:prstGeom prst="bentConnector3">
                <a:avLst>
                  <a:gd name="adj1" fmla="val 134"/>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grpSp>
        <p:sp>
          <p:nvSpPr>
            <p:cNvPr id="254" name="TextBox 253">
              <a:extLst>
                <a:ext uri="{FF2B5EF4-FFF2-40B4-BE49-F238E27FC236}">
                  <a16:creationId xmlns:a16="http://schemas.microsoft.com/office/drawing/2014/main" id="{4B50240B-F31A-A9E1-FDE0-D35F9DA308B9}"/>
                </a:ext>
              </a:extLst>
            </p:cNvPr>
            <p:cNvSpPr txBox="1"/>
            <p:nvPr/>
          </p:nvSpPr>
          <p:spPr>
            <a:xfrm>
              <a:off x="10033570" y="1744773"/>
              <a:ext cx="2644191" cy="338554"/>
            </a:xfrm>
            <a:prstGeom prst="rect">
              <a:avLst/>
            </a:prstGeom>
            <a:noFill/>
          </p:spPr>
          <p:txBody>
            <a:bodyPr wrap="square">
              <a:spAutoFit/>
            </a:bodyPr>
            <a:lstStyle/>
            <a:p>
              <a:r>
                <a:rPr lang="en-US" sz="1400" dirty="0">
                  <a:solidFill>
                    <a:schemeClr val="accent6"/>
                  </a:solidFill>
                  <a:latin typeface="Times New Roman" panose="02020603050405020304" pitchFamily="18" charset="0"/>
                  <a:cs typeface="Times New Roman" panose="02020603050405020304" pitchFamily="18" charset="0"/>
                </a:rPr>
                <a:t>Optimization</a:t>
              </a:r>
              <a:endParaRPr lang="en-US" sz="1400" dirty="0">
                <a:solidFill>
                  <a:schemeClr val="accent6"/>
                </a:solidFill>
              </a:endParaRPr>
            </a:p>
          </p:txBody>
        </p:sp>
      </p:grpSp>
    </p:spTree>
    <p:extLst>
      <p:ext uri="{BB962C8B-B14F-4D97-AF65-F5344CB8AC3E}">
        <p14:creationId xmlns:p14="http://schemas.microsoft.com/office/powerpoint/2010/main" val="36449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76D7319899BC48BD008B75D08F7A40" ma:contentTypeVersion="8" ma:contentTypeDescription="Create a new document." ma:contentTypeScope="" ma:versionID="6a7981f2ebae501838859a7345b3393d">
  <xsd:schema xmlns:xsd="http://www.w3.org/2001/XMLSchema" xmlns:xs="http://www.w3.org/2001/XMLSchema" xmlns:p="http://schemas.microsoft.com/office/2006/metadata/properties" xmlns:ns3="5d1300a6-fd06-4a28-aa1e-b37f4047429e" xmlns:ns4="808e58a3-1f1c-43a4-85ac-e230eb9118d0" targetNamespace="http://schemas.microsoft.com/office/2006/metadata/properties" ma:root="true" ma:fieldsID="d4868532ab38ab7fb100b63d1f997004" ns3:_="" ns4:_="">
    <xsd:import namespace="5d1300a6-fd06-4a28-aa1e-b37f4047429e"/>
    <xsd:import namespace="808e58a3-1f1c-43a4-85ac-e230eb9118d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300a6-fd06-4a28-aa1e-b37f40474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8e58a3-1f1c-43a4-85ac-e230eb9118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d1300a6-fd06-4a28-aa1e-b37f4047429e" xsi:nil="true"/>
  </documentManagement>
</p:properties>
</file>

<file path=customXml/itemProps1.xml><?xml version="1.0" encoding="utf-8"?>
<ds:datastoreItem xmlns:ds="http://schemas.openxmlformats.org/officeDocument/2006/customXml" ds:itemID="{23DA67BA-1AC8-46EA-90FF-7845513182D9}">
  <ds:schemaRefs>
    <ds:schemaRef ds:uri="http://schemas.microsoft.com/sharepoint/v3/contenttype/forms"/>
  </ds:schemaRefs>
</ds:datastoreItem>
</file>

<file path=customXml/itemProps2.xml><?xml version="1.0" encoding="utf-8"?>
<ds:datastoreItem xmlns:ds="http://schemas.openxmlformats.org/officeDocument/2006/customXml" ds:itemID="{103241C5-E5FA-467E-9ED6-76A31160492F}">
  <ds:schemaRefs>
    <ds:schemaRef ds:uri="5d1300a6-fd06-4a28-aa1e-b37f4047429e"/>
    <ds:schemaRef ds:uri="808e58a3-1f1c-43a4-85ac-e230eb9118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F41BDB-5BE6-4657-B2A2-56AA76812787}">
  <ds:schemaRefs>
    <ds:schemaRef ds:uri="http://purl.org/dc/dcmitype/"/>
    <ds:schemaRef ds:uri="http://www.w3.org/XML/1998/namespace"/>
    <ds:schemaRef ds:uri="5d1300a6-fd06-4a28-aa1e-b37f4047429e"/>
    <ds:schemaRef ds:uri="http://purl.org/dc/elements/1.1/"/>
    <ds:schemaRef ds:uri="http://schemas.microsoft.com/office/2006/documentManagement/types"/>
    <ds:schemaRef ds:uri="http://purl.org/dc/terms/"/>
    <ds:schemaRef ds:uri="808e58a3-1f1c-43a4-85ac-e230eb9118d0"/>
    <ds:schemaRef ds:uri="http://schemas.microsoft.com/office/2006/metadata/properties"/>
    <ds:schemaRef ds:uri="http://schemas.microsoft.com/office/infopath/2007/PartnerControls"/>
    <ds:schemaRef ds:uri="http://schemas.openxmlformats.org/package/2006/metadata/core-properties"/>
  </ds:schemaRefs>
</ds:datastoreItem>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Office Theme</Template>
  <TotalTime>5952</TotalTime>
  <Words>3628</Words>
  <Application>Microsoft Macintosh PowerPoint</Application>
  <PresentationFormat>Widescreen</PresentationFormat>
  <Paragraphs>363</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Gotham Bold</vt:lpstr>
      <vt:lpstr>Gotham Book</vt:lpstr>
      <vt:lpstr>맑은 고딕</vt:lpstr>
      <vt:lpstr>PingFang SC</vt:lpstr>
      <vt:lpstr>Söhne</vt:lpstr>
      <vt:lpstr>Arial</vt:lpstr>
      <vt:lpstr>Calibri</vt:lpstr>
      <vt:lpstr>Cambria Math</vt:lpstr>
      <vt:lpstr>Corbel</vt:lpstr>
      <vt:lpstr>Times New Roman</vt:lpstr>
      <vt:lpstr>Office Theme</vt:lpstr>
      <vt:lpstr>CLEARMASK: Noise-Free and Naturalness-Preserving Protection Against Voice Deepfake Attacks</vt:lpstr>
      <vt:lpstr>Voice Deepfake Introduction</vt:lpstr>
      <vt:lpstr>Voice Synthesis Methods</vt:lpstr>
      <vt:lpstr>Voice Deepfake Threats</vt:lpstr>
      <vt:lpstr>Voice Deepfake Threat Model</vt:lpstr>
      <vt:lpstr>Defense against Voice Deepfake Attacks</vt:lpstr>
      <vt:lpstr>Defense against Voice Deepfake Attacks -Cont.</vt:lpstr>
      <vt:lpstr>CLEARMASK Application Scenario</vt:lpstr>
      <vt:lpstr>CLEARMASK System Overview</vt:lpstr>
      <vt:lpstr>Spectrogram Masking </vt:lpstr>
      <vt:lpstr>Audio Style Transfer</vt:lpstr>
      <vt:lpstr>Audio Style Transfer –Cont.</vt:lpstr>
      <vt:lpstr>Reverberation Generation</vt:lpstr>
      <vt:lpstr>LIVEMASK System Design</vt:lpstr>
      <vt:lpstr>Evaluation Setup</vt:lpstr>
      <vt:lpstr>Evaluation – Effectiveness &amp; Transferability</vt:lpstr>
      <vt:lpstr>Effectiveness – Human Study</vt:lpstr>
      <vt:lpstr>Evaluation– High-quality</vt:lpstr>
      <vt:lpstr>Evaluation - Robustness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Wang, Yuanda</cp:lastModifiedBy>
  <cp:revision>7</cp:revision>
  <cp:lastPrinted>2019-02-26T15:34:54Z</cp:lastPrinted>
  <dcterms:created xsi:type="dcterms:W3CDTF">2019-02-21T16:29:10Z</dcterms:created>
  <dcterms:modified xsi:type="dcterms:W3CDTF">2025-08-10T19:36:47Z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0x010100B376D7319899BC48BD008B75D08F7A40</vt:lpwstr>
  </property>
</Properties>
</file>