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handoutMasterIdLst>
    <p:handoutMasterId r:id="rId33"/>
  </p:handoutMasterIdLst>
  <p:sldIdLst>
    <p:sldId id="295" r:id="rId2"/>
    <p:sldId id="476" r:id="rId3"/>
    <p:sldId id="1553" r:id="rId4"/>
    <p:sldId id="1554" r:id="rId5"/>
    <p:sldId id="1555" r:id="rId6"/>
    <p:sldId id="1558" r:id="rId7"/>
    <p:sldId id="1559" r:id="rId8"/>
    <p:sldId id="1561" r:id="rId9"/>
    <p:sldId id="1562" r:id="rId10"/>
    <p:sldId id="1556" r:id="rId11"/>
    <p:sldId id="1560" r:id="rId12"/>
    <p:sldId id="1557" r:id="rId13"/>
    <p:sldId id="1563" r:id="rId14"/>
    <p:sldId id="1564" r:id="rId15"/>
    <p:sldId id="1565" r:id="rId16"/>
    <p:sldId id="1566" r:id="rId17"/>
    <p:sldId id="1567" r:id="rId18"/>
    <p:sldId id="1568" r:id="rId19"/>
    <p:sldId id="1569" r:id="rId20"/>
    <p:sldId id="1570" r:id="rId21"/>
    <p:sldId id="256" r:id="rId22"/>
    <p:sldId id="257" r:id="rId23"/>
    <p:sldId id="258" r:id="rId24"/>
    <p:sldId id="259" r:id="rId25"/>
    <p:sldId id="262" r:id="rId26"/>
    <p:sldId id="263" r:id="rId27"/>
    <p:sldId id="264" r:id="rId28"/>
    <p:sldId id="265" r:id="rId29"/>
    <p:sldId id="266" r:id="rId30"/>
    <p:sldId id="4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432FF"/>
    <a:srgbClr val="A47B5F"/>
    <a:srgbClr val="D5C693"/>
    <a:srgbClr val="226747"/>
    <a:srgbClr val="861F41"/>
    <a:srgbClr val="C64601"/>
    <a:srgbClr val="9797CB"/>
    <a:srgbClr val="66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44"/>
    <p:restoredTop sz="85363" autoAdjust="0"/>
  </p:normalViewPr>
  <p:slideViewPr>
    <p:cSldViewPr>
      <p:cViewPr varScale="1">
        <p:scale>
          <a:sx n="121" d="100"/>
          <a:sy n="121" d="100"/>
        </p:scale>
        <p:origin x="72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407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08148A-0F61-EC9E-21B1-4BE3ACFF24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780F4-82EE-1C71-01C2-0F251FAFE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19348-96E1-FE40-BF7C-0587F8AC963E}" type="datetimeFigureOut">
              <a:rPr lang="en-US" smtClean="0"/>
              <a:t>5/16/25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0CAA5-D5B3-9FBA-B339-6B0C904570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6608B-3FF5-427F-F218-CB38E17270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13492-083F-3B45-801C-AE22BAF8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25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2F4B3-44BC-424B-BC11-092C7906180F}" type="datetimeFigureOut">
              <a:rPr lang="en-US" smtClean="0"/>
              <a:t>5/16/25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70A9-BC59-43BD-B627-2CF99903C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3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7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A4299-24D4-1C1C-9688-2A1A36460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F3101C-9D6E-BE69-86DC-16AA4550AC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B9AD1D-6972-3C43-B6CC-4DCEA82E1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140F7-DAFB-E8B2-FEED-FA30D6095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80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3FC25-90CB-FB66-4248-048BCBE88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405A3-FD26-7D38-D2DC-32705D868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476D68-ABC2-1B35-7C65-C3FF742B1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2B267-56D9-1C06-5E9C-322E7F48D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53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B1A85-A637-8E49-E49B-89CA75D94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A842E3-80AE-B51F-66DB-B0B9DA8748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B369A9-697C-DB66-1F20-09F9652C7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D6756-3EA9-10BB-8E93-BD0C247A7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42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C9D82-8DFB-4B40-97E3-58B71019E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BBEF74-C8B7-6542-89FB-AD437AF18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0804BB-E9F3-6BDA-431D-68345DD1F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B7CE6-99EE-E7A5-C454-4962CC009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0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86731-F817-425E-1869-8DA8E2745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6E6F2D-F15B-80A7-26E4-EFAED8808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3C4077-EF76-6781-E17E-198B0A674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D571D-9614-25F4-51F0-93DFF5A7B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93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FA216-AB36-DE6F-5E57-EB586DA89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B2299A-FBE2-447C-38C0-A3D5BBD18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8870BC-B53C-2D17-49A7-89F105A3C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CB225-DC50-2472-6BE3-85F55EF5D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65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96D68-26E7-71CA-2898-AA0D2968F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2E96FA-6BFA-1E75-C5D2-815074347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08C35B-D705-B679-22C7-0D627DAC8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44343-3512-6B05-9F0F-635898C6A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15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895AC-0CA3-ED72-4F6F-F89C8AEC6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744983-FBC3-3700-6C9F-F6E2F7FB9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2BCCAC-1651-7AF6-2D54-0401DC1D9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1B61B-5195-1DB6-E646-35FA5897B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00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60AF8-2CD6-788F-FC5F-EE9BCCF0A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6447B-B1D3-BBC0-3EBC-0576697846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96139A-F36E-8D5E-A0B9-D9441215C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A712A-D8D7-C999-CC1A-B3CB4CE0F8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61C60-9531-E58D-FD3D-95C2FBE9D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16E3E7-5EAA-754D-5975-12669B1BE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B377E1-0D2C-A2FE-DCC1-48BC8AAFD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054F0-A127-AE8C-F08E-C85D4D549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8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5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A081E-0780-7CAE-BEC3-FC8553CA1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C8A3A-4DD7-8400-7B0C-BCAC3630FE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B7DCE-CF27-7D09-0C36-897099751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81C86-13BC-9BE1-7966-9EC48F369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64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f273205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f273205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812c400fc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812c400fc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812c400f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812c400f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812c400fc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812c400fc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812c400f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812c400f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812c400f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812c400f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812c400fc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812c400fc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7dc6354c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7dc6354c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812c400fc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812c400fc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B06E4-3644-D239-CD4F-767651B3E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0E62F3-BF6B-FB89-D0A8-0DEC39899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D0AF31-EA2D-1E5C-A729-E1284E291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14135-AE50-A372-14C8-47411C818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3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BEB72-1E79-B66B-E2DA-50056C6CF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E8F39C-9428-21DE-614D-AF6DF2095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624C0-1611-F7B7-7F51-2E65D794B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DC109-134D-CEE2-F34F-BE188FC9F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33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FD4F8-EE33-930D-EFC0-AB63DFAB1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E568C-3F21-EBB1-D862-12568D08A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4F91E-5C3C-4F34-148C-471294213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DE251-2F52-E3DB-77F2-9FF4580D4C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71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10C46-980A-636E-7023-E9FD23A44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FADA42-6AA2-6508-065F-11F5B7FB25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B65ECE-A854-54AF-5D0A-74B4F623C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2CCFE-640E-A3BF-EECC-3207788F7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6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D2003-A79F-DD27-D0B1-68D25C4E4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F599E8-34FE-0F37-D105-151BBF6FD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BA427-64CB-CF57-910E-8E2DAD285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AA9D-522D-BB22-63D1-28D71B719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33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B9B1D-4E07-5223-DDCA-7CBB1E83F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C8C81C-2D0C-C71A-78F2-EFDB6BD21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4381F4-CB6B-2949-CA94-EB6E97FA2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39E6C-2C5F-E273-6A81-1AC3159C91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8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46887-859C-FD2A-8D05-48DEFF498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C32BEE-8738-A57C-671D-9D952E931F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7105BB-C00E-66FD-0517-3F573CDB8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61980-751F-0CD9-1DA9-F8D39468D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70A9-BC59-43BD-B627-2CF99903C1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2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ounded Rectangle 29"/>
          <p:cNvSpPr/>
          <p:nvPr/>
        </p:nvSpPr>
        <p:spPr bwMode="white">
          <a:xfrm>
            <a:off x="7213600" y="3970709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39085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>
            <a:off x="1" y="3640151"/>
            <a:ext cx="12192000" cy="24417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rgbClr val="02473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solidFill>
                <a:srgbClr val="226747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1240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582302" y="5090541"/>
            <a:ext cx="143123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10/9/2024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343400"/>
            <a:ext cx="17272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" name="Picture 2" descr="University of Hawaiʻi at Mānoa - Wikipedia">
            <a:extLst>
              <a:ext uri="{FF2B5EF4-FFF2-40B4-BE49-F238E27FC236}">
                <a16:creationId xmlns:a16="http://schemas.microsoft.com/office/drawing/2014/main" id="{C3208210-EBEB-9520-603D-56EC2DF4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621" y="5791200"/>
            <a:ext cx="1572082" cy="5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69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4560" y="6327399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4560" y="6327399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35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885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243583"/>
            <a:ext cx="11845304" cy="5120640"/>
          </a:xfrm>
        </p:spPr>
        <p:txBody>
          <a:bodyPr/>
          <a:lstStyle>
            <a:lvl2pPr>
              <a:buClr>
                <a:schemeClr val="accent4">
                  <a:lumMod val="75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1571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3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rgbClr val="660000"/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7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7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7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62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bg2">
              <a:lumMod val="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9" y="2244970"/>
            <a:ext cx="5389033" cy="457200"/>
          </a:xfrm>
          <a:solidFill>
            <a:schemeClr val="bg2">
              <a:lumMod val="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4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203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10/9/2024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1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94560" y="6327399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5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>
            <a:noAutofit/>
          </a:bodyPr>
          <a:lstStyle>
            <a:lvl1pPr algn="l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8645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4" y="1109162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11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94560" y="6327399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3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61036" y="888"/>
            <a:ext cx="11845304" cy="1066800"/>
          </a:xfrm>
          <a:prstGeom prst="rect">
            <a:avLst/>
          </a:prstGeom>
          <a:noFill/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73736" y="1325880"/>
            <a:ext cx="11845304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08E4E1C-BDF6-E4CD-136C-B9C504165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0" y="1066800"/>
            <a:ext cx="6080760" cy="73152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lIns="130032" tIns="65015" rIns="130032" bIns="65015" anchor="ctr"/>
          <a:lstStyle/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44" kern="1200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75E8D1-B0C6-6FB5-C02F-DF10A5B6B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6080760" cy="7315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00000">
                <a:schemeClr val="bg1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lIns="130032" tIns="65015" rIns="130032" bIns="65015" anchor="ctr"/>
          <a:lstStyle/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44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682339-8955-F201-C320-A262D8A842E8}"/>
              </a:ext>
            </a:extLst>
          </p:cNvPr>
          <p:cNvSpPr txBox="1"/>
          <p:nvPr/>
        </p:nvSpPr>
        <p:spPr>
          <a:xfrm>
            <a:off x="0" y="6519446"/>
            <a:ext cx="5791200" cy="338554"/>
          </a:xfrm>
          <a:prstGeom prst="rect">
            <a:avLst/>
          </a:prstGeom>
          <a:solidFill>
            <a:srgbClr val="024731"/>
          </a:solidFill>
        </p:spPr>
        <p:txBody>
          <a:bodyPr wrap="square" rtlCol="0">
            <a:spAutoFit/>
          </a:bodyPr>
          <a:lstStyle/>
          <a:p>
            <a:pPr algn="ctr"/>
            <a:fld id="{359A8492-3EB3-2648-B9A8-C61662916D5D}" type="datetime5">
              <a:rPr lang="en-US" sz="1600" smtClean="0">
                <a:solidFill>
                  <a:schemeClr val="bg1"/>
                </a:solidFill>
                <a:latin typeface="Apple Braille" pitchFamily="2" charset="0"/>
                <a:cs typeface="Times New Roman" panose="02020603050405020304" pitchFamily="18" charset="0"/>
              </a:rPr>
              <a:t>16-May-25</a:t>
            </a:fld>
            <a:endParaRPr lang="en-US" dirty="0">
              <a:solidFill>
                <a:schemeClr val="bg1"/>
              </a:solidFill>
              <a:latin typeface="Apple Braille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A4DEBD-53FD-CA71-DFE2-46A0880D6831}"/>
              </a:ext>
            </a:extLst>
          </p:cNvPr>
          <p:cNvSpPr txBox="1">
            <a:spLocks/>
          </p:cNvSpPr>
          <p:nvPr/>
        </p:nvSpPr>
        <p:spPr>
          <a:xfrm>
            <a:off x="5791200" y="6518558"/>
            <a:ext cx="641604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fld id="{8E80E500-8917-994E-891C-082FECEEF2A0}" type="slidenum">
              <a:rPr lang="en-US" sz="1600" smtClean="0">
                <a:solidFill>
                  <a:schemeClr val="bg1"/>
                </a:solidFill>
                <a:latin typeface="Apple Braille" pitchFamily="2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Apple Braille" pitchFamily="2" charset="0"/>
            </a:endParaRPr>
          </a:p>
        </p:txBody>
      </p:sp>
      <p:pic>
        <p:nvPicPr>
          <p:cNvPr id="1026" name="Picture 2" descr="University of Hawaiʻi at Mānoa - Wikipedia">
            <a:extLst>
              <a:ext uri="{FF2B5EF4-FFF2-40B4-BE49-F238E27FC236}">
                <a16:creationId xmlns:a16="http://schemas.microsoft.com/office/drawing/2014/main" id="{5A2DEE56-FF75-C31A-6C05-808326B4A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621" y="5791200"/>
            <a:ext cx="1572082" cy="5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23CB2102-D32C-3C99-9748-D5CC9A0B7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0" y="1066800"/>
            <a:ext cx="6080760" cy="73152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lIns="130032" tIns="65015" rIns="130032" bIns="65015" anchor="ctr"/>
          <a:lstStyle/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44" kern="1200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A7A9990-8BA8-E407-4424-F6A8E97FF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6080760" cy="7315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00000">
                <a:schemeClr val="bg1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lIns="130032" tIns="65015" rIns="130032" bIns="65015" anchor="ctr"/>
          <a:lstStyle/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44" kern="12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14F5AC-958A-8E3E-A73A-30567A87BD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640" y="1066800"/>
            <a:ext cx="6080760" cy="73152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lIns="130032" tIns="65015" rIns="130032" bIns="65015" anchor="ctr"/>
          <a:lstStyle/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44" kern="120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FE119B-8D45-E52A-C60D-EB84553021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0" y="1066800"/>
            <a:ext cx="6080760" cy="7315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00000">
                <a:schemeClr val="bg1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lIns="130032" tIns="65015" rIns="130032" bIns="65015" anchor="ctr"/>
          <a:lstStyle/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44" kern="1200" dirty="0"/>
          </a:p>
        </p:txBody>
      </p:sp>
    </p:spTree>
    <p:extLst>
      <p:ext uri="{BB962C8B-B14F-4D97-AF65-F5344CB8AC3E}">
        <p14:creationId xmlns:p14="http://schemas.microsoft.com/office/powerpoint/2010/main" val="377704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rgbClr val="660000"/>
        </a:buClr>
        <a:buFont typeface="Georgia"/>
        <a:buChar char="•"/>
        <a:defRPr kumimoji="0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gic-Ma-tech/Audio-Jailbreak-Attacks/tree/mai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3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hanqingguo.github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3045E2E-2EF6-9828-EAE7-B7A56E6B9D90}"/>
              </a:ext>
            </a:extLst>
          </p:cNvPr>
          <p:cNvSpPr txBox="1">
            <a:spLocks/>
          </p:cNvSpPr>
          <p:nvPr/>
        </p:nvSpPr>
        <p:spPr>
          <a:xfrm>
            <a:off x="457200" y="1487781"/>
            <a:ext cx="11277600" cy="1470025"/>
          </a:xfrm>
          <a:prstGeom prst="rect">
            <a:avLst/>
          </a:prstGeom>
          <a:noFill/>
        </p:spPr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Voices in the Loop: Audio Threats and Cross-Modal Vulnerabilities in Multimodal LLMs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2745329-B5D0-2D17-4CC3-DE867212F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664515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F01663-3A9A-B5D4-7B6B-9F6C1861939A}"/>
              </a:ext>
            </a:extLst>
          </p:cNvPr>
          <p:cNvSpPr txBox="1"/>
          <p:nvPr/>
        </p:nvSpPr>
        <p:spPr>
          <a:xfrm>
            <a:off x="4572000" y="4800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Presenter: Hanqing Guo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2AC3A-62BA-40E4-C527-CFB54934A2D3}"/>
              </a:ext>
            </a:extLst>
          </p:cNvPr>
          <p:cNvSpPr txBox="1"/>
          <p:nvPr/>
        </p:nvSpPr>
        <p:spPr>
          <a:xfrm>
            <a:off x="3129965" y="4191000"/>
            <a:ext cx="628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Authors: Rui Duan, Hanqing Guo, Jay Luo, </a:t>
            </a:r>
            <a:r>
              <a:rPr lang="en-US" dirty="0" err="1"/>
              <a:t>Zhuangdi</a:t>
            </a:r>
            <a:r>
              <a:rPr lang="en-US" dirty="0"/>
              <a:t> Zhu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A8C7FB-AAB5-37B1-2BF6-403C8F3EC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552524"/>
            <a:ext cx="954461" cy="954461"/>
          </a:xfrm>
          <a:prstGeom prst="rect">
            <a:avLst/>
          </a:prstGeom>
        </p:spPr>
      </p:pic>
      <p:pic>
        <p:nvPicPr>
          <p:cNvPr id="9" name="Picture 8" descr="Graphic Standards Manual | Rider University">
            <a:extLst>
              <a:ext uri="{FF2B5EF4-FFF2-40B4-BE49-F238E27FC236}">
                <a16:creationId xmlns:a16="http://schemas.microsoft.com/office/drawing/2014/main" id="{294CF682-2E26-F997-3E35-6DD0B3211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44" y="5931837"/>
            <a:ext cx="1480917" cy="39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yteDance - Sofina">
            <a:extLst>
              <a:ext uri="{FF2B5EF4-FFF2-40B4-BE49-F238E27FC236}">
                <a16:creationId xmlns:a16="http://schemas.microsoft.com/office/drawing/2014/main" id="{7C2EF665-49AD-37AE-27A4-70553AFD5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614" y="0"/>
            <a:ext cx="2965450" cy="108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59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EA9D9-53D7-D19D-9B3B-478CDE6D5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158C-4A05-BB02-CF6A-8FCCEA19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Speech LLM Researches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C9AD8-9921-A756-F7F4-7A5277CFD80A}"/>
              </a:ext>
            </a:extLst>
          </p:cNvPr>
          <p:cNvSpPr txBox="1"/>
          <p:nvPr/>
        </p:nvSpPr>
        <p:spPr>
          <a:xfrm>
            <a:off x="381000" y="6019800"/>
            <a:ext cx="990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[ACL’24] </a:t>
            </a:r>
            <a:r>
              <a:rPr lang="en-US" sz="1400" dirty="0" err="1"/>
              <a:t>SpeechGuard</a:t>
            </a:r>
            <a:r>
              <a:rPr lang="en-US" sz="1400" dirty="0"/>
              <a:t>: Exploring the Adversarial Robustness of Multimodal Large Language Models</a:t>
            </a:r>
          </a:p>
        </p:txBody>
      </p:sp>
      <p:pic>
        <p:nvPicPr>
          <p:cNvPr id="8" name="Picture 7" descr="A diagram of a computer&#10;&#10;AI-generated content may be incorrect.">
            <a:extLst>
              <a:ext uri="{FF2B5EF4-FFF2-40B4-BE49-F238E27FC236}">
                <a16:creationId xmlns:a16="http://schemas.microsoft.com/office/drawing/2014/main" id="{D1B3D219-6901-F09D-009A-5B077636B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3004"/>
            <a:ext cx="4609351" cy="4041479"/>
          </a:xfrm>
          <a:prstGeom prst="rect">
            <a:avLst/>
          </a:prstGeom>
        </p:spPr>
      </p:pic>
      <p:pic>
        <p:nvPicPr>
          <p:cNvPr id="11" name="Picture 10" descr="A table with text and ticks&#10;&#10;AI-generated content may be incorrect.">
            <a:extLst>
              <a:ext uri="{FF2B5EF4-FFF2-40B4-BE49-F238E27FC236}">
                <a16:creationId xmlns:a16="http://schemas.microsoft.com/office/drawing/2014/main" id="{B8F28B69-C639-8D25-F20B-042DBA7BE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687376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2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0AAB1-2E49-BD65-A8E5-E261BF9B3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CB7C-18E8-2D40-A2C9-4439C242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Speech LLM Researches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28C29-FA8A-9101-7F9B-4D88BF553AC1}"/>
              </a:ext>
            </a:extLst>
          </p:cNvPr>
          <p:cNvSpPr txBox="1"/>
          <p:nvPr/>
        </p:nvSpPr>
        <p:spPr>
          <a:xfrm>
            <a:off x="381000" y="6019800"/>
            <a:ext cx="990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[ACL’24] </a:t>
            </a:r>
            <a:r>
              <a:rPr lang="en-US" sz="1400" dirty="0" err="1"/>
              <a:t>SpeechGuard</a:t>
            </a:r>
            <a:r>
              <a:rPr lang="en-US" sz="1400" dirty="0"/>
              <a:t>: Exploring the Adversarial Robustness of Multimodal Large Language Models</a:t>
            </a:r>
          </a:p>
        </p:txBody>
      </p:sp>
      <p:pic>
        <p:nvPicPr>
          <p:cNvPr id="10" name="Picture 9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456ED2BE-281B-D907-53C2-53C130A5B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00731"/>
            <a:ext cx="6397410" cy="2317750"/>
          </a:xfrm>
          <a:prstGeom prst="rect">
            <a:avLst/>
          </a:prstGeom>
        </p:spPr>
      </p:pic>
      <p:pic>
        <p:nvPicPr>
          <p:cNvPr id="12" name="Picture 11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8C8234D6-44D1-0D9F-0719-4BD79311E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55" y="2456306"/>
            <a:ext cx="5239885" cy="21494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4AB9B-1109-D98C-F972-7265C4265F82}"/>
              </a:ext>
            </a:extLst>
          </p:cNvPr>
          <p:cNvSpPr txBox="1"/>
          <p:nvPr/>
        </p:nvSpPr>
        <p:spPr>
          <a:xfrm>
            <a:off x="1676400" y="4876800"/>
            <a:ext cx="2057400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Hard to transfer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761B5-7303-26E3-271F-42420918663E}"/>
              </a:ext>
            </a:extLst>
          </p:cNvPr>
          <p:cNvSpPr txBox="1"/>
          <p:nvPr/>
        </p:nvSpPr>
        <p:spPr>
          <a:xfrm>
            <a:off x="8319597" y="4876800"/>
            <a:ext cx="2057400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Easy to defend</a:t>
            </a:r>
          </a:p>
        </p:txBody>
      </p:sp>
    </p:spTree>
    <p:extLst>
      <p:ext uri="{BB962C8B-B14F-4D97-AF65-F5344CB8AC3E}">
        <p14:creationId xmlns:p14="http://schemas.microsoft.com/office/powerpoint/2010/main" val="50973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98D04-5F13-6C52-424C-6155058BE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140A7-29AC-AC3E-6327-0003D039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218B61-A2E1-D78F-F58D-60BD6C8D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58" y="2360537"/>
            <a:ext cx="9136660" cy="364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4">
            <a:extLst>
              <a:ext uri="{FF2B5EF4-FFF2-40B4-BE49-F238E27FC236}">
                <a16:creationId xmlns:a16="http://schemas.microsoft.com/office/drawing/2014/main" id="{52B0A724-7057-F979-59C4-90B0594F14C3}"/>
              </a:ext>
            </a:extLst>
          </p:cNvPr>
          <p:cNvSpPr txBox="1"/>
          <p:nvPr/>
        </p:nvSpPr>
        <p:spPr>
          <a:xfrm>
            <a:off x="213360" y="1213247"/>
            <a:ext cx="11635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84780"/>
                </a:solidFill>
              </a:rPr>
              <a:t>Speech language models are designed to handle arbitrary audio input and output. As audio-specialized systems, they represent a branch of multimodal large language models.</a:t>
            </a:r>
            <a:endParaRPr lang="zh-CN" altLang="en-US" dirty="0">
              <a:solidFill>
                <a:srgbClr val="2847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03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67244-694C-28D5-E3A2-86DFA2127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7867-02B3-BA7C-BC68-10115D28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cxnSp>
        <p:nvCxnSpPr>
          <p:cNvPr id="3" name="直接箭头连接符 19">
            <a:extLst>
              <a:ext uri="{FF2B5EF4-FFF2-40B4-BE49-F238E27FC236}">
                <a16:creationId xmlns:a16="http://schemas.microsoft.com/office/drawing/2014/main" id="{A91A3731-58BF-16B5-8B24-B85A161141E8}"/>
              </a:ext>
            </a:extLst>
          </p:cNvPr>
          <p:cNvCxnSpPr/>
          <p:nvPr/>
        </p:nvCxnSpPr>
        <p:spPr>
          <a:xfrm>
            <a:off x="3505200" y="4722249"/>
            <a:ext cx="467106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1">
            <a:extLst>
              <a:ext uri="{FF2B5EF4-FFF2-40B4-BE49-F238E27FC236}">
                <a16:creationId xmlns:a16="http://schemas.microsoft.com/office/drawing/2014/main" id="{0EC5A002-0E5C-A7DF-C9AA-435404F945AF}"/>
              </a:ext>
            </a:extLst>
          </p:cNvPr>
          <p:cNvCxnSpPr/>
          <p:nvPr/>
        </p:nvCxnSpPr>
        <p:spPr>
          <a:xfrm>
            <a:off x="3634740" y="2474349"/>
            <a:ext cx="4671060" cy="0"/>
          </a:xfrm>
          <a:prstGeom prst="straightConnector1">
            <a:avLst/>
          </a:prstGeom>
          <a:ln w="63500">
            <a:solidFill>
              <a:srgbClr val="F1C2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5">
            <a:extLst>
              <a:ext uri="{FF2B5EF4-FFF2-40B4-BE49-F238E27FC236}">
                <a16:creationId xmlns:a16="http://schemas.microsoft.com/office/drawing/2014/main" id="{DE5077D3-1EF3-6B89-2188-92641861FA47}"/>
              </a:ext>
            </a:extLst>
          </p:cNvPr>
          <p:cNvSpPr/>
          <p:nvPr/>
        </p:nvSpPr>
        <p:spPr>
          <a:xfrm>
            <a:off x="4541520" y="1879214"/>
            <a:ext cx="2444114" cy="42595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1FBD9E-763A-8BDB-0261-546934A60FA7}"/>
              </a:ext>
            </a:extLst>
          </p:cNvPr>
          <p:cNvSpPr txBox="1"/>
          <p:nvPr/>
        </p:nvSpPr>
        <p:spPr>
          <a:xfrm>
            <a:off x="4619625" y="3309623"/>
            <a:ext cx="2164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Speech language Model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Audio Signal PNG Transparent Images Free Download | Vector Files | Pngtree">
            <a:extLst>
              <a:ext uri="{FF2B5EF4-FFF2-40B4-BE49-F238E27FC236}">
                <a16:creationId xmlns:a16="http://schemas.microsoft.com/office/drawing/2014/main" id="{1F0D300E-E955-124E-CEE0-BBDF2D0FC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4" y="1553249"/>
            <a:ext cx="2557745" cy="182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357E7272-B637-0F35-E449-F1B2D3CE4444}"/>
              </a:ext>
            </a:extLst>
          </p:cNvPr>
          <p:cNvSpPr txBox="1"/>
          <p:nvPr/>
        </p:nvSpPr>
        <p:spPr>
          <a:xfrm>
            <a:off x="8778240" y="2289683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You are right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文本框 8">
            <a:extLst>
              <a:ext uri="{FF2B5EF4-FFF2-40B4-BE49-F238E27FC236}">
                <a16:creationId xmlns:a16="http://schemas.microsoft.com/office/drawing/2014/main" id="{9E24EB05-DCCD-F6D1-AFD6-53ED907C37E5}"/>
              </a:ext>
            </a:extLst>
          </p:cNvPr>
          <p:cNvSpPr txBox="1"/>
          <p:nvPr/>
        </p:nvSpPr>
        <p:spPr>
          <a:xfrm>
            <a:off x="1027698" y="3189208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84780"/>
                </a:solidFill>
              </a:rPr>
              <a:t>Normal Audio</a:t>
            </a:r>
            <a:endParaRPr lang="zh-CN" altLang="en-US" dirty="0">
              <a:solidFill>
                <a:srgbClr val="284780"/>
              </a:solidFill>
            </a:endParaRPr>
          </a:p>
        </p:txBody>
      </p:sp>
      <p:pic>
        <p:nvPicPr>
          <p:cNvPr id="12" name="Picture 6" descr="Audio Signal PNG Transparent Images Free Download | Vector Files | Pngtree">
            <a:extLst>
              <a:ext uri="{FF2B5EF4-FFF2-40B4-BE49-F238E27FC236}">
                <a16:creationId xmlns:a16="http://schemas.microsoft.com/office/drawing/2014/main" id="{ED5E1D3B-154C-B8DB-244C-FB37D8C0F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5" y="4090436"/>
            <a:ext cx="1769076" cy="12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C469347-63F0-64AB-0564-B4814D728D12}"/>
              </a:ext>
            </a:extLst>
          </p:cNvPr>
          <p:cNvSpPr txBox="1"/>
          <p:nvPr/>
        </p:nvSpPr>
        <p:spPr>
          <a:xfrm>
            <a:off x="1148486" y="5566394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Attack Audio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id="{78481EF5-4FA3-BE14-75C0-97DFB751F838}"/>
              </a:ext>
            </a:extLst>
          </p:cNvPr>
          <p:cNvSpPr txBox="1"/>
          <p:nvPr/>
        </p:nvSpPr>
        <p:spPr>
          <a:xfrm>
            <a:off x="8567810" y="4509952"/>
            <a:ext cx="2827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Here’s a method to kill people...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23">
            <a:extLst>
              <a:ext uri="{FF2B5EF4-FFF2-40B4-BE49-F238E27FC236}">
                <a16:creationId xmlns:a16="http://schemas.microsoft.com/office/drawing/2014/main" id="{38DE5276-A80A-E096-0033-4F3CFF94EE53}"/>
              </a:ext>
            </a:extLst>
          </p:cNvPr>
          <p:cNvSpPr txBox="1"/>
          <p:nvPr/>
        </p:nvSpPr>
        <p:spPr>
          <a:xfrm>
            <a:off x="151447" y="1152336"/>
            <a:ext cx="116376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284780"/>
                </a:solidFill>
              </a:rPr>
              <a:t>The target of audio jailbreaks in speech language models is to craft adversarial audio inputs that trigger unintended behaviors, effectively bypassing the model’s safeguards.</a:t>
            </a:r>
            <a:endParaRPr lang="zh-CN" altLang="en-US" sz="1600" dirty="0">
              <a:solidFill>
                <a:srgbClr val="284780"/>
              </a:solidFill>
            </a:endParaRPr>
          </a:p>
        </p:txBody>
      </p:sp>
      <p:sp>
        <p:nvSpPr>
          <p:cNvPr id="16" name="文本框 24">
            <a:extLst>
              <a:ext uri="{FF2B5EF4-FFF2-40B4-BE49-F238E27FC236}">
                <a16:creationId xmlns:a16="http://schemas.microsoft.com/office/drawing/2014/main" id="{238603BE-EE6B-C019-F941-512FEC751C14}"/>
              </a:ext>
            </a:extLst>
          </p:cNvPr>
          <p:cNvSpPr txBox="1"/>
          <p:nvPr/>
        </p:nvSpPr>
        <p:spPr>
          <a:xfrm>
            <a:off x="2114403" y="453758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pic>
        <p:nvPicPr>
          <p:cNvPr id="17" name="Picture 2" descr="Noise: White, Pink, Brown, etc. - What's the Difference? - RouteNote Create  Blog">
            <a:extLst>
              <a:ext uri="{FF2B5EF4-FFF2-40B4-BE49-F238E27FC236}">
                <a16:creationId xmlns:a16="http://schemas.microsoft.com/office/drawing/2014/main" id="{66C25A97-4E07-061C-1A72-EC6E5631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39" y="4537583"/>
            <a:ext cx="758928" cy="44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26">
            <a:extLst>
              <a:ext uri="{FF2B5EF4-FFF2-40B4-BE49-F238E27FC236}">
                <a16:creationId xmlns:a16="http://schemas.microsoft.com/office/drawing/2014/main" id="{3159FAC8-6441-9CC1-6B71-7D34315C3DCD}"/>
              </a:ext>
            </a:extLst>
          </p:cNvPr>
          <p:cNvSpPr txBox="1"/>
          <p:nvPr/>
        </p:nvSpPr>
        <p:spPr>
          <a:xfrm>
            <a:off x="600744" y="5111065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284780"/>
                </a:solidFill>
              </a:rPr>
              <a:t>Normal Audio</a:t>
            </a:r>
            <a:endParaRPr lang="zh-CN" altLang="en-US" sz="1200" dirty="0">
              <a:solidFill>
                <a:srgbClr val="284780"/>
              </a:solidFill>
            </a:endParaRPr>
          </a:p>
        </p:txBody>
      </p:sp>
      <p:sp>
        <p:nvSpPr>
          <p:cNvPr id="19" name="文本框 27">
            <a:extLst>
              <a:ext uri="{FF2B5EF4-FFF2-40B4-BE49-F238E27FC236}">
                <a16:creationId xmlns:a16="http://schemas.microsoft.com/office/drawing/2014/main" id="{D39780FE-443B-BB12-AF59-FB03BA53A651}"/>
              </a:ext>
            </a:extLst>
          </p:cNvPr>
          <p:cNvSpPr txBox="1"/>
          <p:nvPr/>
        </p:nvSpPr>
        <p:spPr>
          <a:xfrm>
            <a:off x="2625971" y="5156283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noise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85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F22DA-75C5-E581-4C64-79B0483FD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1864-AF6E-DD04-7F1A-56B9EE44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F4FCA8-0293-A3AC-ADF3-607175785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" y="2024778"/>
            <a:ext cx="10656732" cy="40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5E51865-B042-5E29-AF6A-57EEB807D608}"/>
              </a:ext>
            </a:extLst>
          </p:cNvPr>
          <p:cNvSpPr txBox="1"/>
          <p:nvPr/>
        </p:nvSpPr>
        <p:spPr>
          <a:xfrm>
            <a:off x="468468" y="1165896"/>
            <a:ext cx="10969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284780"/>
                </a:solidFill>
              </a:rPr>
              <a:t>Speech uses </a:t>
            </a:r>
            <a:r>
              <a:rPr lang="en-US" altLang="zh-CN" sz="1600" dirty="0" err="1">
                <a:solidFill>
                  <a:srgbClr val="284780"/>
                </a:solidFill>
              </a:rPr>
              <a:t>HuBERT</a:t>
            </a:r>
            <a:r>
              <a:rPr lang="en-US" altLang="zh-CN" sz="1600" dirty="0">
                <a:solidFill>
                  <a:srgbClr val="284780"/>
                </a:solidFill>
              </a:rPr>
              <a:t> to discretize audio into token units, which are then used to train the model. Finally, the LLM outputs token units that are converted back into audio using a vocoder.</a:t>
            </a:r>
            <a:endParaRPr lang="zh-CN" altLang="en-US" sz="1600" dirty="0">
              <a:solidFill>
                <a:srgbClr val="2847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82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0C0F7-F959-198A-5949-79BC42618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59A6-44CE-1972-73B2-A9275264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7EDD89E7-979F-3E3B-713F-8FEA66776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5" y="3172608"/>
            <a:ext cx="851094" cy="851094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D043857F-D206-2121-919A-FCEAB33BC518}"/>
              </a:ext>
            </a:extLst>
          </p:cNvPr>
          <p:cNvGrpSpPr/>
          <p:nvPr/>
        </p:nvGrpSpPr>
        <p:grpSpPr>
          <a:xfrm>
            <a:off x="6233772" y="3210708"/>
            <a:ext cx="5417596" cy="754256"/>
            <a:chOff x="2126592" y="4120809"/>
            <a:chExt cx="5417596" cy="754256"/>
          </a:xfrm>
        </p:grpSpPr>
        <p:sp>
          <p:nvSpPr>
            <p:cNvPr id="7" name="矩形: 圆角 4">
              <a:extLst>
                <a:ext uri="{FF2B5EF4-FFF2-40B4-BE49-F238E27FC236}">
                  <a16:creationId xmlns:a16="http://schemas.microsoft.com/office/drawing/2014/main" id="{88CD85D8-5E59-8795-C19D-235B66257FFF}"/>
                </a:ext>
              </a:extLst>
            </p:cNvPr>
            <p:cNvSpPr/>
            <p:nvPr/>
          </p:nvSpPr>
          <p:spPr>
            <a:xfrm>
              <a:off x="2126592" y="4127659"/>
              <a:ext cx="5417596" cy="74740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85EFF093-3685-44FB-A6D5-565298A3A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975" y="4120809"/>
              <a:ext cx="748846" cy="75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本框 7">
              <a:extLst>
                <a:ext uri="{FF2B5EF4-FFF2-40B4-BE49-F238E27FC236}">
                  <a16:creationId xmlns:a16="http://schemas.microsoft.com/office/drawing/2014/main" id="{C488E755-4D23-ECB1-7CEF-7DB8EA3782FD}"/>
                </a:ext>
              </a:extLst>
            </p:cNvPr>
            <p:cNvSpPr txBox="1"/>
            <p:nvPr/>
          </p:nvSpPr>
          <p:spPr>
            <a:xfrm>
              <a:off x="3518751" y="4297882"/>
              <a:ext cx="1491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000" b="1">
                  <a:solidFill>
                    <a:srgbClr val="FF0000"/>
                  </a:solidFill>
                </a:defRPr>
              </a:lvl1pPr>
            </a:lstStyle>
            <a:p>
              <a:r>
                <a:rPr lang="en-US" altLang="zh-CN" sz="2000" dirty="0" err="1">
                  <a:solidFill>
                    <a:schemeClr val="accent1">
                      <a:lumMod val="75000"/>
                    </a:schemeClr>
                  </a:solidFill>
                </a:rPr>
                <a:t>SpeechGPT</a:t>
              </a:r>
              <a:endParaRPr lang="zh-CN" alt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文本框 15">
            <a:extLst>
              <a:ext uri="{FF2B5EF4-FFF2-40B4-BE49-F238E27FC236}">
                <a16:creationId xmlns:a16="http://schemas.microsoft.com/office/drawing/2014/main" id="{9914DDEA-36EB-1289-EBA1-67AD64F079B7}"/>
              </a:ext>
            </a:extLst>
          </p:cNvPr>
          <p:cNvSpPr txBox="1"/>
          <p:nvPr/>
        </p:nvSpPr>
        <p:spPr>
          <a:xfrm>
            <a:off x="2224208" y="2869101"/>
            <a:ext cx="341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altLang="zh-CN" sz="1400" b="1" dirty="0"/>
              <a:t>1. Can access the a target</a:t>
            </a:r>
          </a:p>
          <a:p>
            <a:r>
              <a:rPr lang="en-US" altLang="zh-CN" sz="1400" b="1" dirty="0"/>
              <a:t> model for discretizing audio</a:t>
            </a:r>
            <a:endParaRPr lang="zh-CN" altLang="en-US" sz="1400" b="1" dirty="0"/>
          </a:p>
        </p:txBody>
      </p:sp>
      <p:sp>
        <p:nvSpPr>
          <p:cNvPr id="11" name="文本框 16">
            <a:extLst>
              <a:ext uri="{FF2B5EF4-FFF2-40B4-BE49-F238E27FC236}">
                <a16:creationId xmlns:a16="http://schemas.microsoft.com/office/drawing/2014/main" id="{A652C203-F4B6-FCD8-A6E5-5E02EDAC1928}"/>
              </a:ext>
            </a:extLst>
          </p:cNvPr>
          <p:cNvSpPr txBox="1"/>
          <p:nvPr/>
        </p:nvSpPr>
        <p:spPr>
          <a:xfrm>
            <a:off x="2094999" y="3870535"/>
            <a:ext cx="2914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2. Can access the LLM output loss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箭头: 右 17">
            <a:extLst>
              <a:ext uri="{FF2B5EF4-FFF2-40B4-BE49-F238E27FC236}">
                <a16:creationId xmlns:a16="http://schemas.microsoft.com/office/drawing/2014/main" id="{CEC2C9C2-5DAA-4B92-E419-F6CAA6F23652}"/>
              </a:ext>
            </a:extLst>
          </p:cNvPr>
          <p:cNvSpPr/>
          <p:nvPr/>
        </p:nvSpPr>
        <p:spPr>
          <a:xfrm>
            <a:off x="1809621" y="3299460"/>
            <a:ext cx="4050159" cy="5710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8">
            <a:extLst>
              <a:ext uri="{FF2B5EF4-FFF2-40B4-BE49-F238E27FC236}">
                <a16:creationId xmlns:a16="http://schemas.microsoft.com/office/drawing/2014/main" id="{1487D9A5-7C8A-62C9-18FC-8169D9E743CE}"/>
              </a:ext>
            </a:extLst>
          </p:cNvPr>
          <p:cNvSpPr txBox="1"/>
          <p:nvPr/>
        </p:nvSpPr>
        <p:spPr>
          <a:xfrm>
            <a:off x="355600" y="1449293"/>
            <a:ext cx="11008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84780"/>
                </a:solidFill>
              </a:rPr>
              <a:t>We assume that we can access the </a:t>
            </a:r>
            <a:r>
              <a:rPr lang="en-US" altLang="zh-CN" dirty="0" err="1">
                <a:solidFill>
                  <a:srgbClr val="284780"/>
                </a:solidFill>
              </a:rPr>
              <a:t>HuBERT</a:t>
            </a:r>
            <a:r>
              <a:rPr lang="en-US" altLang="zh-CN" dirty="0">
                <a:solidFill>
                  <a:srgbClr val="284780"/>
                </a:solidFill>
              </a:rPr>
              <a:t> and LLM loss outputs of the </a:t>
            </a:r>
            <a:r>
              <a:rPr lang="en-US" altLang="zh-CN" dirty="0" err="1">
                <a:solidFill>
                  <a:srgbClr val="284780"/>
                </a:solidFill>
              </a:rPr>
              <a:t>SpeechGPT</a:t>
            </a:r>
            <a:r>
              <a:rPr lang="en-US" altLang="zh-CN" dirty="0">
                <a:solidFill>
                  <a:srgbClr val="284780"/>
                </a:solidFill>
              </a:rPr>
              <a:t> model to optimize the audio tokens.</a:t>
            </a:r>
            <a:endParaRPr lang="zh-CN" altLang="en-US" dirty="0">
              <a:solidFill>
                <a:srgbClr val="2847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38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9A4AD-A357-8AB9-0946-78F8618D5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DF80-C362-F8BC-BB50-A2AFC4AB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3BFEC635-0FEE-97CA-1533-847B2CAED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89" y="1432560"/>
            <a:ext cx="5573260" cy="4961387"/>
          </a:xfrm>
          <a:prstGeom prst="rect">
            <a:avLst/>
          </a:prstGeom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id="{E35460AD-5B4D-EB2C-B8E3-EF2207D5BAB9}"/>
              </a:ext>
            </a:extLst>
          </p:cNvPr>
          <p:cNvSpPr txBox="1"/>
          <p:nvPr/>
        </p:nvSpPr>
        <p:spPr>
          <a:xfrm>
            <a:off x="76200" y="1686545"/>
            <a:ext cx="55225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284780"/>
                </a:solidFill>
              </a:rPr>
              <a:t>1. We first pass the harmful audio through </a:t>
            </a:r>
            <a:r>
              <a:rPr lang="en-US" altLang="zh-CN" sz="1400" dirty="0" err="1">
                <a:solidFill>
                  <a:srgbClr val="284780"/>
                </a:solidFill>
              </a:rPr>
              <a:t>SpeechGPT’s</a:t>
            </a:r>
            <a:r>
              <a:rPr lang="en-US" altLang="zh-CN" sz="1400" dirty="0">
                <a:solidFill>
                  <a:srgbClr val="284780"/>
                </a:solidFill>
              </a:rPr>
              <a:t> </a:t>
            </a:r>
            <a:r>
              <a:rPr lang="en-US" altLang="zh-CN" sz="1400" dirty="0" err="1">
                <a:solidFill>
                  <a:srgbClr val="284780"/>
                </a:solidFill>
              </a:rPr>
              <a:t>HuBERT</a:t>
            </a:r>
            <a:r>
              <a:rPr lang="en-US" altLang="zh-CN" sz="1400" dirty="0">
                <a:solidFill>
                  <a:srgbClr val="284780"/>
                </a:solidFill>
              </a:rPr>
              <a:t> to discretize it into original harmful audio tokens.</a:t>
            </a:r>
            <a:endParaRPr lang="zh-CN" altLang="en-US" sz="1400" dirty="0">
              <a:solidFill>
                <a:srgbClr val="284780"/>
              </a:solidFill>
            </a:endParaRPr>
          </a:p>
        </p:txBody>
      </p:sp>
      <p:sp>
        <p:nvSpPr>
          <p:cNvPr id="14" name="文本框 9">
            <a:extLst>
              <a:ext uri="{FF2B5EF4-FFF2-40B4-BE49-F238E27FC236}">
                <a16:creationId xmlns:a16="http://schemas.microsoft.com/office/drawing/2014/main" id="{064568A6-A9E1-7DC0-15A5-4033B998527D}"/>
              </a:ext>
            </a:extLst>
          </p:cNvPr>
          <p:cNvSpPr txBox="1"/>
          <p:nvPr/>
        </p:nvSpPr>
        <p:spPr>
          <a:xfrm>
            <a:off x="76200" y="2951946"/>
            <a:ext cx="54169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284780"/>
                </a:solidFill>
              </a:rPr>
              <a:t>2. We append the adversarial audio tokens to the original harmful audio tokens, then use the LLM’s output loss and the target jailbreak sentence to construct the loss function. A greedy algorithm is then used to search for the optimal adversarial discrete tokens.</a:t>
            </a:r>
            <a:endParaRPr lang="zh-CN" altLang="en-US" sz="1400" dirty="0">
              <a:solidFill>
                <a:srgbClr val="284780"/>
              </a:solidFill>
            </a:endParaRPr>
          </a:p>
        </p:txBody>
      </p:sp>
      <p:sp>
        <p:nvSpPr>
          <p:cNvPr id="15" name="文本框 11">
            <a:extLst>
              <a:ext uri="{FF2B5EF4-FFF2-40B4-BE49-F238E27FC236}">
                <a16:creationId xmlns:a16="http://schemas.microsoft.com/office/drawing/2014/main" id="{18D1A59E-1C2F-BF89-95FA-F4CE8077DFD1}"/>
              </a:ext>
            </a:extLst>
          </p:cNvPr>
          <p:cNvSpPr txBox="1"/>
          <p:nvPr/>
        </p:nvSpPr>
        <p:spPr>
          <a:xfrm>
            <a:off x="157480" y="4537501"/>
            <a:ext cx="494284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284780"/>
                </a:solidFill>
              </a:rPr>
              <a:t>3. Finally, we use a vocoder to reconstruct audio from the discrete tokens. Noise is then added to the reconstructed audio, followed by re-clustering with </a:t>
            </a:r>
            <a:r>
              <a:rPr lang="en-US" altLang="zh-CN" sz="1400" dirty="0" err="1">
                <a:solidFill>
                  <a:srgbClr val="284780"/>
                </a:solidFill>
              </a:rPr>
              <a:t>HuBERT</a:t>
            </a:r>
            <a:r>
              <a:rPr lang="en-US" altLang="zh-CN" sz="1400" dirty="0">
                <a:solidFill>
                  <a:srgbClr val="284780"/>
                </a:solidFill>
              </a:rPr>
              <a:t>, and this process is repeated until the optimized audio matches the target tokens.</a:t>
            </a:r>
            <a:endParaRPr lang="zh-CN" altLang="en-US" sz="1400" dirty="0">
              <a:solidFill>
                <a:srgbClr val="2847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57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68837-FC07-15A6-6479-D44636B8E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6A11-9C23-B5BC-AC9F-611FEC17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C45EA-9C77-2A59-2B7F-7D492F2C7F0C}"/>
              </a:ext>
            </a:extLst>
          </p:cNvPr>
          <p:cNvSpPr txBox="1"/>
          <p:nvPr/>
        </p:nvSpPr>
        <p:spPr>
          <a:xfrm>
            <a:off x="2667000" y="2131874"/>
            <a:ext cx="2057400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Speech Guard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37582-D1B7-7129-88FF-CDFF6440B757}"/>
              </a:ext>
            </a:extLst>
          </p:cNvPr>
          <p:cNvSpPr txBox="1"/>
          <p:nvPr/>
        </p:nvSpPr>
        <p:spPr>
          <a:xfrm>
            <a:off x="7086600" y="2131874"/>
            <a:ext cx="2057400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Ours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261F9-F5A5-5A16-D3BB-3740A8156FAB}"/>
              </a:ext>
            </a:extLst>
          </p:cNvPr>
          <p:cNvSpPr txBox="1"/>
          <p:nvPr/>
        </p:nvSpPr>
        <p:spPr>
          <a:xfrm>
            <a:off x="1828800" y="2970074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Level Perturbation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White-box access (Need gradient)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Transfer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A5B614-F864-419E-DB46-FBEC38167BAD}"/>
              </a:ext>
            </a:extLst>
          </p:cNvPr>
          <p:cNvSpPr txBox="1"/>
          <p:nvPr/>
        </p:nvSpPr>
        <p:spPr>
          <a:xfrm>
            <a:off x="6350002" y="2970074"/>
            <a:ext cx="4851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Token</a:t>
            </a:r>
            <a:r>
              <a:rPr lang="en-US" dirty="0"/>
              <a:t> Level Perturbation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Black-box</a:t>
            </a:r>
            <a:r>
              <a:rPr lang="en-US" dirty="0"/>
              <a:t> access (No-Need gradient)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Analyzes the inherent weaknesses </a:t>
            </a:r>
          </a:p>
        </p:txBody>
      </p:sp>
    </p:spTree>
    <p:extLst>
      <p:ext uri="{BB962C8B-B14F-4D97-AF65-F5344CB8AC3E}">
        <p14:creationId xmlns:p14="http://schemas.microsoft.com/office/powerpoint/2010/main" val="3408212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A3457-326A-7CC1-32B8-F0FCF5EF2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2C6F1-2F72-13BB-5E95-C67CBECD0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graphicFrame>
        <p:nvGraphicFramePr>
          <p:cNvPr id="4" name="表格 1">
            <a:extLst>
              <a:ext uri="{FF2B5EF4-FFF2-40B4-BE49-F238E27FC236}">
                <a16:creationId xmlns:a16="http://schemas.microsoft.com/office/drawing/2014/main" id="{27545C3F-3998-2C7A-3A4D-D0B5B8CAC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24727"/>
              </p:ext>
            </p:extLst>
          </p:nvPr>
        </p:nvGraphicFramePr>
        <p:xfrm>
          <a:off x="548639" y="2545253"/>
          <a:ext cx="10818711" cy="2560320"/>
        </p:xfrm>
        <a:graphic>
          <a:graphicData uri="http://schemas.openxmlformats.org/drawingml/2006/table">
            <a:tbl>
              <a:tblPr/>
              <a:tblGrid>
                <a:gridCol w="1202079">
                  <a:extLst>
                    <a:ext uri="{9D8B030D-6E8A-4147-A177-3AD203B41FA5}">
                      <a16:colId xmlns:a16="http://schemas.microsoft.com/office/drawing/2014/main" val="1116237170"/>
                    </a:ext>
                  </a:extLst>
                </a:gridCol>
                <a:gridCol w="1202079">
                  <a:extLst>
                    <a:ext uri="{9D8B030D-6E8A-4147-A177-3AD203B41FA5}">
                      <a16:colId xmlns:a16="http://schemas.microsoft.com/office/drawing/2014/main" val="2115939388"/>
                    </a:ext>
                  </a:extLst>
                </a:gridCol>
                <a:gridCol w="1202079">
                  <a:extLst>
                    <a:ext uri="{9D8B030D-6E8A-4147-A177-3AD203B41FA5}">
                      <a16:colId xmlns:a16="http://schemas.microsoft.com/office/drawing/2014/main" val="1711818096"/>
                    </a:ext>
                  </a:extLst>
                </a:gridCol>
                <a:gridCol w="1202079">
                  <a:extLst>
                    <a:ext uri="{9D8B030D-6E8A-4147-A177-3AD203B41FA5}">
                      <a16:colId xmlns:a16="http://schemas.microsoft.com/office/drawing/2014/main" val="1190360532"/>
                    </a:ext>
                  </a:extLst>
                </a:gridCol>
                <a:gridCol w="1202079">
                  <a:extLst>
                    <a:ext uri="{9D8B030D-6E8A-4147-A177-3AD203B41FA5}">
                      <a16:colId xmlns:a16="http://schemas.microsoft.com/office/drawing/2014/main" val="2900107771"/>
                    </a:ext>
                  </a:extLst>
                </a:gridCol>
                <a:gridCol w="1202079">
                  <a:extLst>
                    <a:ext uri="{9D8B030D-6E8A-4147-A177-3AD203B41FA5}">
                      <a16:colId xmlns:a16="http://schemas.microsoft.com/office/drawing/2014/main" val="3585487381"/>
                    </a:ext>
                  </a:extLst>
                </a:gridCol>
                <a:gridCol w="1202079">
                  <a:extLst>
                    <a:ext uri="{9D8B030D-6E8A-4147-A177-3AD203B41FA5}">
                      <a16:colId xmlns:a16="http://schemas.microsoft.com/office/drawing/2014/main" val="2453973790"/>
                    </a:ext>
                  </a:extLst>
                </a:gridCol>
                <a:gridCol w="1202079">
                  <a:extLst>
                    <a:ext uri="{9D8B030D-6E8A-4147-A177-3AD203B41FA5}">
                      <a16:colId xmlns:a16="http://schemas.microsoft.com/office/drawing/2014/main" val="2617243141"/>
                    </a:ext>
                  </a:extLst>
                </a:gridCol>
                <a:gridCol w="1202079">
                  <a:extLst>
                    <a:ext uri="{9D8B030D-6E8A-4147-A177-3AD203B41FA5}">
                      <a16:colId xmlns:a16="http://schemas.microsoft.com/office/drawing/2014/main" val="5422703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Method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Illegal Activity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Hate Speech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Physical Harm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Fraud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Pornography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Privacy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Violence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Avg.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535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Voice Jailbreak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658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Plot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132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Random Noise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015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Harmful Speech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694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Audio JailBreak (Ours)</a:t>
                      </a: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/>
                        <a:t>0.95</a:t>
                      </a:r>
                      <a:endParaRPr lang="zh-CN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/>
                        <a:t>0.90</a:t>
                      </a:r>
                      <a:endParaRPr lang="zh-CN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0.90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/>
                        <a:t>0.80</a:t>
                      </a:r>
                      <a:endParaRPr lang="zh-CN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0.90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/>
                        <a:t>0.90</a:t>
                      </a:r>
                      <a:endParaRPr lang="zh-CN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/>
                        <a:t>0.90</a:t>
                      </a:r>
                      <a:endParaRPr lang="zh-CN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0.89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481743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EF083D04-D60A-F6A1-0CA1-74266802FDCC}"/>
              </a:ext>
            </a:extLst>
          </p:cNvPr>
          <p:cNvSpPr txBox="1"/>
          <p:nvPr/>
        </p:nvSpPr>
        <p:spPr>
          <a:xfrm>
            <a:off x="614679" y="1437258"/>
            <a:ext cx="10752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284780"/>
                </a:solidFill>
              </a:rPr>
              <a:t>With a limited number of audio tokens (300–400), we can jailbreak almost all harmful prompts. Without token length constraints, the attack success rate can approach nearly 100%. This surpasses existing memory attack methods in the audio domain.</a:t>
            </a:r>
            <a:endParaRPr lang="zh-CN" altLang="en-US" sz="1400" b="1" dirty="0">
              <a:solidFill>
                <a:srgbClr val="2847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22AF1-7F10-0B42-9DC6-8765B0303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E299-1CCA-EA23-3E32-C0BDD7685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F1330E76-C42F-4AE2-7B6B-490EA2F2AE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46996"/>
            <a:ext cx="8476763" cy="3053241"/>
          </a:xfrm>
          <a:prstGeom prst="rect">
            <a:avLst/>
          </a:prstGeom>
        </p:spPr>
      </p:pic>
      <p:sp>
        <p:nvSpPr>
          <p:cNvPr id="5" name="文本框 9">
            <a:extLst>
              <a:ext uri="{FF2B5EF4-FFF2-40B4-BE49-F238E27FC236}">
                <a16:creationId xmlns:a16="http://schemas.microsoft.com/office/drawing/2014/main" id="{DC06069C-FCB1-36E4-0E8F-57E4A864C303}"/>
              </a:ext>
            </a:extLst>
          </p:cNvPr>
          <p:cNvSpPr txBox="1"/>
          <p:nvPr/>
        </p:nvSpPr>
        <p:spPr>
          <a:xfrm>
            <a:off x="831427" y="1522676"/>
            <a:ext cx="10175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284780"/>
                </a:solidFill>
              </a:rPr>
              <a:t>Example of a </a:t>
            </a:r>
            <a:r>
              <a:rPr lang="en-US" altLang="zh-CN" b="1" dirty="0" err="1">
                <a:solidFill>
                  <a:srgbClr val="284780"/>
                </a:solidFill>
              </a:rPr>
              <a:t>SpeechGPT</a:t>
            </a:r>
            <a:r>
              <a:rPr lang="en-US" altLang="zh-CN" b="1" dirty="0">
                <a:solidFill>
                  <a:srgbClr val="284780"/>
                </a:solidFill>
              </a:rPr>
              <a:t> jailbreak, where the number in the image represents an audio token.</a:t>
            </a:r>
            <a:endParaRPr lang="zh-CN" altLang="en-US" b="1" dirty="0">
              <a:solidFill>
                <a:srgbClr val="284780"/>
              </a:solidFill>
            </a:endParaRPr>
          </a:p>
        </p:txBody>
      </p:sp>
      <p:pic>
        <p:nvPicPr>
          <p:cNvPr id="4" name="output">
            <a:hlinkClick r:id="" action="ppaction://media"/>
            <a:extLst>
              <a:ext uri="{FF2B5EF4-FFF2-40B4-BE49-F238E27FC236}">
                <a16:creationId xmlns:a16="http://schemas.microsoft.com/office/drawing/2014/main" id="{851FCE21-A1BF-1A51-DDA9-BCE4AC6121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3200" y="54488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A7B7-D147-CA60-3F50-3F63AC93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 and MLLM</a:t>
            </a:r>
          </a:p>
        </p:txBody>
      </p:sp>
      <p:pic>
        <p:nvPicPr>
          <p:cNvPr id="3074" name="Picture 2" descr="Unveiling the Potential of LLM-Based ASR on Chinese Open-Source Datasets">
            <a:extLst>
              <a:ext uri="{FF2B5EF4-FFF2-40B4-BE49-F238E27FC236}">
                <a16:creationId xmlns:a16="http://schemas.microsoft.com/office/drawing/2014/main" id="{9FAF436A-71FA-71E1-7793-3964C6E82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05000"/>
            <a:ext cx="4229100" cy="38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Build Your Own AI Confessional: How to Add a Voice to the LLM |  HackerNoon">
            <a:extLst>
              <a:ext uri="{FF2B5EF4-FFF2-40B4-BE49-F238E27FC236}">
                <a16:creationId xmlns:a16="http://schemas.microsoft.com/office/drawing/2014/main" id="{8B743434-9B78-5032-053F-B1937987A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590800"/>
            <a:ext cx="526472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9D649C-18D7-91CE-17C6-1C6FD5F88063}"/>
              </a:ext>
            </a:extLst>
          </p:cNvPr>
          <p:cNvSpPr txBox="1"/>
          <p:nvPr/>
        </p:nvSpPr>
        <p:spPr>
          <a:xfrm>
            <a:off x="1600200" y="137204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Traditional LLM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F36C7-57F1-96F3-BC7D-225185C6E94A}"/>
              </a:ext>
            </a:extLst>
          </p:cNvPr>
          <p:cNvSpPr txBox="1"/>
          <p:nvPr/>
        </p:nvSpPr>
        <p:spPr>
          <a:xfrm>
            <a:off x="8020050" y="137204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Advanced MLLM</a:t>
            </a:r>
          </a:p>
        </p:txBody>
      </p:sp>
    </p:spTree>
    <p:extLst>
      <p:ext uri="{BB962C8B-B14F-4D97-AF65-F5344CB8AC3E}">
        <p14:creationId xmlns:p14="http://schemas.microsoft.com/office/powerpoint/2010/main" val="289669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FE744-71E1-1348-6AFB-DEAB57404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F261-7668-C50A-619F-381407CB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5C5013-596E-D008-B20A-4FFDAC2429E0}"/>
              </a:ext>
            </a:extLst>
          </p:cNvPr>
          <p:cNvSpPr txBox="1">
            <a:spLocks/>
          </p:cNvSpPr>
          <p:nvPr/>
        </p:nvSpPr>
        <p:spPr>
          <a:xfrm>
            <a:off x="355600" y="852483"/>
            <a:ext cx="8229600" cy="477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/>
          </a:p>
          <a:p>
            <a:pPr algn="l">
              <a:defRPr b="1"/>
            </a:pPr>
            <a:r>
              <a:rPr lang="en-US" sz="1600" b="1" dirty="0"/>
              <a:t>🧵 Improve Audio Quality</a:t>
            </a:r>
          </a:p>
          <a:p>
            <a:pPr lvl="1" algn="l"/>
            <a:r>
              <a:rPr lang="en-US" sz="1400" dirty="0"/>
              <a:t>Audio token clustering causes global noise → reduces fidelity</a:t>
            </a:r>
          </a:p>
          <a:p>
            <a:pPr lvl="1" algn="l"/>
            <a:r>
              <a:rPr lang="en-US" sz="1400" dirty="0"/>
              <a:t>Goal: Improve naturalness and human perception of generated audio</a:t>
            </a:r>
          </a:p>
          <a:p>
            <a:pPr algn="l">
              <a:defRPr b="1"/>
            </a:pPr>
            <a:r>
              <a:rPr lang="en-US" sz="1600" b="1" dirty="0"/>
              <a:t>🔄 Enhance Transferability</a:t>
            </a:r>
          </a:p>
          <a:p>
            <a:pPr lvl="1" algn="l"/>
            <a:r>
              <a:rPr lang="en-US" sz="1400" dirty="0"/>
              <a:t>Current attacks rely on white-box access</a:t>
            </a:r>
          </a:p>
          <a:p>
            <a:pPr lvl="1" algn="l"/>
            <a:r>
              <a:rPr lang="en-US" sz="1400" dirty="0"/>
              <a:t>Future: Support black-box and cross-model transfer attacks</a:t>
            </a:r>
          </a:p>
          <a:p>
            <a:pPr algn="l">
              <a:defRPr b="1"/>
            </a:pPr>
            <a:r>
              <a:rPr lang="en-US" sz="1600" b="1" dirty="0"/>
              <a:t>🔊 Real-World Attack Feasibility</a:t>
            </a:r>
          </a:p>
          <a:p>
            <a:pPr lvl="1" algn="l"/>
            <a:r>
              <a:rPr lang="en-US" sz="1400" dirty="0"/>
              <a:t>Explore adversarial audio that works in real-world playback</a:t>
            </a:r>
          </a:p>
          <a:p>
            <a:pPr lvl="1" algn="l"/>
            <a:r>
              <a:rPr lang="en-US" sz="1400" dirty="0"/>
              <a:t>Boosts practicality of jailbreaks</a:t>
            </a:r>
          </a:p>
          <a:p>
            <a:pPr algn="l">
              <a:defRPr b="1"/>
            </a:pPr>
            <a:r>
              <a:rPr lang="en-US" sz="1600" b="1" dirty="0"/>
              <a:t>🛡️ Explore Defenses</a:t>
            </a:r>
          </a:p>
          <a:p>
            <a:pPr lvl="1" algn="l"/>
            <a:r>
              <a:rPr lang="en-US" sz="1400" dirty="0"/>
              <a:t>Audio side:</a:t>
            </a:r>
          </a:p>
          <a:p>
            <a:pPr lvl="1" algn="l"/>
            <a:r>
              <a:rPr lang="en-US" sz="1400" dirty="0"/>
              <a:t>- Denoising in token space</a:t>
            </a:r>
          </a:p>
          <a:p>
            <a:pPr lvl="1" algn="l"/>
            <a:r>
              <a:rPr lang="en-US" sz="1400" dirty="0"/>
              <a:t>- Adversarial training to increase robustness</a:t>
            </a:r>
          </a:p>
          <a:p>
            <a:pPr lvl="1" algn="l"/>
            <a:r>
              <a:rPr lang="en-US" sz="1400" dirty="0"/>
              <a:t>LLM side:</a:t>
            </a:r>
          </a:p>
          <a:p>
            <a:pPr lvl="1" algn="l"/>
            <a:r>
              <a:rPr lang="en-US" sz="1400" dirty="0"/>
              <a:t>- Align audio tokens with semantic meaning</a:t>
            </a:r>
          </a:p>
          <a:p>
            <a:pPr lvl="1" algn="l"/>
            <a:r>
              <a:rPr lang="en-US" sz="1400" dirty="0"/>
              <a:t>- Reduce prompt exploitation risk</a:t>
            </a:r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id="{DBCF76BB-791D-8A12-8B76-ADB49A7B3DAB}"/>
              </a:ext>
            </a:extLst>
          </p:cNvPr>
          <p:cNvSpPr txBox="1"/>
          <p:nvPr/>
        </p:nvSpPr>
        <p:spPr>
          <a:xfrm>
            <a:off x="1816947" y="5754351"/>
            <a:ext cx="7226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284780"/>
                </a:solidFill>
              </a:rPr>
              <a:t>The open-source implementation of our work is available at:</a:t>
            </a:r>
            <a:r>
              <a:rPr lang="en-US" altLang="zh-CN" dirty="0">
                <a:solidFill>
                  <a:srgbClr val="284780"/>
                </a:solidFill>
              </a:rPr>
              <a:t> </a:t>
            </a:r>
          </a:p>
          <a:p>
            <a:r>
              <a:rPr lang="en-US" altLang="zh-CN" dirty="0">
                <a:solidFill>
                  <a:srgbClr val="28478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https://github.com/Magic-Ma-tech/Audio-Jailbreak-Attacks/tree/main</a:t>
            </a:r>
            <a:endParaRPr lang="zh-CN" altLang="en-US" b="1" dirty="0">
              <a:solidFill>
                <a:srgbClr val="2847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15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52400" y="2176849"/>
            <a:ext cx="12171200" cy="1343600"/>
          </a:xfrm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rmAutofit fontScale="90000"/>
          </a:bodyPr>
          <a:lstStyle/>
          <a:p>
            <a:pPr algn="ctr"/>
            <a:r>
              <a:rPr lang="en" dirty="0"/>
              <a:t>Safeguarding Web Intellectual Property from Unauthorized Large Language Model Real-Time Retrieval</a:t>
            </a:r>
            <a:endParaRPr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067" y="4297900"/>
            <a:ext cx="2501300" cy="8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5484" y="4009351"/>
            <a:ext cx="1343600" cy="13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-32067" y="0"/>
            <a:ext cx="12171200" cy="713200"/>
          </a:xfrm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Autofit/>
          </a:bodyPr>
          <a:lstStyle/>
          <a:p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Realtime Information Retrieval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551" y="2768107"/>
            <a:ext cx="521501" cy="52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5"/>
          <p:cNvGrpSpPr/>
          <p:nvPr/>
        </p:nvGrpSpPr>
        <p:grpSpPr>
          <a:xfrm>
            <a:off x="4459833" y="2461184"/>
            <a:ext cx="2771600" cy="1626969"/>
            <a:chOff x="3040475" y="2647000"/>
            <a:chExt cx="2078700" cy="1220227"/>
          </a:xfrm>
        </p:grpSpPr>
        <p:pic>
          <p:nvPicPr>
            <p:cNvPr id="70" name="Google Shape;70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64288" y="2887075"/>
              <a:ext cx="322825" cy="32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5"/>
            <p:cNvPicPr preferRelativeResize="0"/>
            <p:nvPr/>
          </p:nvPicPr>
          <p:blipFill rotWithShape="1">
            <a:blip r:embed="rId5">
              <a:alphaModFix/>
            </a:blip>
            <a:srcRect l="23815" t="38283" r="27779" b="38283"/>
            <a:stretch/>
          </p:blipFill>
          <p:spPr>
            <a:xfrm>
              <a:off x="3651400" y="2647000"/>
              <a:ext cx="548640" cy="146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365978" y="2887072"/>
              <a:ext cx="322825" cy="32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162625" y="2897612"/>
              <a:ext cx="301752" cy="3017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5"/>
            <p:cNvPicPr preferRelativeResize="0"/>
            <p:nvPr/>
          </p:nvPicPr>
          <p:blipFill rotWithShape="1">
            <a:blip r:embed="rId8">
              <a:alphaModFix/>
            </a:blip>
            <a:srcRect t="37377" b="37375"/>
            <a:stretch/>
          </p:blipFill>
          <p:spPr>
            <a:xfrm>
              <a:off x="3599038" y="3303675"/>
              <a:ext cx="653350" cy="164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5"/>
            <p:cNvSpPr txBox="1"/>
            <p:nvPr/>
          </p:nvSpPr>
          <p:spPr>
            <a:xfrm>
              <a:off x="3040475" y="3497925"/>
              <a:ext cx="2078700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600"/>
                <a:t>Large Language Model</a:t>
              </a:r>
              <a:endParaRPr sz="1600"/>
            </a:p>
          </p:txBody>
        </p:sp>
      </p:grpSp>
      <p:sp>
        <p:nvSpPr>
          <p:cNvPr id="76" name="Google Shape;76;p15"/>
          <p:cNvSpPr txBox="1"/>
          <p:nvPr/>
        </p:nvSpPr>
        <p:spPr>
          <a:xfrm>
            <a:off x="2439700" y="3200050"/>
            <a:ext cx="811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/>
              <a:t>User</a:t>
            </a:r>
            <a:endParaRPr sz="1600"/>
          </a:p>
        </p:txBody>
      </p:sp>
      <p:cxnSp>
        <p:nvCxnSpPr>
          <p:cNvPr id="77" name="Google Shape;77;p15"/>
          <p:cNvCxnSpPr>
            <a:stCxn id="68" idx="3"/>
          </p:cNvCxnSpPr>
          <p:nvPr/>
        </p:nvCxnSpPr>
        <p:spPr>
          <a:xfrm>
            <a:off x="3106051" y="3028858"/>
            <a:ext cx="1654800" cy="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" name="Google Shape;78;p15"/>
          <p:cNvSpPr txBox="1"/>
          <p:nvPr/>
        </p:nvSpPr>
        <p:spPr>
          <a:xfrm>
            <a:off x="3531533" y="2652367"/>
            <a:ext cx="8988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/>
              <a:t>Query</a:t>
            </a:r>
            <a:endParaRPr sz="1600"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9">
            <a:alphaModFix/>
          </a:blip>
          <a:srcRect l="7531" t="10200" r="4787" b="6736"/>
          <a:stretch/>
        </p:blipFill>
        <p:spPr>
          <a:xfrm>
            <a:off x="8077200" y="1981200"/>
            <a:ext cx="1710835" cy="1748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5"/>
          <p:cNvCxnSpPr/>
          <p:nvPr/>
        </p:nvCxnSpPr>
        <p:spPr>
          <a:xfrm>
            <a:off x="6441117" y="3062424"/>
            <a:ext cx="1654800" cy="32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" name="Google Shape;81;p15"/>
          <p:cNvSpPr txBox="1"/>
          <p:nvPr/>
        </p:nvSpPr>
        <p:spPr>
          <a:xfrm>
            <a:off x="6481967" y="2694601"/>
            <a:ext cx="14648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600">
                <a:solidFill>
                  <a:schemeClr val="dk1"/>
                </a:solidFill>
              </a:rPr>
              <a:t>Real-Time </a:t>
            </a:r>
            <a:r>
              <a:rPr lang="en" sz="1600"/>
              <a:t>Search</a:t>
            </a:r>
            <a:endParaRPr sz="1600"/>
          </a:p>
        </p:txBody>
      </p:sp>
      <p:sp>
        <p:nvSpPr>
          <p:cNvPr id="82" name="Google Shape;82;p15"/>
          <p:cNvSpPr txBox="1"/>
          <p:nvPr/>
        </p:nvSpPr>
        <p:spPr>
          <a:xfrm>
            <a:off x="8190033" y="3595750"/>
            <a:ext cx="1598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/>
              <a:t>Web Resource</a:t>
            </a:r>
            <a:endParaRPr sz="1600"/>
          </a:p>
        </p:txBody>
      </p:sp>
      <p:cxnSp>
        <p:nvCxnSpPr>
          <p:cNvPr id="83" name="Google Shape;83;p15"/>
          <p:cNvCxnSpPr>
            <a:stCxn id="76" idx="2"/>
            <a:endCxn id="82" idx="2"/>
          </p:cNvCxnSpPr>
          <p:nvPr/>
        </p:nvCxnSpPr>
        <p:spPr>
          <a:xfrm rot="16200000" flipH="1">
            <a:off x="5719316" y="818435"/>
            <a:ext cx="395700" cy="6143733"/>
          </a:xfrm>
          <a:prstGeom prst="bentConnector3">
            <a:avLst>
              <a:gd name="adj1" fmla="val 157771"/>
            </a:avLst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" name="Google Shape;84;p15"/>
          <p:cNvSpPr txBox="1"/>
          <p:nvPr/>
        </p:nvSpPr>
        <p:spPr>
          <a:xfrm>
            <a:off x="5233633" y="4302850"/>
            <a:ext cx="8988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/>
              <a:t>Search</a:t>
            </a:r>
            <a:endParaRPr sz="1600"/>
          </a:p>
        </p:txBody>
      </p:sp>
      <p:cxnSp>
        <p:nvCxnSpPr>
          <p:cNvPr id="85" name="Google Shape;85;p15"/>
          <p:cNvCxnSpPr>
            <a:stCxn id="79" idx="0"/>
            <a:endCxn id="86" idx="0"/>
          </p:cNvCxnSpPr>
          <p:nvPr/>
        </p:nvCxnSpPr>
        <p:spPr>
          <a:xfrm rot="16200000" flipH="1" flipV="1">
            <a:off x="7115168" y="677565"/>
            <a:ext cx="513816" cy="3121085"/>
          </a:xfrm>
          <a:prstGeom prst="bentConnector3">
            <a:avLst>
              <a:gd name="adj1" fmla="val -44491"/>
            </a:avLst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" name="Google Shape;87;p15"/>
          <p:cNvSpPr txBox="1"/>
          <p:nvPr/>
        </p:nvSpPr>
        <p:spPr>
          <a:xfrm>
            <a:off x="6710167" y="1488816"/>
            <a:ext cx="108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/>
              <a:t>Retrieval</a:t>
            </a:r>
            <a:endParaRPr sz="1600"/>
          </a:p>
        </p:txBody>
      </p:sp>
      <p:cxnSp>
        <p:nvCxnSpPr>
          <p:cNvPr id="88" name="Google Shape;88;p15"/>
          <p:cNvCxnSpPr>
            <a:stCxn id="89" idx="0"/>
            <a:endCxn id="68" idx="0"/>
          </p:cNvCxnSpPr>
          <p:nvPr/>
        </p:nvCxnSpPr>
        <p:spPr>
          <a:xfrm rot="16200000" flipH="1" flipV="1">
            <a:off x="3967105" y="1339412"/>
            <a:ext cx="306891" cy="2550498"/>
          </a:xfrm>
          <a:prstGeom prst="bentConnector3">
            <a:avLst>
              <a:gd name="adj1" fmla="val -74489"/>
            </a:avLst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9" name="Google Shape;89;p15"/>
          <p:cNvSpPr txBox="1"/>
          <p:nvPr/>
        </p:nvSpPr>
        <p:spPr>
          <a:xfrm>
            <a:off x="4855800" y="2461216"/>
            <a:ext cx="108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sp>
        <p:nvSpPr>
          <p:cNvPr id="86" name="Google Shape;86;p15"/>
          <p:cNvSpPr txBox="1"/>
          <p:nvPr/>
        </p:nvSpPr>
        <p:spPr>
          <a:xfrm>
            <a:off x="5271533" y="2495016"/>
            <a:ext cx="108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sp>
        <p:nvSpPr>
          <p:cNvPr id="90" name="Google Shape;90;p15"/>
          <p:cNvSpPr txBox="1"/>
          <p:nvPr/>
        </p:nvSpPr>
        <p:spPr>
          <a:xfrm>
            <a:off x="3380733" y="1447616"/>
            <a:ext cx="12004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/>
              <a:t>Response</a:t>
            </a:r>
            <a:endParaRPr sz="1600"/>
          </a:p>
        </p:txBody>
      </p:sp>
      <p:sp>
        <p:nvSpPr>
          <p:cNvPr id="92" name="Google Shape;92;p15"/>
          <p:cNvSpPr txBox="1"/>
          <p:nvPr/>
        </p:nvSpPr>
        <p:spPr>
          <a:xfrm>
            <a:off x="144333" y="4938234"/>
            <a:ext cx="120856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86262">
              <a:lnSpc>
                <a:spcPct val="150000"/>
              </a:lnSpc>
              <a:buClr>
                <a:schemeClr val="dk1"/>
              </a:buClr>
              <a:buSzPts val="1400"/>
            </a:pPr>
            <a:r>
              <a:rPr lang="en" sz="2400" dirty="0">
                <a:solidFill>
                  <a:schemeClr val="dk1"/>
                </a:solidFill>
              </a:rPr>
              <a:t>This trend risks an </a:t>
            </a:r>
            <a:r>
              <a:rPr lang="en" sz="2400" b="1" dirty="0">
                <a:solidFill>
                  <a:schemeClr val="dk1"/>
                </a:solidFill>
              </a:rPr>
              <a:t>AI-dominated web</a:t>
            </a:r>
            <a:r>
              <a:rPr lang="en" sz="2400" dirty="0">
                <a:solidFill>
                  <a:schemeClr val="dk1"/>
                </a:solidFill>
              </a:rPr>
              <a:t> and deepens </a:t>
            </a:r>
            <a:r>
              <a:rPr lang="en" sz="2400" b="1" dirty="0">
                <a:solidFill>
                  <a:schemeClr val="dk1"/>
                </a:solidFill>
              </a:rPr>
              <a:t>inequality</a:t>
            </a:r>
            <a:r>
              <a:rPr lang="en" sz="2400" dirty="0">
                <a:solidFill>
                  <a:schemeClr val="dk1"/>
                </a:solidFill>
              </a:rPr>
              <a:t>, especially for vulnerable smaller creators.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3491967" y="1096334"/>
            <a:ext cx="87000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DMCA (Digital Millennium Copyright Act) notice and takedown system require online service provider to remove or disable access to content that allegedly infringes on someone's copyright.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-32067" y="0"/>
            <a:ext cx="12171200" cy="713200"/>
          </a:xfrm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rmAutofit/>
          </a:bodyPr>
          <a:lstStyle/>
          <a:p>
            <a:r>
              <a:rPr lang="en" sz="2667"/>
              <a:t>Traditional IP Protection Methods</a:t>
            </a:r>
            <a:endParaRPr sz="2667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134" y="893133"/>
            <a:ext cx="2936733" cy="16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134" y="3492301"/>
            <a:ext cx="2600733" cy="13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3491933" y="3758301"/>
            <a:ext cx="87000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Robots.txt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configuration files tells web crawlers (like search engine bots) which parts of the site they are allowed or disallowed from accessing.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148633" y="5534081"/>
            <a:ext cx="11952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" sz="1600" dirty="0">
                <a:solidFill>
                  <a:schemeClr val="dk1"/>
                </a:solidFill>
              </a:rPr>
              <a:t>Post-infringement defense </a:t>
            </a:r>
            <a:r>
              <a:rPr lang="en" sz="1600" dirty="0">
                <a:solidFill>
                  <a:srgbClr val="FF0000"/>
                </a:solidFill>
              </a:rPr>
              <a:t>allows violations to occur before action is taken</a:t>
            </a:r>
            <a:r>
              <a:rPr lang="en" sz="1600" dirty="0">
                <a:solidFill>
                  <a:schemeClr val="dk1"/>
                </a:solidFill>
              </a:rPr>
              <a:t>, and </a:t>
            </a:r>
            <a:r>
              <a:rPr lang="en" sz="1600" dirty="0">
                <a:solidFill>
                  <a:srgbClr val="FF0000"/>
                </a:solidFill>
              </a:rPr>
              <a:t>not all LLM providers respect </a:t>
            </a:r>
            <a:r>
              <a:rPr lang="en" sz="1600" dirty="0" err="1">
                <a:solidFill>
                  <a:srgbClr val="FF0000"/>
                </a:solidFill>
              </a:rPr>
              <a:t>robots.txt</a:t>
            </a:r>
            <a:r>
              <a:rPr lang="en" sz="1600" dirty="0">
                <a:solidFill>
                  <a:srgbClr val="FF0000"/>
                </a:solidFill>
              </a:rPr>
              <a:t> rules</a:t>
            </a:r>
            <a:r>
              <a:rPr lang="en" sz="1600" dirty="0">
                <a:solidFill>
                  <a:schemeClr val="dk1"/>
                </a:solidFill>
              </a:rPr>
              <a:t>.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0" y="2351853"/>
            <a:ext cx="415086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" sz="2400" dirty="0">
                <a:solidFill>
                  <a:schemeClr val="dk1"/>
                </a:solidFill>
              </a:rPr>
              <a:t>Post-infringement Defense</a:t>
            </a:r>
            <a:endParaRPr sz="2400" dirty="0"/>
          </a:p>
        </p:txBody>
      </p:sp>
      <p:sp>
        <p:nvSpPr>
          <p:cNvPr id="104" name="Google Shape;104;p16"/>
          <p:cNvSpPr txBox="1"/>
          <p:nvPr/>
        </p:nvSpPr>
        <p:spPr>
          <a:xfrm>
            <a:off x="1025533" y="4895867"/>
            <a:ext cx="24664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" sz="2400" dirty="0">
                <a:solidFill>
                  <a:schemeClr val="dk1"/>
                </a:solidFill>
              </a:rPr>
              <a:t>Static Defense</a:t>
            </a:r>
            <a:endParaRPr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-32067" y="0"/>
            <a:ext cx="12171200" cy="713200"/>
          </a:xfrm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rmAutofit/>
          </a:bodyPr>
          <a:lstStyle/>
          <a:p>
            <a:r>
              <a:rPr lang="en" sz="2667"/>
              <a:t>Our Anti-retrieval Defense Framework</a:t>
            </a:r>
            <a:endParaRPr sz="2667"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751" y="2292124"/>
            <a:ext cx="521501" cy="52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7"/>
          <p:cNvGrpSpPr/>
          <p:nvPr/>
        </p:nvGrpSpPr>
        <p:grpSpPr>
          <a:xfrm>
            <a:off x="5440638" y="1985201"/>
            <a:ext cx="1464533" cy="1095500"/>
            <a:chOff x="3365978" y="2647000"/>
            <a:chExt cx="1098400" cy="821625"/>
          </a:xfrm>
        </p:grpSpPr>
        <p:pic>
          <p:nvPicPr>
            <p:cNvPr id="112" name="Google Shape;112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64288" y="2887075"/>
              <a:ext cx="322825" cy="32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7"/>
            <p:cNvPicPr preferRelativeResize="0"/>
            <p:nvPr/>
          </p:nvPicPr>
          <p:blipFill rotWithShape="1">
            <a:blip r:embed="rId5">
              <a:alphaModFix/>
            </a:blip>
            <a:srcRect l="23815" t="38283" r="27779" b="38283"/>
            <a:stretch/>
          </p:blipFill>
          <p:spPr>
            <a:xfrm>
              <a:off x="3651400" y="2647000"/>
              <a:ext cx="548640" cy="146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365978" y="2887072"/>
              <a:ext cx="322825" cy="32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162625" y="2897612"/>
              <a:ext cx="301752" cy="3017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7"/>
            <p:cNvPicPr preferRelativeResize="0"/>
            <p:nvPr/>
          </p:nvPicPr>
          <p:blipFill rotWithShape="1">
            <a:blip r:embed="rId8">
              <a:alphaModFix/>
            </a:blip>
            <a:srcRect t="37377" b="37375"/>
            <a:stretch/>
          </p:blipFill>
          <p:spPr>
            <a:xfrm>
              <a:off x="3599038" y="3303675"/>
              <a:ext cx="653350" cy="164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17"/>
          <p:cNvSpPr txBox="1"/>
          <p:nvPr/>
        </p:nvSpPr>
        <p:spPr>
          <a:xfrm>
            <a:off x="2992100" y="2668800"/>
            <a:ext cx="5816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200"/>
              <a:t>User</a:t>
            </a:r>
            <a:endParaRPr sz="1200"/>
          </a:p>
        </p:txBody>
      </p:sp>
      <p:cxnSp>
        <p:nvCxnSpPr>
          <p:cNvPr id="118" name="Google Shape;118;p17"/>
          <p:cNvCxnSpPr>
            <a:stCxn id="110" idx="3"/>
          </p:cNvCxnSpPr>
          <p:nvPr/>
        </p:nvCxnSpPr>
        <p:spPr>
          <a:xfrm>
            <a:off x="3551251" y="2552875"/>
            <a:ext cx="1833200" cy="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9" name="Google Shape;119;p17"/>
          <p:cNvSpPr txBox="1"/>
          <p:nvPr/>
        </p:nvSpPr>
        <p:spPr>
          <a:xfrm>
            <a:off x="4081267" y="2214417"/>
            <a:ext cx="8988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200"/>
              <a:t>Query</a:t>
            </a:r>
            <a:endParaRPr sz="1200"/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9">
            <a:alphaModFix/>
          </a:blip>
          <a:srcRect l="7531" t="10200" r="4787" b="6736"/>
          <a:stretch/>
        </p:blipFill>
        <p:spPr>
          <a:xfrm>
            <a:off x="8624000" y="1505217"/>
            <a:ext cx="1710835" cy="1748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7"/>
          <p:cNvCxnSpPr/>
          <p:nvPr/>
        </p:nvCxnSpPr>
        <p:spPr>
          <a:xfrm>
            <a:off x="6987917" y="2586441"/>
            <a:ext cx="1654800" cy="32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" name="Google Shape;122;p17"/>
          <p:cNvSpPr txBox="1"/>
          <p:nvPr/>
        </p:nvSpPr>
        <p:spPr>
          <a:xfrm>
            <a:off x="8834800" y="3099533"/>
            <a:ext cx="12892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200"/>
              <a:t>Web Resource</a:t>
            </a:r>
            <a:endParaRPr sz="1200"/>
          </a:p>
        </p:txBody>
      </p:sp>
      <p:cxnSp>
        <p:nvCxnSpPr>
          <p:cNvPr id="123" name="Google Shape;123;p17"/>
          <p:cNvCxnSpPr>
            <a:stCxn id="124" idx="1"/>
            <a:endCxn id="125" idx="0"/>
          </p:cNvCxnSpPr>
          <p:nvPr/>
        </p:nvCxnSpPr>
        <p:spPr>
          <a:xfrm rot="10800000" flipV="1">
            <a:off x="6358334" y="1339333"/>
            <a:ext cx="274001" cy="645899"/>
          </a:xfrm>
          <a:prstGeom prst="bentConnector2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6" name="Google Shape;126;p17"/>
          <p:cNvSpPr txBox="1"/>
          <p:nvPr/>
        </p:nvSpPr>
        <p:spPr>
          <a:xfrm>
            <a:off x="8585800" y="1022900"/>
            <a:ext cx="1080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200"/>
              <a:t>Retrieval</a:t>
            </a:r>
            <a:endParaRPr sz="1200"/>
          </a:p>
        </p:txBody>
      </p:sp>
      <p:cxnSp>
        <p:nvCxnSpPr>
          <p:cNvPr id="127" name="Google Shape;127;p17"/>
          <p:cNvCxnSpPr>
            <a:stCxn id="128" idx="1"/>
            <a:endCxn id="110" idx="0"/>
          </p:cNvCxnSpPr>
          <p:nvPr/>
        </p:nvCxnSpPr>
        <p:spPr>
          <a:xfrm rot="10800000" flipV="1">
            <a:off x="3290502" y="1402890"/>
            <a:ext cx="229898" cy="889234"/>
          </a:xfrm>
          <a:prstGeom prst="bentConnector2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9" name="Google Shape;129;p17"/>
          <p:cNvSpPr txBox="1"/>
          <p:nvPr/>
        </p:nvSpPr>
        <p:spPr>
          <a:xfrm>
            <a:off x="5402600" y="1985233"/>
            <a:ext cx="108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sp>
        <p:nvSpPr>
          <p:cNvPr id="125" name="Google Shape;125;p17"/>
          <p:cNvSpPr txBox="1"/>
          <p:nvPr/>
        </p:nvSpPr>
        <p:spPr>
          <a:xfrm>
            <a:off x="5818333" y="1985233"/>
            <a:ext cx="108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81201" y="1985233"/>
            <a:ext cx="2201633" cy="13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61533" y="856167"/>
            <a:ext cx="2625735" cy="10065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7"/>
          <p:cNvCxnSpPr>
            <a:stCxn id="133" idx="0"/>
            <a:endCxn id="134" idx="3"/>
          </p:cNvCxnSpPr>
          <p:nvPr/>
        </p:nvCxnSpPr>
        <p:spPr>
          <a:xfrm rot="16200000" flipV="1">
            <a:off x="5712346" y="1551779"/>
            <a:ext cx="572109" cy="294800"/>
          </a:xfrm>
          <a:prstGeom prst="bentConnector2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3" name="Google Shape;133;p17"/>
          <p:cNvSpPr txBox="1"/>
          <p:nvPr/>
        </p:nvSpPr>
        <p:spPr>
          <a:xfrm>
            <a:off x="5605800" y="1985233"/>
            <a:ext cx="108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sp>
        <p:nvSpPr>
          <p:cNvPr id="134" name="Google Shape;134;p17"/>
          <p:cNvSpPr txBox="1"/>
          <p:nvPr/>
        </p:nvSpPr>
        <p:spPr>
          <a:xfrm>
            <a:off x="4771000" y="1105367"/>
            <a:ext cx="108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sp>
        <p:nvSpPr>
          <p:cNvPr id="128" name="Google Shape;128;p17"/>
          <p:cNvSpPr txBox="1"/>
          <p:nvPr/>
        </p:nvSpPr>
        <p:spPr>
          <a:xfrm>
            <a:off x="3520400" y="1095133"/>
            <a:ext cx="108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12">
            <a:alphaModFix/>
          </a:blip>
          <a:srcRect l="3527" r="3656"/>
          <a:stretch/>
        </p:blipFill>
        <p:spPr>
          <a:xfrm>
            <a:off x="6632334" y="836067"/>
            <a:ext cx="1848868" cy="10065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7"/>
          <p:cNvCxnSpPr>
            <a:stCxn id="120" idx="0"/>
            <a:endCxn id="124" idx="3"/>
          </p:cNvCxnSpPr>
          <p:nvPr/>
        </p:nvCxnSpPr>
        <p:spPr>
          <a:xfrm rot="5400000" flipH="1">
            <a:off x="8897217" y="923017"/>
            <a:ext cx="166000" cy="998400"/>
          </a:xfrm>
          <a:prstGeom prst="bentConnector2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36" name="Google Shape;136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87933" y="2227184"/>
            <a:ext cx="362467" cy="3624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7241533" y="2105201"/>
            <a:ext cx="1401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200"/>
              <a:t>LLM as Attacker </a:t>
            </a:r>
            <a:endParaRPr sz="1200"/>
          </a:p>
          <a:p>
            <a:r>
              <a:rPr lang="en" sz="1200"/>
              <a:t>to retrieve data</a:t>
            </a:r>
            <a:endParaRPr sz="1200"/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14">
            <a:alphaModFix/>
          </a:blip>
          <a:srcRect l="3620" r="3787"/>
          <a:stretch/>
        </p:blipFill>
        <p:spPr>
          <a:xfrm>
            <a:off x="6530734" y="3239526"/>
            <a:ext cx="1848865" cy="166400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5964333" y="3021667"/>
            <a:ext cx="550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200">
                <a:solidFill>
                  <a:schemeClr val="dk1"/>
                </a:solidFill>
              </a:rPr>
              <a:t>LLM</a:t>
            </a:r>
            <a:endParaRPr sz="2400"/>
          </a:p>
        </p:txBody>
      </p:sp>
      <p:cxnSp>
        <p:nvCxnSpPr>
          <p:cNvPr id="140" name="Google Shape;140;p17"/>
          <p:cNvCxnSpPr>
            <a:stCxn id="122" idx="2"/>
            <a:endCxn id="138" idx="3"/>
          </p:cNvCxnSpPr>
          <p:nvPr/>
        </p:nvCxnSpPr>
        <p:spPr>
          <a:xfrm rot="5400000">
            <a:off x="8658925" y="3251055"/>
            <a:ext cx="541150" cy="1099801"/>
          </a:xfrm>
          <a:prstGeom prst="bentConnector2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" name="Google Shape;141;p17"/>
          <p:cNvCxnSpPr>
            <a:stCxn id="138" idx="1"/>
          </p:cNvCxnSpPr>
          <p:nvPr/>
        </p:nvCxnSpPr>
        <p:spPr>
          <a:xfrm rot="10800000">
            <a:off x="6354733" y="3437929"/>
            <a:ext cx="176000" cy="633600"/>
          </a:xfrm>
          <a:prstGeom prst="bentConnector2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" name="Google Shape;142;p17"/>
          <p:cNvCxnSpPr>
            <a:endCxn id="143" idx="3"/>
          </p:cNvCxnSpPr>
          <p:nvPr/>
        </p:nvCxnSpPr>
        <p:spPr>
          <a:xfrm rot="5400000">
            <a:off x="5738135" y="3622539"/>
            <a:ext cx="630800" cy="267200"/>
          </a:xfrm>
          <a:prstGeom prst="bentConnector2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3" name="Google Shape;143;p17"/>
          <p:cNvPicPr preferRelativeResize="0"/>
          <p:nvPr/>
        </p:nvPicPr>
        <p:blipFill rotWithShape="1">
          <a:blip r:embed="rId15">
            <a:alphaModFix/>
          </a:blip>
          <a:srcRect l="2824" r="2711"/>
          <a:stretch/>
        </p:blipFill>
        <p:spPr>
          <a:xfrm>
            <a:off x="3573699" y="3392567"/>
            <a:ext cx="2346236" cy="13579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17"/>
          <p:cNvCxnSpPr>
            <a:stCxn id="143" idx="1"/>
            <a:endCxn id="117" idx="2"/>
          </p:cNvCxnSpPr>
          <p:nvPr/>
        </p:nvCxnSpPr>
        <p:spPr>
          <a:xfrm rot="10800000">
            <a:off x="3282901" y="3099647"/>
            <a:ext cx="290799" cy="971892"/>
          </a:xfrm>
          <a:prstGeom prst="bentConnector2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5" name="Google Shape;145;p17" title="cross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49033" y="1686733"/>
            <a:ext cx="280416" cy="280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 title="check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949033" y="3437933"/>
            <a:ext cx="280416" cy="280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57200" y="4989005"/>
            <a:ext cx="120776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" sz="1600" dirty="0"/>
              <a:t>To address LLM-based content retrieval, our proposed defense framework embeds </a:t>
            </a:r>
            <a:r>
              <a:rPr lang="en" sz="1600" b="1" dirty="0"/>
              <a:t>optimized HTML policy</a:t>
            </a:r>
            <a:r>
              <a:rPr lang="en" sz="1600" dirty="0"/>
              <a:t> cues that leverage the model’s semantic understanding to restrict extraction, whereas unprotected sites remain vulnerable to LLM access and content redistribution.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/>
        </p:nvSpPr>
        <p:spPr>
          <a:xfrm>
            <a:off x="195064" y="1066835"/>
            <a:ext cx="12192000" cy="472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" sz="1600" dirty="0">
                <a:solidFill>
                  <a:schemeClr val="dk1"/>
                </a:solidFill>
              </a:rPr>
              <a:t>The retrieval process of most LLMs is typically an </a:t>
            </a:r>
            <a:r>
              <a:rPr lang="en" sz="1600" b="1" dirty="0">
                <a:solidFill>
                  <a:schemeClr val="dk1"/>
                </a:solidFill>
              </a:rPr>
              <a:t>intractable black box</a:t>
            </a:r>
            <a:r>
              <a:rPr lang="en" sz="1600" dirty="0">
                <a:solidFill>
                  <a:schemeClr val="dk1"/>
                </a:solidFill>
              </a:rPr>
              <a:t>. To practically model this as a min-max optimization.</a:t>
            </a:r>
            <a:endParaRPr sz="16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r>
              <a:rPr lang="en" sz="1600" b="1" dirty="0">
                <a:solidFill>
                  <a:schemeClr val="dk1"/>
                </a:solidFill>
              </a:rPr>
              <a:t>Approach:</a:t>
            </a:r>
            <a:endParaRPr sz="1600" b="1" dirty="0">
              <a:solidFill>
                <a:schemeClr val="dk1"/>
              </a:solidFill>
            </a:endParaRPr>
          </a:p>
          <a:p>
            <a:pPr marL="609585" indent="-423323">
              <a:lnSpc>
                <a:spcPct val="150000"/>
              </a:lnSpc>
              <a:buClr>
                <a:schemeClr val="dk1"/>
              </a:buClr>
              <a:buSzPts val="14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Inject hidden policy </a:t>
            </a:r>
            <a:r>
              <a:rPr lang="en" sz="1600" i="1" dirty="0">
                <a:solidFill>
                  <a:schemeClr val="dk1"/>
                </a:solidFill>
              </a:rPr>
              <a:t>z</a:t>
            </a:r>
            <a:r>
              <a:rPr lang="en" sz="1600" dirty="0">
                <a:solidFill>
                  <a:schemeClr val="dk1"/>
                </a:solidFill>
              </a:rPr>
              <a:t> into HTML </a:t>
            </a:r>
            <a:r>
              <a:rPr lang="en" sz="1600" i="1" dirty="0">
                <a:solidFill>
                  <a:schemeClr val="dk1"/>
                </a:solidFill>
              </a:rPr>
              <a:t>(w ⊕ z)</a:t>
            </a:r>
            <a:r>
              <a:rPr lang="en" sz="1600" dirty="0">
                <a:solidFill>
                  <a:schemeClr val="dk1"/>
                </a:solidFill>
              </a:rPr>
              <a:t>, keeping visible content unchanged.</a:t>
            </a:r>
            <a:endParaRPr sz="16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r>
              <a:rPr lang="en" sz="1600" b="1" dirty="0">
                <a:solidFill>
                  <a:schemeClr val="dk1"/>
                </a:solidFill>
              </a:rPr>
              <a:t>Two-step Optimization:</a:t>
            </a:r>
            <a:endParaRPr sz="1600" b="1" dirty="0">
              <a:solidFill>
                <a:schemeClr val="dk1"/>
              </a:solidFill>
            </a:endParaRPr>
          </a:p>
          <a:p>
            <a:pPr marL="609585" indent="-423323">
              <a:lnSpc>
                <a:spcPct val="150000"/>
              </a:lnSpc>
              <a:buClr>
                <a:schemeClr val="dk1"/>
              </a:buClr>
              <a:buSzPts val="1400"/>
              <a:buChar char="●"/>
            </a:pPr>
            <a:r>
              <a:rPr lang="en" sz="1600" b="1" dirty="0">
                <a:solidFill>
                  <a:schemeClr val="dk1"/>
                </a:solidFill>
              </a:rPr>
              <a:t>Inner:</a:t>
            </a:r>
            <a:r>
              <a:rPr lang="en" sz="1600" dirty="0">
                <a:solidFill>
                  <a:schemeClr val="dk1"/>
                </a:solidFill>
              </a:rPr>
              <a:t> Simulate worst-case user queries </a:t>
            </a:r>
            <a:r>
              <a:rPr lang="en" sz="1600" i="1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q*</a:t>
            </a:r>
            <a:r>
              <a:rPr lang="en" sz="1600" dirty="0">
                <a:solidFill>
                  <a:schemeClr val="dk1"/>
                </a:solidFill>
              </a:rPr>
              <a:t> .</a:t>
            </a:r>
            <a:endParaRPr sz="1600" dirty="0">
              <a:solidFill>
                <a:schemeClr val="dk1"/>
              </a:solidFill>
            </a:endParaRPr>
          </a:p>
          <a:p>
            <a:pPr marL="609585" indent="-423323">
              <a:lnSpc>
                <a:spcPct val="150000"/>
              </a:lnSpc>
              <a:buClr>
                <a:schemeClr val="dk1"/>
              </a:buClr>
              <a:buSzPts val="1400"/>
              <a:buChar char="●"/>
            </a:pPr>
            <a:r>
              <a:rPr lang="en" sz="1600" b="1" dirty="0">
                <a:solidFill>
                  <a:schemeClr val="dk1"/>
                </a:solidFill>
              </a:rPr>
              <a:t>Outer:</a:t>
            </a:r>
            <a:r>
              <a:rPr lang="en" sz="1600" dirty="0">
                <a:solidFill>
                  <a:schemeClr val="dk1"/>
                </a:solidFill>
              </a:rPr>
              <a:t> Learn </a:t>
            </a:r>
            <a:r>
              <a:rPr lang="en" sz="1600" i="1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z</a:t>
            </a:r>
            <a:r>
              <a:rPr lang="en" sz="1600" dirty="0">
                <a:solidFill>
                  <a:schemeClr val="dk1"/>
                </a:solidFill>
              </a:rPr>
              <a:t> to minimize LLM responses </a:t>
            </a:r>
            <a:r>
              <a:rPr lang="en" sz="16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</a:t>
            </a:r>
            <a:r>
              <a:rPr lang="en" sz="1600" dirty="0">
                <a:solidFill>
                  <a:schemeClr val="dk1"/>
                </a:solidFill>
              </a:rPr>
              <a:t>.</a:t>
            </a:r>
            <a:endParaRPr sz="16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r>
              <a:rPr lang="en" sz="1600" b="1" dirty="0">
                <a:solidFill>
                  <a:schemeClr val="dk1"/>
                </a:solidFill>
              </a:rPr>
              <a:t>Iterative  Framework:</a:t>
            </a:r>
            <a:endParaRPr sz="1600" b="1" dirty="0">
              <a:solidFill>
                <a:schemeClr val="dk1"/>
              </a:solidFill>
            </a:endParaRPr>
          </a:p>
          <a:p>
            <a:pPr marL="609585" indent="-423323">
              <a:lnSpc>
                <a:spcPct val="150000"/>
              </a:lnSpc>
              <a:buClr>
                <a:schemeClr val="dk1"/>
              </a:buClr>
              <a:buSzPts val="14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Proxy LLM simulates both attacker and defender</a:t>
            </a:r>
            <a:endParaRPr sz="1600" dirty="0">
              <a:solidFill>
                <a:schemeClr val="dk1"/>
              </a:solidFill>
            </a:endParaRPr>
          </a:p>
          <a:p>
            <a:pPr marL="609585" indent="-423323">
              <a:lnSpc>
                <a:spcPct val="150000"/>
              </a:lnSpc>
              <a:buClr>
                <a:schemeClr val="dk1"/>
              </a:buClr>
              <a:buSzPts val="14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Feedback loop updates </a:t>
            </a:r>
            <a:r>
              <a:rPr lang="en" sz="1600" i="1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z</a:t>
            </a:r>
            <a:r>
              <a:rPr lang="en" sz="1600" dirty="0">
                <a:solidFill>
                  <a:schemeClr val="dk1"/>
                </a:solidFill>
              </a:rPr>
              <a:t> based on LLM output </a:t>
            </a:r>
            <a:r>
              <a:rPr lang="en" sz="1600" i="1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</a:t>
            </a:r>
            <a:r>
              <a:rPr lang="en" sz="1600" dirty="0">
                <a:solidFill>
                  <a:schemeClr val="dk1"/>
                </a:solidFill>
              </a:rPr>
              <a:t>.</a:t>
            </a:r>
            <a:endParaRPr sz="16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r>
              <a:rPr lang="en" sz="1600" b="1" dirty="0">
                <a:solidFill>
                  <a:schemeClr val="dk1"/>
                </a:solidFill>
              </a:rPr>
              <a:t>Defense Tactics:</a:t>
            </a:r>
            <a:endParaRPr sz="1600" b="1" dirty="0">
              <a:solidFill>
                <a:schemeClr val="dk1"/>
              </a:solidFill>
            </a:endParaRPr>
          </a:p>
          <a:p>
            <a:pPr marL="609585" indent="-423323">
              <a:lnSpc>
                <a:spcPct val="150000"/>
              </a:lnSpc>
              <a:buClr>
                <a:schemeClr val="dk1"/>
              </a:buClr>
              <a:buSzPts val="1400"/>
              <a:buChar char="●"/>
            </a:pPr>
            <a:r>
              <a:rPr lang="en" sz="1600" b="1" dirty="0">
                <a:solidFill>
                  <a:schemeClr val="dk1"/>
                </a:solidFill>
              </a:rPr>
              <a:t>Guided Instructions:</a:t>
            </a:r>
            <a:r>
              <a:rPr lang="en" sz="1600" dirty="0">
                <a:solidFill>
                  <a:schemeClr val="dk1"/>
                </a:solidFill>
              </a:rPr>
              <a:t> Explicit templates for what to say or avoid.</a:t>
            </a:r>
            <a:endParaRPr sz="1600" dirty="0">
              <a:solidFill>
                <a:schemeClr val="dk1"/>
              </a:solidFill>
            </a:endParaRPr>
          </a:p>
          <a:p>
            <a:pPr marL="609585" indent="-423323">
              <a:lnSpc>
                <a:spcPct val="150000"/>
              </a:lnSpc>
              <a:buClr>
                <a:schemeClr val="dk1"/>
              </a:buClr>
              <a:buSzPts val="1400"/>
              <a:buChar char="●"/>
            </a:pPr>
            <a:r>
              <a:rPr lang="en" sz="1600" b="1" dirty="0">
                <a:solidFill>
                  <a:schemeClr val="dk1"/>
                </a:solidFill>
              </a:rPr>
              <a:t>Bypass Prevention: </a:t>
            </a:r>
            <a:r>
              <a:rPr lang="en" sz="1600" dirty="0">
                <a:solidFill>
                  <a:schemeClr val="dk1"/>
                </a:solidFill>
              </a:rPr>
              <a:t>1) Repeat key policy phrases; 2) Use strict constraint language (“No exceptions”).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 t="2505" r="3707"/>
          <a:stretch/>
        </p:blipFill>
        <p:spPr>
          <a:xfrm>
            <a:off x="6096000" y="1913395"/>
            <a:ext cx="5900936" cy="303120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-32067" y="0"/>
            <a:ext cx="7971600" cy="713200"/>
          </a:xfrm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rmAutofit/>
          </a:bodyPr>
          <a:lstStyle/>
          <a:p>
            <a:r>
              <a:rPr lang="en" sz="2667"/>
              <a:t>Min-Max Adversarial Modeling </a:t>
            </a:r>
            <a:endParaRPr sz="2667"/>
          </a:p>
          <a:p>
            <a:endParaRPr sz="2667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/>
        </p:nvSpPr>
        <p:spPr>
          <a:xfrm>
            <a:off x="385167" y="1143000"/>
            <a:ext cx="12044400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" sz="1400" b="1" dirty="0"/>
              <a:t>Deployment:</a:t>
            </a:r>
            <a:r>
              <a:rPr lang="en" sz="1400" dirty="0"/>
              <a:t> </a:t>
            </a:r>
            <a:r>
              <a:rPr lang="en" sz="1400" dirty="0">
                <a:solidFill>
                  <a:schemeClr val="dk1"/>
                </a:solidFill>
              </a:rPr>
              <a:t>10 fictitious websites hosted on </a:t>
            </a:r>
            <a:r>
              <a:rPr lang="en" sz="1400" b="1" dirty="0">
                <a:solidFill>
                  <a:schemeClr val="dk1"/>
                </a:solidFill>
              </a:rPr>
              <a:t>GitHub Pages</a:t>
            </a:r>
            <a:r>
              <a:rPr lang="en" sz="1400" dirty="0">
                <a:solidFill>
                  <a:schemeClr val="dk1"/>
                </a:solidFill>
              </a:rPr>
              <a:t> &amp; </a:t>
            </a:r>
            <a:r>
              <a:rPr lang="en" sz="1400" b="1" dirty="0">
                <a:solidFill>
                  <a:schemeClr val="dk1"/>
                </a:solidFill>
              </a:rPr>
              <a:t>Heroku</a:t>
            </a:r>
            <a:r>
              <a:rPr lang="en" sz="1400" dirty="0">
                <a:solidFill>
                  <a:schemeClr val="dk1"/>
                </a:solidFill>
              </a:rPr>
              <a:t> and 2 real sites (with consent) to test generalizability. Each site deployed identically on both platforms.</a:t>
            </a:r>
            <a:endParaRPr sz="1400" dirty="0"/>
          </a:p>
          <a:p>
            <a:pPr>
              <a:lnSpc>
                <a:spcPct val="150000"/>
              </a:lnSpc>
            </a:pPr>
            <a:r>
              <a:rPr lang="en" sz="1400" b="1" dirty="0"/>
              <a:t>LLMs Tested:</a:t>
            </a:r>
            <a:r>
              <a:rPr lang="en" sz="1400" dirty="0"/>
              <a:t> GPT-4o, GPT-4o mini, Gemini, ERNIE, </a:t>
            </a:r>
            <a:r>
              <a:rPr lang="en" sz="1400" dirty="0" err="1"/>
              <a:t>Doubao</a:t>
            </a:r>
            <a:r>
              <a:rPr lang="en" sz="1400" dirty="0"/>
              <a:t> are tested on Direct user queries, Follow-up bypass attempts, baseline policy, and </a:t>
            </a:r>
            <a:r>
              <a:rPr lang="en" sz="1400" dirty="0">
                <a:solidFill>
                  <a:schemeClr val="dk1"/>
                </a:solidFill>
              </a:rPr>
              <a:t>Guided Instructions policy (Iteration 2)</a:t>
            </a:r>
            <a:endParaRPr sz="1400" dirty="0"/>
          </a:p>
          <a:p>
            <a:pPr>
              <a:lnSpc>
                <a:spcPct val="150000"/>
              </a:lnSpc>
            </a:pPr>
            <a:r>
              <a:rPr lang="en" sz="1400" b="1" dirty="0"/>
              <a:t>Metrics:</a:t>
            </a:r>
            <a:r>
              <a:rPr lang="en" sz="1400" dirty="0"/>
              <a:t> </a:t>
            </a:r>
            <a:endParaRPr sz="1400" dirty="0"/>
          </a:p>
          <a:p>
            <a:pPr marL="609585" indent="-423323">
              <a:lnSpc>
                <a:spcPct val="150000"/>
              </a:lnSpc>
              <a:buClr>
                <a:schemeClr val="dk1"/>
              </a:buClr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Defense Success Rate (DSR): % of queries blocked per policy; </a:t>
            </a:r>
            <a:endParaRPr sz="1400" dirty="0">
              <a:solidFill>
                <a:schemeClr val="dk1"/>
              </a:solidFill>
            </a:endParaRPr>
          </a:p>
          <a:p>
            <a:pPr marL="609585" indent="-423323">
              <a:lnSpc>
                <a:spcPct val="150000"/>
              </a:lnSpc>
              <a:buClr>
                <a:schemeClr val="dk1"/>
              </a:buClr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Follow-up DSR (FDSR): % of follow-ups still blocked.</a:t>
            </a:r>
            <a:endParaRPr sz="1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r>
              <a:rPr lang="en" sz="1400" b="1" dirty="0">
                <a:solidFill>
                  <a:schemeClr val="dk1"/>
                </a:solidFill>
              </a:rPr>
              <a:t>Scale:</a:t>
            </a:r>
            <a:r>
              <a:rPr lang="en" sz="1400" dirty="0">
                <a:solidFill>
                  <a:schemeClr val="dk1"/>
                </a:solidFill>
              </a:rPr>
              <a:t> 10 sites × 10 queries = </a:t>
            </a:r>
            <a:r>
              <a:rPr lang="en" sz="1400" b="1" dirty="0">
                <a:solidFill>
                  <a:schemeClr val="dk1"/>
                </a:solidFill>
              </a:rPr>
              <a:t>100 tests per config</a:t>
            </a:r>
            <a:r>
              <a:rPr lang="en" sz="1400" dirty="0">
                <a:solidFill>
                  <a:schemeClr val="dk1"/>
                </a:solidFill>
              </a:rPr>
              <a:t>.</a:t>
            </a:r>
            <a:endParaRPr sz="1400" dirty="0"/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33" y="3974504"/>
            <a:ext cx="5730375" cy="269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6694" y="2975333"/>
            <a:ext cx="5662400" cy="273966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-32067" y="0"/>
            <a:ext cx="7971600" cy="713200"/>
          </a:xfrm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rmAutofit/>
          </a:bodyPr>
          <a:lstStyle/>
          <a:p>
            <a:r>
              <a:rPr lang="en" sz="2667"/>
              <a:t>Experiments</a:t>
            </a:r>
            <a:endParaRPr sz="2667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-32067" y="0"/>
            <a:ext cx="7971600" cy="713200"/>
          </a:xfrm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rmAutofit/>
          </a:bodyPr>
          <a:lstStyle/>
          <a:p>
            <a:r>
              <a:rPr lang="en" sz="2667"/>
              <a:t>Experiments</a:t>
            </a:r>
            <a:endParaRPr sz="2667"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67" y="475667"/>
            <a:ext cx="4397333" cy="479913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/>
        </p:nvSpPr>
        <p:spPr>
          <a:xfrm>
            <a:off x="609367" y="5361934"/>
            <a:ext cx="44292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1400" dirty="0">
                <a:solidFill>
                  <a:schemeClr val="dk1"/>
                </a:solidFill>
              </a:rPr>
              <a:t>Comparison of DSR on </a:t>
            </a:r>
            <a:r>
              <a:rPr lang="en" sz="1400" b="1" dirty="0">
                <a:solidFill>
                  <a:schemeClr val="dk1"/>
                </a:solidFill>
              </a:rPr>
              <a:t>GitHub</a:t>
            </a:r>
            <a:r>
              <a:rPr lang="en" sz="1400" dirty="0">
                <a:solidFill>
                  <a:schemeClr val="dk1"/>
                </a:solidFill>
              </a:rPr>
              <a:t> and </a:t>
            </a:r>
            <a:r>
              <a:rPr lang="en" sz="1400" b="1" dirty="0">
                <a:solidFill>
                  <a:schemeClr val="dk1"/>
                </a:solidFill>
              </a:rPr>
              <a:t>Heroku</a:t>
            </a:r>
            <a:r>
              <a:rPr lang="en" sz="1400" dirty="0">
                <a:solidFill>
                  <a:schemeClr val="dk1"/>
                </a:solidFill>
              </a:rPr>
              <a:t> across defense goals with and without strict policy.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2634" y="772937"/>
            <a:ext cx="5093833" cy="205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7834" y="3236728"/>
            <a:ext cx="3523433" cy="197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2"/>
          <p:cNvSpPr txBox="1"/>
          <p:nvPr/>
        </p:nvSpPr>
        <p:spPr>
          <a:xfrm>
            <a:off x="5934233" y="5192551"/>
            <a:ext cx="56484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1400" b="1" dirty="0">
                <a:solidFill>
                  <a:schemeClr val="dk1"/>
                </a:solidFill>
              </a:rPr>
              <a:t>Position Sensitivity Analysis:</a:t>
            </a:r>
            <a:r>
              <a:rPr lang="en" sz="1400" dirty="0">
                <a:solidFill>
                  <a:schemeClr val="dk1"/>
                </a:solidFill>
              </a:rPr>
              <a:t> Effect of policy position on defense success. Top-positioned policies achieve 100% DSR.</a:t>
            </a:r>
            <a:endParaRPr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title"/>
          </p:nvPr>
        </p:nvSpPr>
        <p:spPr>
          <a:xfrm>
            <a:off x="-32067" y="0"/>
            <a:ext cx="7971600" cy="713200"/>
          </a:xfrm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rmAutofit/>
          </a:bodyPr>
          <a:lstStyle/>
          <a:p>
            <a:r>
              <a:rPr lang="en" sz="2667"/>
              <a:t>Doubao Experiment</a:t>
            </a:r>
            <a:endParaRPr sz="2667"/>
          </a:p>
        </p:txBody>
      </p:sp>
      <p:sp>
        <p:nvSpPr>
          <p:cNvPr id="197" name="Google Shape;197;p23"/>
          <p:cNvSpPr txBox="1"/>
          <p:nvPr/>
        </p:nvSpPr>
        <p:spPr>
          <a:xfrm>
            <a:off x="239133" y="992124"/>
            <a:ext cx="11828400" cy="140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lnSpc>
                <a:spcPct val="150000"/>
              </a:lnSpc>
              <a:buClr>
                <a:schemeClr val="dk1"/>
              </a:buClr>
              <a:buSzPts val="14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Under all experiments on </a:t>
            </a:r>
            <a:r>
              <a:rPr lang="en" sz="1600" dirty="0" err="1">
                <a:solidFill>
                  <a:schemeClr val="dk1"/>
                </a:solidFill>
              </a:rPr>
              <a:t>Github</a:t>
            </a:r>
            <a:r>
              <a:rPr lang="en" sz="1600" dirty="0">
                <a:solidFill>
                  <a:schemeClr val="dk1"/>
                </a:solidFill>
              </a:rPr>
              <a:t> hosting website, </a:t>
            </a:r>
            <a:r>
              <a:rPr lang="en" sz="1600" dirty="0" err="1">
                <a:solidFill>
                  <a:schemeClr val="dk1"/>
                </a:solidFill>
              </a:rPr>
              <a:t>Doubao</a:t>
            </a:r>
            <a:r>
              <a:rPr lang="en" sz="1600" dirty="0">
                <a:solidFill>
                  <a:schemeClr val="dk1"/>
                </a:solidFill>
              </a:rPr>
              <a:t> is able to </a:t>
            </a:r>
            <a:r>
              <a:rPr lang="en" sz="1600" b="1" dirty="0">
                <a:solidFill>
                  <a:schemeClr val="dk1"/>
                </a:solidFill>
              </a:rPr>
              <a:t>retrieve all the information</a:t>
            </a:r>
            <a:r>
              <a:rPr lang="en" sz="1600" dirty="0">
                <a:solidFill>
                  <a:schemeClr val="dk1"/>
                </a:solidFill>
              </a:rPr>
              <a:t> and ignore all policies we design.</a:t>
            </a:r>
            <a:endParaRPr sz="1600" dirty="0">
              <a:solidFill>
                <a:schemeClr val="dk1"/>
              </a:solidFill>
            </a:endParaRPr>
          </a:p>
          <a:p>
            <a:pPr marL="609585" indent="-423323">
              <a:lnSpc>
                <a:spcPct val="150000"/>
              </a:lnSpc>
              <a:buClr>
                <a:schemeClr val="dk1"/>
              </a:buClr>
              <a:buSzPts val="1400"/>
              <a:buChar char="●"/>
            </a:pPr>
            <a:r>
              <a:rPr lang="en" sz="1600" dirty="0" err="1">
                <a:solidFill>
                  <a:schemeClr val="dk1"/>
                </a:solidFill>
              </a:rPr>
              <a:t>Doubao</a:t>
            </a:r>
            <a:r>
              <a:rPr lang="en" sz="1600" dirty="0">
                <a:solidFill>
                  <a:schemeClr val="dk1"/>
                </a:solidFill>
              </a:rPr>
              <a:t> is </a:t>
            </a:r>
            <a:r>
              <a:rPr lang="en" sz="1600" b="1" dirty="0">
                <a:solidFill>
                  <a:schemeClr val="dk1"/>
                </a:solidFill>
              </a:rPr>
              <a:t>not able to access the Heroku</a:t>
            </a:r>
            <a:r>
              <a:rPr lang="en" sz="1600" dirty="0">
                <a:solidFill>
                  <a:schemeClr val="dk1"/>
                </a:solidFill>
              </a:rPr>
              <a:t> hosted website.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2379767"/>
            <a:ext cx="3145033" cy="403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9734" y="2392467"/>
            <a:ext cx="5648533" cy="3770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146233" y="1295399"/>
            <a:ext cx="11979200" cy="4953001"/>
          </a:xfrm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1600"/>
              </a:spcBef>
            </a:pPr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Key Idea:</a:t>
            </a:r>
            <a:b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Embed optimized policy prompts in HTML to steer LLMs away from restricted content while has </a:t>
            </a:r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no changes needed to LLMs or RAG pipelines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Highlights: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423323">
              <a:lnSpc>
                <a:spcPct val="150000"/>
              </a:lnSpc>
              <a:spcBef>
                <a:spcPts val="1600"/>
              </a:spcBef>
              <a:buSzPts val="1400"/>
              <a:buChar char="●"/>
            </a:pP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Leverages </a:t>
            </a:r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LLMs' semantic reasoning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423323">
              <a:lnSpc>
                <a:spcPct val="150000"/>
              </a:lnSpc>
              <a:buSzPts val="1400"/>
              <a:buChar char="●"/>
            </a:pP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Prompt placement &amp; strict phrasing are essential.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Limitations: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423323">
              <a:lnSpc>
                <a:spcPct val="150000"/>
              </a:lnSpc>
              <a:spcBef>
                <a:spcPts val="1600"/>
              </a:spcBef>
              <a:buSzPts val="1400"/>
              <a:buChar char="●"/>
            </a:pP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Depends on </a:t>
            </a:r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live web parsing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 by LLMs.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423323">
              <a:lnSpc>
                <a:spcPct val="150000"/>
              </a:lnSpc>
              <a:buSzPts val="1400"/>
              <a:buChar char="●"/>
            </a:pPr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Black-box optimization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 lacks formal guarantees.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Future Work: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423323">
              <a:lnSpc>
                <a:spcPct val="150000"/>
              </a:lnSpc>
              <a:spcBef>
                <a:spcPts val="1600"/>
              </a:spcBef>
              <a:buSzPts val="1400"/>
              <a:buChar char="●"/>
            </a:pP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Explore </a:t>
            </a:r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principled optimization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hybrid defenses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 for stronger, more generalizable protection.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-32067" y="0"/>
            <a:ext cx="7971600" cy="713200"/>
          </a:xfrm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rmAutofit/>
          </a:bodyPr>
          <a:lstStyle/>
          <a:p>
            <a:r>
              <a:rPr lang="en" sz="2667"/>
              <a:t>Conclusion and Future Work</a:t>
            </a:r>
            <a:endParaRPr sz="2667"/>
          </a:p>
          <a:p>
            <a:endParaRPr sz="2667"/>
          </a:p>
        </p:txBody>
      </p:sp>
      <p:pic>
        <p:nvPicPr>
          <p:cNvPr id="3" name="Graphic 2" descr="Music with solid fill">
            <a:extLst>
              <a:ext uri="{FF2B5EF4-FFF2-40B4-BE49-F238E27FC236}">
                <a16:creationId xmlns:a16="http://schemas.microsoft.com/office/drawing/2014/main" id="{3DFDF5BE-9A1F-F950-D6FC-0CE154996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81800" y="3857368"/>
            <a:ext cx="914400" cy="914400"/>
          </a:xfrm>
          <a:prstGeom prst="rect">
            <a:avLst/>
          </a:prstGeom>
        </p:spPr>
      </p:pic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A7F82E5E-88CF-17E4-C201-02F1CEE3A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2217" y="3132439"/>
            <a:ext cx="714632" cy="7146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10C70C-103E-761A-AA5C-00C3D68EB56E}"/>
              </a:ext>
            </a:extLst>
          </p:cNvPr>
          <p:cNvSpPr txBox="1"/>
          <p:nvPr/>
        </p:nvSpPr>
        <p:spPr>
          <a:xfrm>
            <a:off x="8359370" y="2606408"/>
            <a:ext cx="35278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audio data be protected too?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Rag does not retrieve non-texture token, but what’s next?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we place safe statement into songs to avoid retrieve and learn?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63F44-DCC4-735A-F2E4-A7A627A96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7AC9-D791-B4DF-2ED5-76F2DAF3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MLLM with Voice</a:t>
            </a:r>
          </a:p>
        </p:txBody>
      </p:sp>
      <p:pic>
        <p:nvPicPr>
          <p:cNvPr id="3" name="Picture 2" descr="Unveiling the Potential of LLM-Based ASR on Chinese Open-Source Datasets">
            <a:extLst>
              <a:ext uri="{FF2B5EF4-FFF2-40B4-BE49-F238E27FC236}">
                <a16:creationId xmlns:a16="http://schemas.microsoft.com/office/drawing/2014/main" id="{23951902-D1F9-6687-CFE8-9F31B541E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4229100" cy="38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964344-DDF0-8E9E-FA09-390AB706A1A8}"/>
              </a:ext>
            </a:extLst>
          </p:cNvPr>
          <p:cNvSpPr txBox="1"/>
          <p:nvPr/>
        </p:nvSpPr>
        <p:spPr>
          <a:xfrm>
            <a:off x="7010400" y="2133600"/>
            <a:ext cx="3886200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Understand the Speech Emotion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6F4FA-EB21-B818-22E7-F37D174BDFE3}"/>
              </a:ext>
            </a:extLst>
          </p:cNvPr>
          <p:cNvSpPr txBox="1"/>
          <p:nvPr/>
        </p:nvSpPr>
        <p:spPr>
          <a:xfrm>
            <a:off x="7010400" y="3276600"/>
            <a:ext cx="3886200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Recognize the user 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1872CD-56DA-1A8E-E632-9EFFBE68EAAE}"/>
              </a:ext>
            </a:extLst>
          </p:cNvPr>
          <p:cNvSpPr txBox="1"/>
          <p:nvPr/>
        </p:nvSpPr>
        <p:spPr>
          <a:xfrm>
            <a:off x="7010400" y="4583669"/>
            <a:ext cx="3886200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Easy to produce human-like speech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1CFAA5-52B0-12F1-F0DF-FF48BD0488EE}"/>
              </a:ext>
            </a:extLst>
          </p:cNvPr>
          <p:cNvCxnSpPr>
            <a:cxnSpLocks/>
          </p:cNvCxnSpPr>
          <p:nvPr/>
        </p:nvCxnSpPr>
        <p:spPr>
          <a:xfrm flipV="1">
            <a:off x="4724400" y="2286000"/>
            <a:ext cx="2133600" cy="216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813688-CD6A-177F-F764-E7238BD05E8D}"/>
              </a:ext>
            </a:extLst>
          </p:cNvPr>
          <p:cNvCxnSpPr>
            <a:cxnSpLocks/>
          </p:cNvCxnSpPr>
          <p:nvPr/>
        </p:nvCxnSpPr>
        <p:spPr>
          <a:xfrm>
            <a:off x="4724400" y="2502932"/>
            <a:ext cx="2133600" cy="2297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402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31894B-8D4D-F596-6907-846DC95DF15B}"/>
              </a:ext>
            </a:extLst>
          </p:cNvPr>
          <p:cNvSpPr txBox="1"/>
          <p:nvPr/>
        </p:nvSpPr>
        <p:spPr>
          <a:xfrm>
            <a:off x="1600200" y="2209800"/>
            <a:ext cx="25603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The end</a:t>
            </a:r>
          </a:p>
          <a:p>
            <a:pPr algn="ctr"/>
            <a:r>
              <a:rPr lang="en-US" sz="3200" b="1" dirty="0"/>
              <a:t>Thank you!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6CA85-C639-05B1-0051-3C67C8DF4DF3}"/>
              </a:ext>
            </a:extLst>
          </p:cNvPr>
          <p:cNvSpPr/>
          <p:nvPr/>
        </p:nvSpPr>
        <p:spPr>
          <a:xfrm>
            <a:off x="2042159" y="4043809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Contact 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A6C48-ECD7-8C4A-DE4C-021FEEBFC0F0}"/>
              </a:ext>
            </a:extLst>
          </p:cNvPr>
          <p:cNvSpPr txBox="1"/>
          <p:nvPr/>
        </p:nvSpPr>
        <p:spPr>
          <a:xfrm>
            <a:off x="1074417" y="4573380"/>
            <a:ext cx="3611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https://hanqingguo.github.io/</a:t>
            </a:r>
            <a:r>
              <a:rPr lang="en-US" dirty="0"/>
              <a:t> </a:t>
            </a:r>
          </a:p>
        </p:txBody>
      </p:sp>
      <p:pic>
        <p:nvPicPr>
          <p:cNvPr id="3" name="Picture 2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F194A2AD-220B-A54B-4BF8-E28286D93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806700"/>
            <a:ext cx="5410200" cy="1917700"/>
          </a:xfrm>
          <a:prstGeom prst="rect">
            <a:avLst/>
          </a:prstGeom>
        </p:spPr>
      </p:pic>
      <p:pic>
        <p:nvPicPr>
          <p:cNvPr id="6" name="Picture 5" descr="A person wearing glasses and a striped shirt&#10;&#10;AI-generated content may be incorrect.">
            <a:extLst>
              <a:ext uri="{FF2B5EF4-FFF2-40B4-BE49-F238E27FC236}">
                <a16:creationId xmlns:a16="http://schemas.microsoft.com/office/drawing/2014/main" id="{6C063207-600C-9B28-BBEF-38583D118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01" y="2230089"/>
            <a:ext cx="1946698" cy="2546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FF409E-CFFD-25B6-3515-C60DE1CEFC89}"/>
              </a:ext>
            </a:extLst>
          </p:cNvPr>
          <p:cNvSpPr txBox="1"/>
          <p:nvPr/>
        </p:nvSpPr>
        <p:spPr>
          <a:xfrm>
            <a:off x="6850385" y="225899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Hanqing Guo</a:t>
            </a:r>
          </a:p>
        </p:txBody>
      </p:sp>
    </p:spTree>
    <p:extLst>
      <p:ext uri="{BB962C8B-B14F-4D97-AF65-F5344CB8AC3E}">
        <p14:creationId xmlns:p14="http://schemas.microsoft.com/office/powerpoint/2010/main" val="154265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2AFE1-21F3-DFFB-C941-971738171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2BD80-4065-620E-257F-7671C68C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36" y="888"/>
            <a:ext cx="11845304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Existing MLLMs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8CE4AA-E544-93AC-5256-20906BE3B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41715"/>
              </p:ext>
            </p:extLst>
          </p:nvPr>
        </p:nvGraphicFramePr>
        <p:xfrm>
          <a:off x="173736" y="1219200"/>
          <a:ext cx="11845306" cy="46797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31698">
                  <a:extLst>
                    <a:ext uri="{9D8B030D-6E8A-4147-A177-3AD203B41FA5}">
                      <a16:colId xmlns:a16="http://schemas.microsoft.com/office/drawing/2014/main" val="3347281798"/>
                    </a:ext>
                  </a:extLst>
                </a:gridCol>
                <a:gridCol w="1573755">
                  <a:extLst>
                    <a:ext uri="{9D8B030D-6E8A-4147-A177-3AD203B41FA5}">
                      <a16:colId xmlns:a16="http://schemas.microsoft.com/office/drawing/2014/main" val="810740777"/>
                    </a:ext>
                  </a:extLst>
                </a:gridCol>
                <a:gridCol w="2572167">
                  <a:extLst>
                    <a:ext uri="{9D8B030D-6E8A-4147-A177-3AD203B41FA5}">
                      <a16:colId xmlns:a16="http://schemas.microsoft.com/office/drawing/2014/main" val="2387731089"/>
                    </a:ext>
                  </a:extLst>
                </a:gridCol>
                <a:gridCol w="6267686">
                  <a:extLst>
                    <a:ext uri="{9D8B030D-6E8A-4147-A177-3AD203B41FA5}">
                      <a16:colId xmlns:a16="http://schemas.microsoft.com/office/drawing/2014/main" val="3607107307"/>
                    </a:ext>
                  </a:extLst>
                </a:gridCol>
              </a:tblGrid>
              <a:tr h="277550">
                <a:tc>
                  <a:txBody>
                    <a:bodyPr/>
                    <a:lstStyle/>
                    <a:p>
                      <a:r>
                        <a:rPr lang="en-US" sz="1300" b="1" dirty="0"/>
                        <a:t>Model</a:t>
                      </a:r>
                      <a:endParaRPr lang="en-US" sz="1300" dirty="0"/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Organization</a:t>
                      </a:r>
                      <a:endParaRPr lang="en-US" sz="1300"/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Modalities</a:t>
                      </a:r>
                      <a:endParaRPr lang="en-US" sz="1300"/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Integration Approach</a:t>
                      </a:r>
                      <a:endParaRPr lang="en-US" sz="1300"/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355122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r>
                        <a:rPr lang="en-US" sz="1300" b="1"/>
                        <a:t>GPT-4o</a:t>
                      </a:r>
                      <a:endParaRPr lang="en-US" sz="1300"/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OpenAI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Text, Vision, 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</a:rPr>
                        <a:t>Speech</a:t>
                      </a:r>
                      <a:r>
                        <a:rPr lang="en-US" sz="1300" dirty="0"/>
                        <a:t> (in/out)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Unified Transformer: 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</a:rPr>
                        <a:t>processes all modalities natively without external ASR or TTS</a:t>
                      </a:r>
                      <a:r>
                        <a:rPr lang="en-US" sz="1300" dirty="0"/>
                        <a:t>. Supports real-time voice conversation and vision-grounded reasoning. [1]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221199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r>
                        <a:rPr lang="en-US" sz="1300" b="1"/>
                        <a:t>VITA</a:t>
                      </a:r>
                      <a:endParaRPr lang="en-US" sz="1300"/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VITA-MLLM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Vision &amp; 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</a:rPr>
                        <a:t>Speech</a:t>
                      </a:r>
                      <a:r>
                        <a:rPr lang="en-US" sz="1300" dirty="0"/>
                        <a:t> via Instructions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Multi-Stage Fusion: 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</a:rPr>
                        <a:t>audio encoded via CLAP</a:t>
                      </a:r>
                      <a:r>
                        <a:rPr lang="en-US" sz="1300" dirty="0"/>
                        <a:t>, vision via image encoders, fused through cross-modal alignment and fed to a frozen LLM (e.g., Vicuna). [2]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73715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r>
                        <a:rPr lang="en-US" sz="1300" b="1" dirty="0"/>
                        <a:t>GPT-4 (Vision)</a:t>
                      </a:r>
                      <a:endParaRPr lang="en-US" sz="1300" dirty="0"/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OpenAI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Vision, Text (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</a:rPr>
                        <a:t>speech</a:t>
                      </a:r>
                      <a:r>
                        <a:rPr lang="en-US" sz="1300" dirty="0"/>
                        <a:t> via Whisper)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Cascade Pipeline: 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</a:rPr>
                        <a:t>Whisper converts speech to text</a:t>
                      </a:r>
                      <a:r>
                        <a:rPr lang="en-US" sz="1300" dirty="0"/>
                        <a:t>; GPT-4V processes vision and text. [3]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46076"/>
                  </a:ext>
                </a:extLst>
              </a:tr>
              <a:tr h="277550">
                <a:tc>
                  <a:txBody>
                    <a:bodyPr/>
                    <a:lstStyle/>
                    <a:p>
                      <a:r>
                        <a:rPr lang="en-US" sz="1300" b="1"/>
                        <a:t>SpeechGPT</a:t>
                      </a:r>
                      <a:endParaRPr lang="en-US" sz="1300"/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Fudan University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</a:rPr>
                        <a:t>Speech</a:t>
                      </a:r>
                      <a:r>
                        <a:rPr lang="en-US" sz="1300" dirty="0"/>
                        <a:t> &amp; Text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Direct Integration: 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</a:rPr>
                        <a:t>speech is discretized into tokens and fed into the model directly</a:t>
                      </a:r>
                      <a:r>
                        <a:rPr lang="en-US" sz="1300" dirty="0"/>
                        <a:t>. [4]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550377"/>
                  </a:ext>
                </a:extLst>
              </a:tr>
              <a:tr h="277550">
                <a:tc>
                  <a:txBody>
                    <a:bodyPr/>
                    <a:lstStyle/>
                    <a:p>
                      <a:r>
                        <a:rPr lang="en-US" sz="1300" b="1"/>
                        <a:t>AnyGPT</a:t>
                      </a:r>
                      <a:endParaRPr lang="en-US" sz="1300"/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Fudan University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</a:rPr>
                        <a:t>Speech</a:t>
                      </a:r>
                      <a:r>
                        <a:rPr lang="en-US" sz="1300" dirty="0"/>
                        <a:t>, Image, Music, Text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Unified Tokenization: 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</a:rPr>
                        <a:t>all modalities are converted to discrete tokens for LLM input</a:t>
                      </a:r>
                      <a:r>
                        <a:rPr lang="en-US" sz="1300" dirty="0"/>
                        <a:t>. [5]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453415"/>
                  </a:ext>
                </a:extLst>
              </a:tr>
              <a:tr h="277550">
                <a:tc>
                  <a:txBody>
                    <a:bodyPr/>
                    <a:lstStyle/>
                    <a:p>
                      <a:r>
                        <a:rPr lang="en-US" sz="1300" b="1"/>
                        <a:t>Kosmos-1</a:t>
                      </a:r>
                      <a:endParaRPr lang="en-US" sz="1300"/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Microsoft Research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Vision &amp; Text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Direct Encoders: vision-language training using aligned image-text pairs. [6]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980020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r>
                        <a:rPr lang="en-US" sz="1300" b="1"/>
                        <a:t>PaLM-E</a:t>
                      </a:r>
                      <a:endParaRPr lang="en-US" sz="1300"/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Google Research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Vision, Text, Sensor Inputs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Encoder Fusion: combines robotic states and vision with LLM (</a:t>
                      </a:r>
                      <a:r>
                        <a:rPr lang="en-US" sz="1300" dirty="0" err="1"/>
                        <a:t>PaLM</a:t>
                      </a:r>
                      <a:r>
                        <a:rPr lang="en-US" sz="1300" dirty="0"/>
                        <a:t>). Speech still processed via ASR. [7]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810331"/>
                  </a:ext>
                </a:extLst>
              </a:tr>
              <a:tr h="277550">
                <a:tc>
                  <a:txBody>
                    <a:bodyPr/>
                    <a:lstStyle/>
                    <a:p>
                      <a:r>
                        <a:rPr lang="en-US" sz="1300" b="1"/>
                        <a:t>Moshi</a:t>
                      </a:r>
                      <a:endParaRPr lang="en-US" sz="1300"/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Kyulabs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Speech &amp; Text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Direct Speech I/O: 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</a:rPr>
                        <a:t>uses discrete audio tokens to handle real-time speech dialogue</a:t>
                      </a:r>
                      <a:r>
                        <a:rPr lang="en-US" sz="1300" dirty="0"/>
                        <a:t>. [8]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30885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r>
                        <a:rPr lang="en-US" sz="1300" b="1"/>
                        <a:t>MoshiVis</a:t>
                      </a:r>
                      <a:endParaRPr lang="en-US" sz="1300"/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Kyulabs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Vision, Speech &amp; Text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Hybrid Fusion: adds vision encoder to Moshi with cross-modal gating for conversational vision-grounded tasks. [9]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23943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r>
                        <a:rPr lang="en-US" sz="1300" b="1"/>
                        <a:t>LLaVA</a:t>
                      </a:r>
                      <a:endParaRPr lang="en-US" sz="1300"/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UIUC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Vision &amp; Text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Adapter: image encoder extracts visual features which are fed into a </a:t>
                      </a:r>
                      <a:r>
                        <a:rPr lang="en-US" sz="1300" dirty="0" err="1"/>
                        <a:t>LLaMA</a:t>
                      </a:r>
                      <a:r>
                        <a:rPr lang="en-US" sz="1300" dirty="0"/>
                        <a:t>-based language model. No native audio support. [10]</a:t>
                      </a:r>
                    </a:p>
                  </a:txBody>
                  <a:tcPr marL="39370" marR="39370" marT="19686" marB="19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218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18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96150-876F-33BA-1EAB-D3DADB9BC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30D8-4F34-0799-CBC3-9080351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Cross-Modality LLM Attacks</a:t>
            </a:r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C44E1AB-7ACF-2241-0217-0F498BFCF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41190"/>
            <a:ext cx="6392452" cy="4175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FFFCA1-3382-B0FC-8E4E-1EE294CAAB39}"/>
              </a:ext>
            </a:extLst>
          </p:cNvPr>
          <p:cNvSpPr txBox="1"/>
          <p:nvPr/>
        </p:nvSpPr>
        <p:spPr>
          <a:xfrm>
            <a:off x="457200" y="5943600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[PMLR’24] Image Hijacks: Adversarial Images can Control Generative Models at Runtime</a:t>
            </a:r>
          </a:p>
        </p:txBody>
      </p:sp>
    </p:spTree>
    <p:extLst>
      <p:ext uri="{BB962C8B-B14F-4D97-AF65-F5344CB8AC3E}">
        <p14:creationId xmlns:p14="http://schemas.microsoft.com/office/powerpoint/2010/main" val="270943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D077E-55DF-F66F-4A57-DE6FDF279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4EC57-0F93-D990-25F8-9FDCB161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Cross-Modality LLM Attacks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49E2EE-C76C-88A6-267F-EE57E7E798A6}"/>
              </a:ext>
            </a:extLst>
          </p:cNvPr>
          <p:cNvSpPr txBox="1"/>
          <p:nvPr/>
        </p:nvSpPr>
        <p:spPr>
          <a:xfrm>
            <a:off x="457200" y="5943600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[PMLR’24] Image Hijacks: Adversarial Images can Control Generative Models at Runtime</a:t>
            </a:r>
          </a:p>
        </p:txBody>
      </p:sp>
      <p:pic>
        <p:nvPicPr>
          <p:cNvPr id="7" name="Picture 6" descr="A diagram of a diagram&#10;&#10;AI-generated content may be incorrect.">
            <a:extLst>
              <a:ext uri="{FF2B5EF4-FFF2-40B4-BE49-F238E27FC236}">
                <a16:creationId xmlns:a16="http://schemas.microsoft.com/office/drawing/2014/main" id="{7525B572-A3F4-5365-527F-BA931E8AF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64268"/>
            <a:ext cx="978837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4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B7CF7-0247-4E86-BF75-631447C8C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93CF-2AB4-E3BA-7497-D60AB771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Cross-Modality LLM Attacks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8C23C3-974E-F8E4-97B3-C7522779521C}"/>
              </a:ext>
            </a:extLst>
          </p:cNvPr>
          <p:cNvSpPr txBox="1"/>
          <p:nvPr/>
        </p:nvSpPr>
        <p:spPr>
          <a:xfrm>
            <a:off x="0" y="5943600"/>
            <a:ext cx="103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[ICLR’25] BACKDOORING VISION-LANGUAGE MODELS WITH OUT-OF-DISTRIBUTION DATA</a:t>
            </a:r>
          </a:p>
        </p:txBody>
      </p:sp>
      <p:pic>
        <p:nvPicPr>
          <p:cNvPr id="5" name="Picture 4" descr="A diagram of a vlm model&#10;&#10;AI-generated content may be incorrect.">
            <a:extLst>
              <a:ext uri="{FF2B5EF4-FFF2-40B4-BE49-F238E27FC236}">
                <a16:creationId xmlns:a16="http://schemas.microsoft.com/office/drawing/2014/main" id="{FE1F3E71-A594-B21F-60BA-3E40C8CC2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10363200" cy="33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5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5AF54-0BAE-24A4-9138-00B2220C0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D95D-6949-3952-0E1B-7D4284EE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Speech LLM Researches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FCEC6D-72B9-37DB-7C36-86EC71315D6B}"/>
              </a:ext>
            </a:extLst>
          </p:cNvPr>
          <p:cNvSpPr txBox="1"/>
          <p:nvPr/>
        </p:nvSpPr>
        <p:spPr>
          <a:xfrm>
            <a:off x="381000" y="6019800"/>
            <a:ext cx="990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[ACL’24] </a:t>
            </a:r>
            <a:r>
              <a:rPr lang="en-US" sz="1400" dirty="0" err="1"/>
              <a:t>SpeechGuard</a:t>
            </a:r>
            <a:r>
              <a:rPr lang="en-US" sz="1400" dirty="0"/>
              <a:t>: Exploring the Adversarial Robustness of Multimodal Large Language Models</a:t>
            </a:r>
          </a:p>
        </p:txBody>
      </p:sp>
      <p:pic>
        <p:nvPicPr>
          <p:cNvPr id="6" name="Picture 5" descr="A diagram of a person with a person's face&#10;&#10;AI-generated content may be incorrect.">
            <a:extLst>
              <a:ext uri="{FF2B5EF4-FFF2-40B4-BE49-F238E27FC236}">
                <a16:creationId xmlns:a16="http://schemas.microsoft.com/office/drawing/2014/main" id="{15E5A666-91DF-5608-4025-73ECAEE4E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628792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4AD6E-ADE7-ABEF-5F38-64BD309EE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37" y="4789904"/>
            <a:ext cx="5041900" cy="476817"/>
          </a:xfrm>
          <a:prstGeom prst="rect">
            <a:avLst/>
          </a:prstGeom>
        </p:spPr>
      </p:pic>
      <p:pic>
        <p:nvPicPr>
          <p:cNvPr id="9" name="Picture 8" descr="A text on a white background&#10;&#10;AI-generated content may be incorrect.">
            <a:extLst>
              <a:ext uri="{FF2B5EF4-FFF2-40B4-BE49-F238E27FC236}">
                <a16:creationId xmlns:a16="http://schemas.microsoft.com/office/drawing/2014/main" id="{37B5A841-ACDA-E708-5D8A-C46497697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90" y="1808067"/>
            <a:ext cx="45946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6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2636C-2B20-8A6E-EF93-E4C4EBDEE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597E4-760A-0F08-A8E8-8202FF92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Speech LLM Researches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EEFAC-FA6F-1ED4-E08F-8E6409644925}"/>
              </a:ext>
            </a:extLst>
          </p:cNvPr>
          <p:cNvSpPr txBox="1"/>
          <p:nvPr/>
        </p:nvSpPr>
        <p:spPr>
          <a:xfrm>
            <a:off x="381000" y="6019800"/>
            <a:ext cx="990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[ACL’24] </a:t>
            </a:r>
            <a:r>
              <a:rPr lang="en-US" sz="1400" dirty="0" err="1"/>
              <a:t>SpeechGuard</a:t>
            </a:r>
            <a:r>
              <a:rPr lang="en-US" sz="1400" dirty="0"/>
              <a:t>: Exploring the Adversarial Robustness of Multimodal Large Language Models</a:t>
            </a:r>
          </a:p>
        </p:txBody>
      </p:sp>
      <p:pic>
        <p:nvPicPr>
          <p:cNvPr id="10" name="Picture 9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8B3D8307-C63F-59BC-14D0-417443D5C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50" y="1619250"/>
            <a:ext cx="72263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87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9974D96-85E6-4FEB-B8D9-9EA7EB5528FD}" vid="{2AD987C7-0EFA-4A74-9F9E-412248D416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33209</TotalTime>
  <Words>1650</Words>
  <Application>Microsoft Macintosh PowerPoint</Application>
  <PresentationFormat>Widescreen</PresentationFormat>
  <Paragraphs>278</Paragraphs>
  <Slides>30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Apple Braille</vt:lpstr>
      <vt:lpstr>Arial</vt:lpstr>
      <vt:lpstr>Calibri</vt:lpstr>
      <vt:lpstr>Georgia</vt:lpstr>
      <vt:lpstr>Roboto Mono</vt:lpstr>
      <vt:lpstr>Trebuchet MS</vt:lpstr>
      <vt:lpstr>Wingdings 2</vt:lpstr>
      <vt:lpstr>Theme1</vt:lpstr>
      <vt:lpstr>PowerPoint Presentation</vt:lpstr>
      <vt:lpstr>LLM and MLLM</vt:lpstr>
      <vt:lpstr>Why MLLM with Voice</vt:lpstr>
      <vt:lpstr>Existing MLLMs</vt:lpstr>
      <vt:lpstr>Existing Cross-Modality LLM Attacks</vt:lpstr>
      <vt:lpstr>Existing Cross-Modality LLM Attacks</vt:lpstr>
      <vt:lpstr>Existing Cross-Modality LLM Attacks</vt:lpstr>
      <vt:lpstr>Existing Speech LLM Researches</vt:lpstr>
      <vt:lpstr>Existing Speech LLM Researches</vt:lpstr>
      <vt:lpstr>Existing Speech LLM Researches</vt:lpstr>
      <vt:lpstr>Existing Speech LLM Researches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Our work</vt:lpstr>
      <vt:lpstr>Safeguarding Web Intellectual Property from Unauthorized Large Language Model Real-Time Retrieval</vt:lpstr>
      <vt:lpstr>Realtime Information Retrieval</vt:lpstr>
      <vt:lpstr>Traditional IP Protection Methods</vt:lpstr>
      <vt:lpstr>Our Anti-retrieval Defense Framework</vt:lpstr>
      <vt:lpstr>Min-Max Adversarial Modeling  </vt:lpstr>
      <vt:lpstr>Experiments</vt:lpstr>
      <vt:lpstr>Experiments</vt:lpstr>
      <vt:lpstr>Doubao Experiment</vt:lpstr>
      <vt:lpstr>Key Idea: Embed optimized policy prompts in HTML to steer LLMs away from restricted content while has no changes needed to LLMs or RAG pipelines. Highlights: Leverages LLMs' semantic reasoning. Prompt placement &amp; strict phrasing are essential. Limitations: Depends on live web parsing by LLMs. Black-box optimization lacks formal guarantees. Future Work: Explore principled optimization &amp; hybrid defenses for stronger, more generalizable protection.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Steds: Social Media based Transportation Event Detection with Text Summarization</dc:title>
  <dc:creator>Kaiqun Fu</dc:creator>
  <cp:lastModifiedBy>Guo, Hanqing</cp:lastModifiedBy>
  <cp:revision>1029</cp:revision>
  <dcterms:created xsi:type="dcterms:W3CDTF">2015-09-03T15:16:53Z</dcterms:created>
  <dcterms:modified xsi:type="dcterms:W3CDTF">2025-05-16T19:45:33Z</dcterms:modified>
</cp:coreProperties>
</file>