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32918400" cy="219456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20" y="-2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6E43B-8326-45DC-88BE-E92B56B79684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835275" y="857250"/>
            <a:ext cx="34734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CB8F-703D-432C-937A-C7FA08A40B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565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3591562"/>
            <a:ext cx="27980640" cy="7640320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1526522"/>
            <a:ext cx="24688800" cy="5298438"/>
          </a:xfrm>
        </p:spPr>
        <p:txBody>
          <a:bodyPr/>
          <a:lstStyle>
            <a:lvl1pPr marL="0" indent="0" algn="ctr">
              <a:buNone/>
              <a:defRPr sz="7680"/>
            </a:lvl1pPr>
            <a:lvl2pPr marL="1463040" indent="0" algn="ctr">
              <a:buNone/>
              <a:defRPr sz="6400"/>
            </a:lvl2pPr>
            <a:lvl3pPr marL="2926080" indent="0" algn="ctr">
              <a:buNone/>
              <a:defRPr sz="5760"/>
            </a:lvl3pPr>
            <a:lvl4pPr marL="4389120" indent="0" algn="ctr">
              <a:buNone/>
              <a:defRPr sz="5120"/>
            </a:lvl4pPr>
            <a:lvl5pPr marL="5852160" indent="0" algn="ctr">
              <a:buNone/>
              <a:defRPr sz="5120"/>
            </a:lvl5pPr>
            <a:lvl6pPr marL="7315200" indent="0" algn="ctr">
              <a:buNone/>
              <a:defRPr sz="5120"/>
            </a:lvl6pPr>
            <a:lvl7pPr marL="8778240" indent="0" algn="ctr">
              <a:buNone/>
              <a:defRPr sz="5120"/>
            </a:lvl7pPr>
            <a:lvl8pPr marL="10241280" indent="0" algn="ctr">
              <a:buNone/>
              <a:defRPr sz="5120"/>
            </a:lvl8pPr>
            <a:lvl9pPr marL="11704320" indent="0" algn="ctr">
              <a:buNone/>
              <a:defRPr sz="512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DACE-39AE-440E-911D-B9F5E304DBE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C169-6EB8-4CE9-A385-A5DE09BF18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630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DACE-39AE-440E-911D-B9F5E304DBE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C169-6EB8-4CE9-A385-A5DE09BF18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099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5471167"/>
            <a:ext cx="28392120" cy="9128758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14686287"/>
            <a:ext cx="28392120" cy="4800598"/>
          </a:xfrm>
        </p:spPr>
        <p:txBody>
          <a:bodyPr/>
          <a:lstStyle>
            <a:lvl1pPr marL="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1pPr>
            <a:lvl2pPr marL="1463040" indent="0">
              <a:buNone/>
              <a:defRPr sz="6400">
                <a:solidFill>
                  <a:schemeClr val="tx1">
                    <a:tint val="82000"/>
                  </a:schemeClr>
                </a:solidFill>
              </a:defRPr>
            </a:lvl2pPr>
            <a:lvl3pPr marL="292608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3pPr>
            <a:lvl4pPr marL="4389120" indent="0">
              <a:buNone/>
              <a:defRPr sz="5120">
                <a:solidFill>
                  <a:schemeClr val="tx1">
                    <a:tint val="82000"/>
                  </a:schemeClr>
                </a:solidFill>
              </a:defRPr>
            </a:lvl4pPr>
            <a:lvl5pPr marL="5852160" indent="0">
              <a:buNone/>
              <a:defRPr sz="5120">
                <a:solidFill>
                  <a:schemeClr val="tx1">
                    <a:tint val="82000"/>
                  </a:schemeClr>
                </a:solidFill>
              </a:defRPr>
            </a:lvl5pPr>
            <a:lvl6pPr marL="7315200" indent="0">
              <a:buNone/>
              <a:defRPr sz="5120">
                <a:solidFill>
                  <a:schemeClr val="tx1">
                    <a:tint val="82000"/>
                  </a:schemeClr>
                </a:solidFill>
              </a:defRPr>
            </a:lvl6pPr>
            <a:lvl7pPr marL="8778240" indent="0">
              <a:buNone/>
              <a:defRPr sz="5120">
                <a:solidFill>
                  <a:schemeClr val="tx1">
                    <a:tint val="82000"/>
                  </a:schemeClr>
                </a:solidFill>
              </a:defRPr>
            </a:lvl7pPr>
            <a:lvl8pPr marL="10241280" indent="0">
              <a:buNone/>
              <a:defRPr sz="5120">
                <a:solidFill>
                  <a:schemeClr val="tx1">
                    <a:tint val="82000"/>
                  </a:schemeClr>
                </a:solidFill>
              </a:defRPr>
            </a:lvl8pPr>
            <a:lvl9pPr marL="11704320" indent="0">
              <a:buNone/>
              <a:defRPr sz="512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DACE-39AE-440E-911D-B9F5E304DBE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C169-6EB8-4CE9-A385-A5DE09BF18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8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842000"/>
            <a:ext cx="13990320" cy="139242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842000"/>
            <a:ext cx="13990320" cy="139242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DACE-39AE-440E-911D-B9F5E304DBE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C169-6EB8-4CE9-A385-A5DE09BF18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24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168405"/>
            <a:ext cx="28392120" cy="42418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5379722"/>
            <a:ext cx="13926024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8016240"/>
            <a:ext cx="13926024" cy="117906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5379722"/>
            <a:ext cx="13994608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8016240"/>
            <a:ext cx="13994608" cy="117906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DACE-39AE-440E-911D-B9F5E304DBE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C169-6EB8-4CE9-A385-A5DE09BF18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49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DACE-39AE-440E-911D-B9F5E304DBE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C169-6EB8-4CE9-A385-A5DE09BF18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1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DACE-39AE-440E-911D-B9F5E304DBE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C169-6EB8-4CE9-A385-A5DE09BF18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746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3159765"/>
            <a:ext cx="16664940" cy="15595600"/>
          </a:xfrm>
        </p:spPr>
        <p:txBody>
          <a:bodyPr/>
          <a:lstStyle>
            <a:lvl1pPr>
              <a:defRPr sz="10240"/>
            </a:lvl1pPr>
            <a:lvl2pPr>
              <a:defRPr sz="8960"/>
            </a:lvl2pPr>
            <a:lvl3pPr>
              <a:defRPr sz="768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DACE-39AE-440E-911D-B9F5E304DBE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C169-6EB8-4CE9-A385-A5DE09BF18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924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3159765"/>
            <a:ext cx="16664940" cy="15595600"/>
          </a:xfrm>
        </p:spPr>
        <p:txBody>
          <a:bodyPr anchor="t"/>
          <a:lstStyle>
            <a:lvl1pPr marL="0" indent="0">
              <a:buNone/>
              <a:defRPr sz="10240"/>
            </a:lvl1pPr>
            <a:lvl2pPr marL="1463040" indent="0">
              <a:buNone/>
              <a:defRPr sz="8960"/>
            </a:lvl2pPr>
            <a:lvl3pPr marL="2926080" indent="0">
              <a:buNone/>
              <a:defRPr sz="7680"/>
            </a:lvl3pPr>
            <a:lvl4pPr marL="4389120" indent="0">
              <a:buNone/>
              <a:defRPr sz="6400"/>
            </a:lvl4pPr>
            <a:lvl5pPr marL="5852160" indent="0">
              <a:buNone/>
              <a:defRPr sz="6400"/>
            </a:lvl5pPr>
            <a:lvl6pPr marL="7315200" indent="0">
              <a:buNone/>
              <a:defRPr sz="6400"/>
            </a:lvl6pPr>
            <a:lvl7pPr marL="8778240" indent="0">
              <a:buNone/>
              <a:defRPr sz="6400"/>
            </a:lvl7pPr>
            <a:lvl8pPr marL="10241280" indent="0">
              <a:buNone/>
              <a:defRPr sz="6400"/>
            </a:lvl8pPr>
            <a:lvl9pPr marL="11704320" indent="0">
              <a:buNone/>
              <a:defRPr sz="64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DACE-39AE-440E-911D-B9F5E304DBE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C169-6EB8-4CE9-A385-A5DE09BF18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068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DACE-39AE-440E-911D-B9F5E304DBE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C169-6EB8-4CE9-A385-A5DE09BF18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167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1168400"/>
            <a:ext cx="7098030" cy="1859788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1168400"/>
            <a:ext cx="20882610" cy="1859788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DACE-39AE-440E-911D-B9F5E304DBE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AC169-6EB8-4CE9-A385-A5DE09BF18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08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168405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B3DACE-39AE-440E-911D-B9F5E304DBE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20340325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7AC169-6EB8-4CE9-A385-A5DE09BF18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304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88F751C-6D53-C068-7E5B-E1556926E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6"/>
          <a:stretch>
            <a:fillRect/>
          </a:stretch>
        </p:blipFill>
        <p:spPr>
          <a:xfrm>
            <a:off x="13838448" y="3759582"/>
            <a:ext cx="18800382" cy="6319561"/>
          </a:xfrm>
          <a:prstGeom prst="rect">
            <a:avLst/>
          </a:prstGeom>
        </p:spPr>
      </p:pic>
      <p:pic>
        <p:nvPicPr>
          <p:cNvPr id="9" name="图片 8" descr="IU Marketing Lockups – Use the Right Brand Mark: Logo and Marks: Visual  Identity: The IU Brand: Indiana University">
            <a:extLst>
              <a:ext uri="{FF2B5EF4-FFF2-40B4-BE49-F238E27FC236}">
                <a16:creationId xmlns:a16="http://schemas.microsoft.com/office/drawing/2014/main" id="{744400B1-21E1-6D6F-EEF7-17A18ECB6A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67" t="25667" r="11000" b="24199"/>
          <a:stretch>
            <a:fillRect/>
          </a:stretch>
        </p:blipFill>
        <p:spPr>
          <a:xfrm>
            <a:off x="178562" y="368386"/>
            <a:ext cx="5053837" cy="2021536"/>
          </a:xfrm>
          <a:prstGeom prst="rect">
            <a:avLst/>
          </a:prstGeom>
        </p:spPr>
      </p:pic>
      <p:pic>
        <p:nvPicPr>
          <p:cNvPr id="10" name="图片 9" descr="UMBC receives Carnegie Classification">
            <a:extLst>
              <a:ext uri="{FF2B5EF4-FFF2-40B4-BE49-F238E27FC236}">
                <a16:creationId xmlns:a16="http://schemas.microsoft.com/office/drawing/2014/main" id="{0823EA8B-AC4F-F1ED-8434-7468711503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532" t="33972" r="16490" b="35674"/>
          <a:stretch>
            <a:fillRect/>
          </a:stretch>
        </p:blipFill>
        <p:spPr>
          <a:xfrm>
            <a:off x="29089543" y="83120"/>
            <a:ext cx="3612957" cy="907479"/>
          </a:xfrm>
          <a:prstGeom prst="rect">
            <a:avLst/>
          </a:prstGeom>
        </p:spPr>
      </p:pic>
      <p:pic>
        <p:nvPicPr>
          <p:cNvPr id="11" name="图片 10" descr="University of Massachusetts Amherst Logo | 02 - PNG Logo Vector Brand Downloads (SVG, EPS)">
            <a:extLst>
              <a:ext uri="{FF2B5EF4-FFF2-40B4-BE49-F238E27FC236}">
                <a16:creationId xmlns:a16="http://schemas.microsoft.com/office/drawing/2014/main" id="{97CC01BE-8BF9-2A7E-AF47-272D8D8169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7849" b="27849"/>
          <a:stretch>
            <a:fillRect/>
          </a:stretch>
        </p:blipFill>
        <p:spPr>
          <a:xfrm>
            <a:off x="28951101" y="1195933"/>
            <a:ext cx="3790128" cy="105063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65BF8A4-9937-765C-E433-852963C77379}"/>
              </a:ext>
            </a:extLst>
          </p:cNvPr>
          <p:cNvSpPr txBox="1"/>
          <p:nvPr/>
        </p:nvSpPr>
        <p:spPr>
          <a:xfrm>
            <a:off x="507170" y="1883351"/>
            <a:ext cx="31904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Yizhu Wen</a:t>
            </a:r>
            <a:r>
              <a:rPr lang="en-US" altLang="zh-CN" sz="3000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3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Dharani Nadendla</a:t>
            </a:r>
            <a:r>
              <a:rPr lang="en-US" altLang="zh-CN" sz="3000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3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30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Shirui</a:t>
            </a:r>
            <a:r>
              <a:rPr lang="en-US" altLang="zh-CN" sz="3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Cao</a:t>
            </a:r>
            <a:r>
              <a:rPr lang="en-US" altLang="zh-CN" sz="3000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en-US" altLang="zh-CN" sz="3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Renzhi Hao</a:t>
            </a:r>
            <a:r>
              <a:rPr lang="en-US" altLang="zh-CN" sz="3000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en-US" altLang="zh-CN" sz="3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Dong Li</a:t>
            </a:r>
            <a:r>
              <a:rPr lang="en-US" altLang="zh-CN" sz="3000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3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30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Hanqing</a:t>
            </a:r>
            <a:r>
              <a:rPr lang="en-US" altLang="zh-CN" sz="3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Guo</a:t>
            </a:r>
            <a:r>
              <a:rPr lang="en-US" altLang="zh-CN" sz="3000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en-US" altLang="zh-CN" sz="3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Indiana University Bloomington</a:t>
            </a:r>
            <a:r>
              <a:rPr lang="en-US" altLang="zh-CN" sz="3000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3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University of Maryland, Baltimore County</a:t>
            </a:r>
            <a:r>
              <a:rPr lang="en-US" altLang="zh-CN" sz="3000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3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 University of Massachusetts Amherst</a:t>
            </a:r>
            <a:r>
              <a:rPr lang="en-US" altLang="zh-CN" sz="3000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en-US" altLang="zh-CN" sz="3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 Independent Researcher</a:t>
            </a:r>
            <a:r>
              <a:rPr lang="en-US" altLang="zh-CN" sz="3000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3000" baseline="30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8454D61-0BA0-DBB3-8199-BD14E36F6333}"/>
              </a:ext>
            </a:extLst>
          </p:cNvPr>
          <p:cNvSpPr txBox="1"/>
          <p:nvPr/>
        </p:nvSpPr>
        <p:spPr>
          <a:xfrm>
            <a:off x="4137660" y="1693"/>
            <a:ext cx="24643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EchoGuard</a:t>
            </a:r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Continuous Ultrasound-based Human Presence Verification </a:t>
            </a:r>
          </a:p>
          <a:p>
            <a:pPr algn="ctr"/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Against AI Agents</a:t>
            </a:r>
            <a:endParaRPr lang="zh-CN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D37E1ED-3B7B-A835-894D-872C849F9B1D}"/>
              </a:ext>
            </a:extLst>
          </p:cNvPr>
          <p:cNvSpPr txBox="1"/>
          <p:nvPr/>
        </p:nvSpPr>
        <p:spPr>
          <a:xfrm>
            <a:off x="45719" y="3675588"/>
            <a:ext cx="1344444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buFont typeface="Arial" panose="020B0604020202020204" pitchFamily="34" charset="0"/>
              <a:buChar char="•"/>
            </a:pP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AI agents can imitate browser input;</a:t>
            </a:r>
          </a:p>
          <a:p>
            <a:pPr marL="457223" indent="-457223">
              <a:buFont typeface="Arial" panose="020B0604020202020204" pitchFamily="34" charset="0"/>
              <a:buChar char="•"/>
            </a:pP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CAPTCHA and Multi-Factor Authentication (MFA) can be bypassed;</a:t>
            </a:r>
            <a:endParaRPr lang="en-US" altLang="zh-CN" sz="42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RQ: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Can </a:t>
            </a:r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complementary sensing verify human interaction 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without disrupting website use?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5A323CE-B014-E39E-4D64-80496E94DFA3}"/>
              </a:ext>
            </a:extLst>
          </p:cNvPr>
          <p:cNvSpPr/>
          <p:nvPr/>
        </p:nvSpPr>
        <p:spPr>
          <a:xfrm>
            <a:off x="45720" y="2922804"/>
            <a:ext cx="13444444" cy="405636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5213B54-F97A-F219-5894-0D1D7CF585D1}"/>
              </a:ext>
            </a:extLst>
          </p:cNvPr>
          <p:cNvSpPr txBox="1"/>
          <p:nvPr/>
        </p:nvSpPr>
        <p:spPr>
          <a:xfrm>
            <a:off x="109576" y="2890758"/>
            <a:ext cx="37780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Motivation:</a:t>
            </a:r>
            <a:endParaRPr lang="zh-CN" altLang="en-US" sz="48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B792C3F-B3A3-E739-E4F1-45C53BB7AC8F}"/>
              </a:ext>
            </a:extLst>
          </p:cNvPr>
          <p:cNvSpPr txBox="1"/>
          <p:nvPr/>
        </p:nvSpPr>
        <p:spPr>
          <a:xfrm>
            <a:off x="13780950" y="10102325"/>
            <a:ext cx="18857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EchoGuard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uses a laptop’s speakers and microphone to sense hand motion with </a:t>
            </a:r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near-ultrasonic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dual-band FMCW signals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then matches that motion to website events as </a:t>
            </a:r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continuous evidence of human interaction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F2A86D7-CFF9-786B-65F5-55EAC40D1FE6}"/>
              </a:ext>
            </a:extLst>
          </p:cNvPr>
          <p:cNvSpPr/>
          <p:nvPr/>
        </p:nvSpPr>
        <p:spPr>
          <a:xfrm>
            <a:off x="13636075" y="2890759"/>
            <a:ext cx="19236605" cy="927679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BE34220-8344-76EA-6B7C-174E86D5D739}"/>
              </a:ext>
            </a:extLst>
          </p:cNvPr>
          <p:cNvSpPr txBox="1"/>
          <p:nvPr/>
        </p:nvSpPr>
        <p:spPr>
          <a:xfrm>
            <a:off x="13780950" y="2923012"/>
            <a:ext cx="11777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Physical presence as a second signal:</a:t>
            </a:r>
            <a:endParaRPr lang="zh-CN" altLang="en-US" sz="48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A97E2AF-7A7A-9F8A-D643-491F4A707A3B}"/>
              </a:ext>
            </a:extLst>
          </p:cNvPr>
          <p:cNvSpPr/>
          <p:nvPr/>
        </p:nvSpPr>
        <p:spPr>
          <a:xfrm>
            <a:off x="36582" y="7136634"/>
            <a:ext cx="13444443" cy="68802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15C286-470C-2635-A2B4-E412173348EF}"/>
              </a:ext>
            </a:extLst>
          </p:cNvPr>
          <p:cNvSpPr txBox="1"/>
          <p:nvPr/>
        </p:nvSpPr>
        <p:spPr>
          <a:xfrm>
            <a:off x="100437" y="7104589"/>
            <a:ext cx="119749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Laptop layouts and Dual-band Signal signal</a:t>
            </a:r>
            <a:endParaRPr lang="zh-CN" altLang="en-US" sz="48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48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C85BA689-4FDE-B13A-21E5-C974797CF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57604" y="8080376"/>
            <a:ext cx="6124160" cy="445629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C60B2923-BBB5-9A94-0688-208784F949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-18"/>
          <a:stretch>
            <a:fillRect/>
          </a:stretch>
        </p:blipFill>
        <p:spPr>
          <a:xfrm>
            <a:off x="6402786" y="8693201"/>
            <a:ext cx="7063743" cy="3043933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7DFE21B1-6935-A9F0-A783-C5E1632C6116}"/>
              </a:ext>
            </a:extLst>
          </p:cNvPr>
          <p:cNvSpPr txBox="1"/>
          <p:nvPr/>
        </p:nvSpPr>
        <p:spPr>
          <a:xfrm>
            <a:off x="-455587" y="12584273"/>
            <a:ext cx="75432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Laptops vary </a:t>
            </a:r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 speaker-microphone placement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C31DFCF-0429-68FC-BD31-6829F87C22A4}"/>
              </a:ext>
            </a:extLst>
          </p:cNvPr>
          <p:cNvSpPr txBox="1"/>
          <p:nvPr/>
        </p:nvSpPr>
        <p:spPr>
          <a:xfrm>
            <a:off x="6595448" y="11985549"/>
            <a:ext cx="70637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Left speaker: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19.0–20.5 kHz</a:t>
            </a:r>
          </a:p>
          <a:p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Right speaker: 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21.5–23.0 kHz</a:t>
            </a:r>
          </a:p>
          <a:p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Chirp duration: 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12 </a:t>
            </a:r>
            <a:r>
              <a:rPr lang="en-US" altLang="zh-CN" sz="42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ms</a:t>
            </a:r>
            <a:endParaRPr lang="en-US" altLang="zh-CN" sz="4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0D3A2685-3203-7D7B-F3A1-E02B4444C5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157604" y="14261828"/>
            <a:ext cx="13053070" cy="6690646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F8F6276E-4D38-8EAE-7238-A2AD23393E22}"/>
              </a:ext>
            </a:extLst>
          </p:cNvPr>
          <p:cNvSpPr txBox="1"/>
          <p:nvPr/>
        </p:nvSpPr>
        <p:spPr>
          <a:xfrm>
            <a:off x="768428" y="21116614"/>
            <a:ext cx="126383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Finding 1: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Doppler 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best reveals event-aligned motion.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81E4CA2-6D5E-B7B9-9370-A859CBA4D58B}"/>
              </a:ext>
            </a:extLst>
          </p:cNvPr>
          <p:cNvSpPr txBox="1"/>
          <p:nvPr/>
        </p:nvSpPr>
        <p:spPr>
          <a:xfrm>
            <a:off x="13703414" y="19131455"/>
            <a:ext cx="57253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Finding 2: Direct interaction 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and </a:t>
            </a:r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nearby motion 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show distinct Doppler patterns.</a:t>
            </a: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1AA35F69-A957-FE2D-1F0E-4C764B62F63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817"/>
          <a:stretch>
            <a:fillRect/>
          </a:stretch>
        </p:blipFill>
        <p:spPr>
          <a:xfrm>
            <a:off x="13655289" y="15587992"/>
            <a:ext cx="5781460" cy="2721408"/>
          </a:xfrm>
          <a:prstGeom prst="rect">
            <a:avLst/>
          </a:prstGeom>
        </p:spPr>
      </p:pic>
      <p:sp>
        <p:nvSpPr>
          <p:cNvPr id="52" name="矩形 51">
            <a:extLst>
              <a:ext uri="{FF2B5EF4-FFF2-40B4-BE49-F238E27FC236}">
                <a16:creationId xmlns:a16="http://schemas.microsoft.com/office/drawing/2014/main" id="{5437CEA8-6244-E17F-8DD4-C2CE3E1B506C}"/>
              </a:ext>
            </a:extLst>
          </p:cNvPr>
          <p:cNvSpPr>
            <a:spLocks noGrp="1"/>
          </p:cNvSpPr>
          <p:nvPr/>
        </p:nvSpPr>
        <p:spPr>
          <a:xfrm>
            <a:off x="15683576" y="15027694"/>
            <a:ext cx="217303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2250" b="1">
                <a:solidFill>
                  <a:srgbClr val="172A40"/>
                </a:solidFill>
                <a:latin typeface="Arial"/>
                <a:ea typeface="Arial"/>
                <a:cs typeface="Arial"/>
              </a:defRPr>
            </a:pPr>
            <a:r>
              <a:rPr lang="en-US" sz="4200" b="1" dirty="0">
                <a:solidFill>
                  <a:srgbClr val="172A4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Walking</a:t>
            </a:r>
            <a:endParaRPr sz="4200" b="1" dirty="0">
              <a:solidFill>
                <a:srgbClr val="172A4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BC3D71CB-52B6-2B0E-4941-DACA6EFB725F}"/>
              </a:ext>
            </a:extLst>
          </p:cNvPr>
          <p:cNvSpPr>
            <a:spLocks noGrp="1"/>
          </p:cNvSpPr>
          <p:nvPr/>
        </p:nvSpPr>
        <p:spPr>
          <a:xfrm>
            <a:off x="15849705" y="18337074"/>
            <a:ext cx="1840772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2250" b="1">
                <a:solidFill>
                  <a:srgbClr val="172A40"/>
                </a:solidFill>
                <a:latin typeface="Arial"/>
                <a:ea typeface="Arial"/>
                <a:cs typeface="Arial"/>
              </a:defRPr>
            </a:pPr>
            <a:r>
              <a:rPr sz="4200" b="1" dirty="0">
                <a:solidFill>
                  <a:srgbClr val="172A4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Typing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2871B128-1960-7458-F18F-175EDFE6B975}"/>
              </a:ext>
            </a:extLst>
          </p:cNvPr>
          <p:cNvSpPr txBox="1"/>
          <p:nvPr/>
        </p:nvSpPr>
        <p:spPr>
          <a:xfrm>
            <a:off x="28746780" y="13012313"/>
            <a:ext cx="41987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Finding 3: 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Doppler response</a:t>
            </a:r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is</a:t>
            </a:r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consistent across laptops.</a:t>
            </a:r>
            <a:endParaRPr lang="en-US" altLang="zh-CN" sz="4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C25DA9D7-E231-5A91-85EE-99A86C5EB257}"/>
              </a:ext>
            </a:extLst>
          </p:cNvPr>
          <p:cNvSpPr txBox="1"/>
          <p:nvPr/>
        </p:nvSpPr>
        <p:spPr>
          <a:xfrm>
            <a:off x="28553484" y="17366402"/>
            <a:ext cx="427138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Finding 4: Human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and </a:t>
            </a:r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agent</a:t>
            </a:r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Doppler response differ across laptops.</a:t>
            </a:r>
          </a:p>
        </p:txBody>
      </p:sp>
      <p:pic>
        <p:nvPicPr>
          <p:cNvPr id="60" name="图片 59">
            <a:extLst>
              <a:ext uri="{FF2B5EF4-FFF2-40B4-BE49-F238E27FC236}">
                <a16:creationId xmlns:a16="http://schemas.microsoft.com/office/drawing/2014/main" id="{73ECE7E9-C39D-0949-F672-6C93566D4D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7386"/>
          <a:stretch>
            <a:fillRect/>
          </a:stretch>
        </p:blipFill>
        <p:spPr>
          <a:xfrm>
            <a:off x="19746271" y="12356432"/>
            <a:ext cx="9241323" cy="4285369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B9CBE9DD-0EA0-3E83-5790-39D5B2E3949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" t="4824" r="912"/>
          <a:stretch>
            <a:fillRect/>
          </a:stretch>
        </p:blipFill>
        <p:spPr>
          <a:xfrm>
            <a:off x="19593391" y="16962852"/>
            <a:ext cx="9103529" cy="4004725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31B24249-5EA4-01BE-A310-6BB820BB338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-1" r="844"/>
          <a:stretch>
            <a:fillRect/>
          </a:stretch>
        </p:blipFill>
        <p:spPr>
          <a:xfrm>
            <a:off x="13636075" y="12315386"/>
            <a:ext cx="5774110" cy="2721408"/>
          </a:xfrm>
          <a:prstGeom prst="rect">
            <a:avLst/>
          </a:prstGeom>
        </p:spPr>
      </p:pic>
      <p:sp>
        <p:nvSpPr>
          <p:cNvPr id="68" name="文本框 67">
            <a:extLst>
              <a:ext uri="{FF2B5EF4-FFF2-40B4-BE49-F238E27FC236}">
                <a16:creationId xmlns:a16="http://schemas.microsoft.com/office/drawing/2014/main" id="{93B74AFE-411F-DADD-14CE-9B50A783FBC2}"/>
              </a:ext>
            </a:extLst>
          </p:cNvPr>
          <p:cNvSpPr txBox="1"/>
          <p:nvPr/>
        </p:nvSpPr>
        <p:spPr>
          <a:xfrm>
            <a:off x="19126896" y="21053625"/>
            <a:ext cx="13284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Human vs. agent typing classification: ≈ </a:t>
            </a:r>
            <a:r>
              <a:rPr lang="en-US" altLang="zh-CN" sz="42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88% accuracy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626180CC-953C-10EC-F07F-F9729DF349DF}"/>
              </a:ext>
            </a:extLst>
          </p:cNvPr>
          <p:cNvSpPr/>
          <p:nvPr/>
        </p:nvSpPr>
        <p:spPr>
          <a:xfrm>
            <a:off x="31004" y="14188276"/>
            <a:ext cx="13444444" cy="769774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159D68D3-3E29-A875-7A68-826901FBB141}"/>
              </a:ext>
            </a:extLst>
          </p:cNvPr>
          <p:cNvSpPr/>
          <p:nvPr/>
        </p:nvSpPr>
        <p:spPr>
          <a:xfrm>
            <a:off x="13638946" y="12287712"/>
            <a:ext cx="5798431" cy="959831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6E6FEEAD-553C-21F4-9E20-EFB5DE6F1BC8}"/>
              </a:ext>
            </a:extLst>
          </p:cNvPr>
          <p:cNvSpPr/>
          <p:nvPr/>
        </p:nvSpPr>
        <p:spPr>
          <a:xfrm>
            <a:off x="19588350" y="12287712"/>
            <a:ext cx="13284329" cy="445088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0DE47B13-7F72-F15F-6A11-92D357F950BD}"/>
              </a:ext>
            </a:extLst>
          </p:cNvPr>
          <p:cNvSpPr/>
          <p:nvPr/>
        </p:nvSpPr>
        <p:spPr>
          <a:xfrm>
            <a:off x="19588349" y="16797144"/>
            <a:ext cx="13284329" cy="508887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550524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</TotalTime>
  <Words>201</Words>
  <Application>Microsoft Office PowerPoint</Application>
  <PresentationFormat>自定义</PresentationFormat>
  <Paragraphs>22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微软雅黑</vt:lpstr>
      <vt:lpstr>Aptos</vt:lpstr>
      <vt:lpstr>Aptos Display</vt:lpstr>
      <vt:lpstr>Arial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Wen, Yizhu</dc:creator>
  <cp:lastModifiedBy>Wen, Yizhu</cp:lastModifiedBy>
  <cp:revision>7</cp:revision>
  <dcterms:created xsi:type="dcterms:W3CDTF">2026-10-01T02:34:02Z</dcterms:created>
  <dcterms:modified xsi:type="dcterms:W3CDTF">2026-10-01T12:54:50Z</dcterms:modified>
</cp:coreProperties>
</file>