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69" r:id="rId3"/>
    <p:sldId id="271" r:id="rId4"/>
    <p:sldId id="270" r:id="rId5"/>
    <p:sldId id="258" r:id="rId6"/>
    <p:sldId id="259" r:id="rId7"/>
    <p:sldId id="274" r:id="rId8"/>
    <p:sldId id="273" r:id="rId9"/>
    <p:sldId id="275" r:id="rId10"/>
    <p:sldId id="276" r:id="rId11"/>
    <p:sldId id="260" r:id="rId12"/>
    <p:sldId id="261" r:id="rId13"/>
    <p:sldId id="262" r:id="rId14"/>
    <p:sldId id="263" r:id="rId15"/>
    <p:sldId id="264" r:id="rId16"/>
    <p:sldId id="265" r:id="rId17"/>
    <p:sldId id="277" r:id="rId18"/>
    <p:sldId id="278" r:id="rId19"/>
    <p:sldId id="268"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987" autoAdjust="0"/>
  </p:normalViewPr>
  <p:slideViewPr>
    <p:cSldViewPr snapToGrid="0">
      <p:cViewPr varScale="1">
        <p:scale>
          <a:sx n="71" d="100"/>
          <a:sy n="71" d="100"/>
        </p:scale>
        <p:origin x="86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Introduce the paper and the central question. Web agents can produce convincing browser events. </a:t>
            </a:r>
            <a:r>
              <a:rPr dirty="0" err="1"/>
              <a:t>EchoGuard</a:t>
            </a:r>
            <a:r>
              <a:rPr dirty="0"/>
              <a:t> asks whether each event is accompanied by physical motion at the laptop. The talk covers the sensing design, a controlled feasibility study, and the limits of the current evidence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00B09-35F6-99C2-3875-DE2700424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658BA-C1A6-765E-606D-0027FA12C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0D83B1-B619-FDDE-94A6-F940A0F9DEC3}"/>
              </a:ext>
            </a:extLst>
          </p:cNvPr>
          <p:cNvSpPr>
            <a:spLocks noGrp="1"/>
          </p:cNvSpPr>
          <p:nvPr>
            <p:ph type="body" idx="1"/>
          </p:nvPr>
        </p:nvSpPr>
        <p:spPr/>
        <p:txBody>
          <a:bodyPr/>
          <a:lstStyle/>
          <a:p>
            <a:r>
              <a:rPr dirty="0"/>
              <a:t>A web service sees clicks, keystrokes and pointer events, but autonomous agents can generate those same events in software. Point in time challenges do not establish that a person remains present for every sensitive action. </a:t>
            </a:r>
          </a:p>
        </p:txBody>
      </p:sp>
      <p:sp>
        <p:nvSpPr>
          <p:cNvPr id="4" name="Slide Number Placeholder 3">
            <a:extLst>
              <a:ext uri="{FF2B5EF4-FFF2-40B4-BE49-F238E27FC236}">
                <a16:creationId xmlns:a16="http://schemas.microsoft.com/office/drawing/2014/main" id="{FC04F0C2-6092-4D3D-F7DA-8C350CD5899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00173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DE5EF-07B0-9F4F-81E8-5B8FD5014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7F42A-B7B7-4678-4E49-68CFDE575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AC47D5-A1D1-D27C-FFB3-A5A579B5E921}"/>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75A79BEC-8FBA-5713-F3D9-E542CA27302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12794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05423-881A-7677-8E49-B0F38D99F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42D56-57A1-2CDB-E072-AF5329C675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973357-8F8E-280C-F91E-1F58C0954B1B}"/>
              </a:ext>
            </a:extLst>
          </p:cNvPr>
          <p:cNvSpPr>
            <a:spLocks noGrp="1"/>
          </p:cNvSpPr>
          <p:nvPr>
            <p:ph type="body" idx="1"/>
          </p:nvPr>
        </p:nvSpPr>
        <p:spPr/>
        <p:txBody>
          <a:bodyPr/>
          <a:lstStyle/>
          <a:p>
            <a:r>
              <a:rPr dirty="0"/>
              <a:t>The proposed extra signal is physical activity near the laptop, synchronized to the event. This illustration is conceptual: the paper evaluates feasibility, not a deployed liveness service.</a:t>
            </a:r>
          </a:p>
        </p:txBody>
      </p:sp>
      <p:sp>
        <p:nvSpPr>
          <p:cNvPr id="4" name="Slide Number Placeholder 3">
            <a:extLst>
              <a:ext uri="{FF2B5EF4-FFF2-40B4-BE49-F238E27FC236}">
                <a16:creationId xmlns:a16="http://schemas.microsoft.com/office/drawing/2014/main" id="{E2CFD157-704E-7409-8750-9A620B5DB51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96236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attacker uses an autonomous web agent that generates browser inputs, potentially with humanlike timing. The defender is a website that can request speaker and microphone access and look for a physical correlate to each event. The study excludes deliberate acoustic replay and spoofing. This matters when interpreting the results: software only agents are the evaluated adversary.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dirty="0"/>
              <a:t>A </a:t>
            </a:r>
            <a:r>
              <a:rPr lang="zh-CN" altLang="zh-CN" b="1" dirty="0"/>
              <a:t>mechanical wave</a:t>
            </a:r>
            <a:r>
              <a:rPr lang="zh-CN" altLang="zh-CN" dirty="0"/>
              <a:t> is a disturbance that travels through a material, such as air, water, or a solid, carrying energy. It </a:t>
            </a:r>
            <a:r>
              <a:rPr lang="zh-CN" altLang="zh-CN" b="1" dirty="0"/>
              <a:t>needs a medium</a:t>
            </a:r>
            <a:r>
              <a:rPr lang="zh-CN" altLang="zh-CN" dirty="0"/>
              <a:t> to travel. Sound and ultrasound are mechanical waves: they move through vibrations and pressure changes in the material.</a:t>
            </a:r>
            <a:endParaRPr lang="en-US" altLang="zh-CN" dirty="0"/>
          </a:p>
          <a:p>
            <a:endParaRPr lang="en-US" dirty="0"/>
          </a:p>
          <a:p>
            <a:r>
              <a:rPr lang="zh-CN" altLang="zh-CN" dirty="0"/>
              <a:t>An </a:t>
            </a:r>
            <a:r>
              <a:rPr lang="zh-CN" altLang="zh-CN" b="1" dirty="0"/>
              <a:t>electromagnetic wave</a:t>
            </a:r>
            <a:r>
              <a:rPr lang="zh-CN" altLang="zh-CN" dirty="0"/>
              <a:t> is a traveling disturbance of electric and magnetic fields. It </a:t>
            </a:r>
            <a:r>
              <a:rPr lang="zh-CN" altLang="zh-CN" b="1" dirty="0"/>
              <a:t>can travel through a vacuum</a:t>
            </a:r>
            <a:r>
              <a:rPr lang="zh-CN" altLang="zh-CN" dirty="0"/>
              <a:t>. Radio waves, visible light, X-rays, and gamma rays are all electromagnetic waves.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059D2-ED9F-43DB-2F40-5829D292E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90F21-21F0-313F-A0B0-21BD902BF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A8D0F3-8316-5BFC-8666-ADED1259AA74}"/>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21ADE9E3-B10B-2F03-047B-6F17935E5DA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308361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B1ADC-DCCC-264E-B266-12F8E1231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C5E74-D9F7-C3B9-3A5B-1C84A1285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44423-2629-DB09-0B96-0D228980D0D4}"/>
              </a:ext>
            </a:extLst>
          </p:cNvPr>
          <p:cNvSpPr>
            <a:spLocks noGrp="1"/>
          </p:cNvSpPr>
          <p:nvPr>
            <p:ph type="body" idx="1"/>
          </p:nvPr>
        </p:nvSpPr>
        <p:spPr/>
        <p:txBody>
          <a:bodyPr/>
          <a:lstStyle/>
          <a:p>
            <a:r>
              <a:t>1:10. EchoGuard plays a repeating 12 millisecond triangular FMCW chirp through built in stereo speakers. The left band sweeps from 19 to 20.5 kilohertz and the right from 21.5 to 23 kilohertz. The one kilohertz guard band separates the paths. With two speaker microphone paths, an interaction that is weak in one band can remain visible in the other. The lower edge is at 19 kilohertz, so describe the signal as near ultrasonic rather than guaranteeing that every listener cannot hear it.</a:t>
            </a:r>
          </a:p>
          <a:p>
            <a:endParaRPr/>
          </a:p>
          <a:p>
            <a:r>
              <a:t>Source: EchoGuard manuscript (main.tex and section files in the supplied folder).</a:t>
            </a:r>
          </a:p>
        </p:txBody>
      </p:sp>
      <p:sp>
        <p:nvSpPr>
          <p:cNvPr id="4" name="Slide Number Placeholder 3">
            <a:extLst>
              <a:ext uri="{FF2B5EF4-FFF2-40B4-BE49-F238E27FC236}">
                <a16:creationId xmlns:a16="http://schemas.microsoft.com/office/drawing/2014/main" id="{2417D096-E535-6E89-528B-513BA6ACB5E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855434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1FB39-2480-5598-C802-4D68E1CB0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48FA2-0CEF-CC54-41B3-10F4B5C58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AF572-E9B5-B02C-0AF6-563086CB0A30}"/>
              </a:ext>
            </a:extLst>
          </p:cNvPr>
          <p:cNvSpPr>
            <a:spLocks noGrp="1"/>
          </p:cNvSpPr>
          <p:nvPr>
            <p:ph type="body" idx="1"/>
          </p:nvPr>
        </p:nvSpPr>
        <p:spPr/>
        <p:txBody>
          <a:bodyPr/>
          <a:lstStyle/>
          <a:p>
            <a:r>
              <a:rPr lang="zh-CN" altLang="zh-CN" dirty="0"/>
              <a:t>Two frequency bands give us complementary views from the laptop’s two speakers: when an interaction is weak along one acoustic path, it may remain visible along the other. Repeated FMCW chirps then reveal the motion associated with each input event.</a:t>
            </a:r>
          </a:p>
        </p:txBody>
      </p:sp>
      <p:sp>
        <p:nvSpPr>
          <p:cNvPr id="4" name="Slide Number Placeholder 3">
            <a:extLst>
              <a:ext uri="{FF2B5EF4-FFF2-40B4-BE49-F238E27FC236}">
                <a16:creationId xmlns:a16="http://schemas.microsoft.com/office/drawing/2014/main" id="{B5130A59-B959-2941-015B-B2F469591E8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8025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63F6C-EB0D-2955-A99C-18D76A918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180BB5-A2A6-59D9-4974-7D19DEB5CE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7F303-E927-5A38-CD4D-43D879A2CC55}"/>
              </a:ext>
            </a:extLst>
          </p:cNvPr>
          <p:cNvSpPr>
            <a:spLocks noGrp="1"/>
          </p:cNvSpPr>
          <p:nvPr>
            <p:ph type="body" idx="1"/>
          </p:nvPr>
        </p:nvSpPr>
        <p:spPr/>
        <p:txBody>
          <a:bodyPr/>
          <a:lstStyle/>
          <a:p>
            <a:r>
              <a:rPr lang="en-US" altLang="zh-CN" sz="1200" dirty="0">
                <a:latin typeface="Arial" panose="020B0604020202020204" pitchFamily="34" charset="0"/>
                <a:cs typeface="Arial" panose="020B0604020202020204" pitchFamily="34" charset="0"/>
              </a:rPr>
              <a:t>Dual-band sensing introduces path diversity and makes interaction-related Doppler responses more consistently observable</a:t>
            </a:r>
            <a:endParaRPr lang="zh-CN" alt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5C9FA54-E064-1481-A03A-6FE5EDB5736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44571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browser continuously plays the chirp and records the return through the built in microphone. It filters audible frequency components locally before sending the sensing stream to a server. It also logs timestamps for keyboard, pointer, scroll and click events. The server separates the two bands and computes amplitude, phase and micro Doppler features. Event timestamps then define windows for comparison. The processing is causal in this prototype.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study uses MacBook Pro M5, MacBook Air M1, MSI Pulse GL66 and Huawei </a:t>
            </a:r>
            <a:r>
              <a:rPr dirty="0" err="1"/>
              <a:t>MateBook</a:t>
            </a:r>
            <a:r>
              <a:rPr dirty="0"/>
              <a:t> 14, with no external acoustic hardware. Two participants made 82 human recordings across the four laptops. Software generated agent interactions contributed 10 recordings. Trials lasted 40 seconds and included a still baseline around the action sequence. The same room and timing were kept fixed to make comparisons controlled. This small, controlled sample limits generalization.</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one representative touchpad trial on the MacBook Pro M5. Yellow intervals mark scroll, move, click, then the sequence repeats. Amplitude and phase change around some actions, but the Doppler panels show the clearest localized responses around event times. This motivated the paper to use Doppler for the later comparisons. The conclusion is specific to these recordings, not a claim that Doppler is universally superior.</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sensing signal also responds to unrelated motion. A still participant produces little variation. Walking near the device makes broad disturbances, while typing creates repeated activity aligned with keystrokes. In the paper, typing with a person walking in the background contains both responses. Event timing helps, but surrounding people are an important source of interference. The displayed panels are from the same right sensing band.</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paper compares a MacBook Pro M5 with an MSI Pulse GL66 here. Their acoustic responses differ substantially in magnitude and background texture because speaker, microphone and hardware characteristics differ. Even so, typing actions remain event aligned on both devices. The paper also reports the same pattern for touchpad use. This supports pipeline feasibility across layouts, while it does not establish device independent calibration or accuracy.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example compares software generated agent typing on the left with human typing on the right. The browser event pattern is the same T O K Y O sequence. Agent events show little matching physical response, whereas human keystrokes have visible motion energy around the event intervals. This is the central observation of the feasibility study. This slide shows the right sensing band, one illustrative recording; the next slides move to event features and classification</a:t>
            </a:r>
            <a:endParaRPr lang="en-US" altLang="zh-CN"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DB70-EC61-D762-0CFE-DF9993C13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7DA07-6FAC-C589-B191-77E7C121EB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028EB-6479-05B2-730D-4D7096DF599A}"/>
              </a:ext>
            </a:extLst>
          </p:cNvPr>
          <p:cNvSpPr>
            <a:spLocks noGrp="1"/>
          </p:cNvSpPr>
          <p:nvPr>
            <p:ph type="body" idx="1"/>
          </p:nvPr>
        </p:nvSpPr>
        <p:spPr/>
        <p:txBody>
          <a:bodyPr/>
          <a:lstStyle/>
          <a:p>
            <a:r>
              <a:rPr dirty="0"/>
              <a:t>This example compares software generated agent typing on the left with human typing on the right. The browser event pattern is the same T O K Y O sequence. Agent events show little matching physical response, whereas human keystrokes have visible motion energy around the event intervals. This is the central observation of the feasibility study. This slide shows the right sensing band, one illustrative recording; the next slides move to event features and classification</a:t>
            </a:r>
          </a:p>
        </p:txBody>
      </p:sp>
      <p:sp>
        <p:nvSpPr>
          <p:cNvPr id="4" name="Slide Number Placeholder 3">
            <a:extLst>
              <a:ext uri="{FF2B5EF4-FFF2-40B4-BE49-F238E27FC236}">
                <a16:creationId xmlns:a16="http://schemas.microsoft.com/office/drawing/2014/main" id="{A1F1617A-C1A5-88CA-3890-EAB413A14BF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55045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FF6A1-2678-5244-D3E1-75160BDC6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ACBFD-9D18-30BF-9215-C6528DD454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A63AD8-E0F2-596F-8233-54E5CFB17BAB}"/>
              </a:ext>
            </a:extLst>
          </p:cNvPr>
          <p:cNvSpPr>
            <a:spLocks noGrp="1"/>
          </p:cNvSpPr>
          <p:nvPr>
            <p:ph type="body" idx="1"/>
          </p:nvPr>
        </p:nvSpPr>
        <p:spPr/>
        <p:txBody>
          <a:bodyPr/>
          <a:lstStyle/>
          <a:p>
            <a:r>
              <a:rPr dirty="0"/>
              <a:t>This example compares software generated agent typing on the left with human typing on the right. The browser event pattern is the same T O K Y O sequence. Agent events show little matching physical response, whereas human keystrokes have visible motion energy around the event intervals. This is the central observation of the feasibility study. This slide shows the right sensing band, one illustrative recording; the next slides move to event features and classification</a:t>
            </a:r>
          </a:p>
        </p:txBody>
      </p:sp>
      <p:sp>
        <p:nvSpPr>
          <p:cNvPr id="4" name="Slide Number Placeholder 3">
            <a:extLst>
              <a:ext uri="{FF2B5EF4-FFF2-40B4-BE49-F238E27FC236}">
                <a16:creationId xmlns:a16="http://schemas.microsoft.com/office/drawing/2014/main" id="{9F58FC2B-F133-8A3B-0860-A85ED213126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47965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EchoGuard</a:t>
            </a:r>
            <a:r>
              <a:rPr dirty="0"/>
              <a:t> shows that commodity laptop audio hardware can capture motion patterns tied to input events, and those patterns differ from software only agent events in the controlled study. The best typing classifiers reached 89.6 percent accuracy. The next steps are a larger and more varied sample, continuous end to end verification, tests with background motion, and deliberate replay or spoofing attempts. The takeaway is feasibility of a physical companion signal, not a ready to deploy authentication system. Close here and invite questions.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92BC93CD-AC45-489F-871B-183493220E13}"/>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01</a:t>
            </a:r>
          </a:p>
        </p:txBody>
      </p:sp>
      <p:sp>
        <p:nvSpPr>
          <p:cNvPr id="2" name="矩形 1">
            <a:extLst>
              <a:ext uri="{FF2B5EF4-FFF2-40B4-BE49-F238E27FC236}">
                <a16:creationId xmlns:a16="http://schemas.microsoft.com/office/drawing/2014/main" id="{825295DA-38D4-4E46-A9A0-AE283085D177}"/>
              </a:ext>
            </a:extLst>
          </p:cNvPr>
          <p:cNvSpPr>
            <a:spLocks noGrp="1"/>
          </p:cNvSpPr>
          <p:nvPr/>
        </p:nvSpPr>
        <p:spPr>
          <a:xfrm>
            <a:off x="666750" y="1219200"/>
            <a:ext cx="10763250" cy="904875"/>
          </a:xfrm>
          <a:prstGeom prst="rect">
            <a:avLst/>
          </a:prstGeom>
          <a:noFill/>
          <a:ln w="0">
            <a:noFill/>
          </a:ln>
        </p:spPr>
        <p:txBody>
          <a:bodyPr lIns="0" tIns="0" rIns="0" bIns="0" anchor="ctr">
            <a:noAutofit/>
          </a:bodyPr>
          <a:lstStyle/>
          <a:p>
            <a:pPr algn="l">
              <a:defRPr sz="4500" b="1">
                <a:solidFill>
                  <a:srgbClr val="51359A"/>
                </a:solidFill>
                <a:latin typeface="Arial"/>
                <a:ea typeface="Arial"/>
                <a:cs typeface="Arial"/>
              </a:defRPr>
            </a:pPr>
            <a:r>
              <a:rPr sz="4500" b="1" dirty="0" err="1">
                <a:latin typeface="Arial"/>
                <a:ea typeface="Arial"/>
                <a:cs typeface="Arial"/>
              </a:rPr>
              <a:t>EchoGuard</a:t>
            </a:r>
            <a:endParaRPr sz="4500" b="1" dirty="0">
              <a:latin typeface="Arial"/>
              <a:ea typeface="Arial"/>
              <a:cs typeface="Arial"/>
            </a:endParaRPr>
          </a:p>
        </p:txBody>
      </p:sp>
      <p:sp>
        <p:nvSpPr>
          <p:cNvPr id="3" name="矩形 2">
            <a:extLst>
              <a:ext uri="{FF2B5EF4-FFF2-40B4-BE49-F238E27FC236}">
                <a16:creationId xmlns:a16="http://schemas.microsoft.com/office/drawing/2014/main" id="{5307BCBD-58AE-47DF-B692-DD7C6089BB88}"/>
              </a:ext>
            </a:extLst>
          </p:cNvPr>
          <p:cNvSpPr>
            <a:spLocks noGrp="1"/>
          </p:cNvSpPr>
          <p:nvPr/>
        </p:nvSpPr>
        <p:spPr>
          <a:xfrm>
            <a:off x="685800" y="2266950"/>
            <a:ext cx="10191750" cy="1581150"/>
          </a:xfrm>
          <a:prstGeom prst="rect">
            <a:avLst/>
          </a:prstGeom>
          <a:noFill/>
          <a:ln w="0">
            <a:noFill/>
          </a:ln>
        </p:spPr>
        <p:txBody>
          <a:bodyPr lIns="0" tIns="0" rIns="0" bIns="0" anchor="ctr">
            <a:noAutofit/>
          </a:bodyPr>
          <a:lstStyle/>
          <a:p>
            <a:pPr algn="l">
              <a:defRPr sz="3000" b="1">
                <a:solidFill>
                  <a:srgbClr val="14243C"/>
                </a:solidFill>
                <a:latin typeface="Arial"/>
                <a:ea typeface="Arial"/>
                <a:cs typeface="Arial"/>
              </a:defRPr>
            </a:pPr>
            <a:r>
              <a:rPr sz="3000" b="1" dirty="0">
                <a:solidFill>
                  <a:srgbClr val="14243C"/>
                </a:solidFill>
                <a:latin typeface="Arial"/>
                <a:ea typeface="Arial"/>
                <a:cs typeface="Arial"/>
              </a:rPr>
              <a:t>Continuous ultrasound based human presence verification against AI agents</a:t>
            </a:r>
          </a:p>
        </p:txBody>
      </p:sp>
      <p:sp>
        <p:nvSpPr>
          <p:cNvPr id="4" name="矩形 3">
            <a:extLst>
              <a:ext uri="{FF2B5EF4-FFF2-40B4-BE49-F238E27FC236}">
                <a16:creationId xmlns:a16="http://schemas.microsoft.com/office/drawing/2014/main" id="{137FDDBF-8D14-4B36-90AD-1A3A7030613D}"/>
              </a:ext>
            </a:extLst>
          </p:cNvPr>
          <p:cNvSpPr>
            <a:spLocks noGrp="1"/>
          </p:cNvSpPr>
          <p:nvPr/>
        </p:nvSpPr>
        <p:spPr>
          <a:xfrm>
            <a:off x="685800" y="4600575"/>
            <a:ext cx="10287000" cy="571500"/>
          </a:xfrm>
          <a:prstGeom prst="rect">
            <a:avLst/>
          </a:prstGeom>
          <a:noFill/>
          <a:ln w="0">
            <a:noFill/>
          </a:ln>
        </p:spPr>
        <p:txBody>
          <a:bodyPr lIns="0" tIns="0" rIns="0" bIns="0" anchor="ctr">
            <a:noAutofit/>
          </a:bodyPr>
          <a:lstStyle/>
          <a:p>
            <a:pPr algn="l">
              <a:defRPr sz="1725" b="0">
                <a:solidFill>
                  <a:srgbClr val="536070"/>
                </a:solidFill>
                <a:latin typeface="Arial"/>
                <a:ea typeface="Arial"/>
                <a:cs typeface="Arial"/>
              </a:defRPr>
            </a:pPr>
            <a:r>
              <a:rPr sz="1725" b="0" dirty="0">
                <a:solidFill>
                  <a:srgbClr val="536070"/>
                </a:solidFill>
                <a:latin typeface="Arial"/>
                <a:ea typeface="Arial"/>
                <a:cs typeface="Arial"/>
              </a:rPr>
              <a:t>Yizhu Wen, Dharani </a:t>
            </a:r>
            <a:r>
              <a:rPr sz="1725" b="0" dirty="0" err="1">
                <a:solidFill>
                  <a:srgbClr val="536070"/>
                </a:solidFill>
                <a:latin typeface="Arial"/>
                <a:ea typeface="Arial"/>
                <a:cs typeface="Arial"/>
              </a:rPr>
              <a:t>Nadendla</a:t>
            </a:r>
            <a:r>
              <a:rPr sz="1725" b="0" dirty="0">
                <a:solidFill>
                  <a:srgbClr val="536070"/>
                </a:solidFill>
                <a:latin typeface="Arial"/>
                <a:ea typeface="Arial"/>
                <a:cs typeface="Arial"/>
              </a:rPr>
              <a:t>, </a:t>
            </a:r>
            <a:r>
              <a:rPr sz="1725" b="0" dirty="0" err="1">
                <a:solidFill>
                  <a:srgbClr val="536070"/>
                </a:solidFill>
                <a:latin typeface="Arial"/>
                <a:ea typeface="Arial"/>
                <a:cs typeface="Arial"/>
              </a:rPr>
              <a:t>Shirui</a:t>
            </a:r>
            <a:r>
              <a:rPr sz="1725" b="0" dirty="0">
                <a:solidFill>
                  <a:srgbClr val="536070"/>
                </a:solidFill>
                <a:latin typeface="Arial"/>
                <a:ea typeface="Arial"/>
                <a:cs typeface="Arial"/>
              </a:rPr>
              <a:t> Cao, Renzhi Hao, Dong Li, </a:t>
            </a:r>
            <a:r>
              <a:rPr sz="1725" b="0" dirty="0" err="1">
                <a:solidFill>
                  <a:srgbClr val="536070"/>
                </a:solidFill>
                <a:latin typeface="Arial"/>
                <a:ea typeface="Arial"/>
                <a:cs typeface="Arial"/>
              </a:rPr>
              <a:t>Hanqing</a:t>
            </a:r>
            <a:r>
              <a:rPr sz="1725" b="0" dirty="0">
                <a:solidFill>
                  <a:srgbClr val="536070"/>
                </a:solidFill>
                <a:latin typeface="Arial"/>
                <a:ea typeface="Arial"/>
                <a:cs typeface="Arial"/>
              </a:rPr>
              <a:t> Guo</a:t>
            </a:r>
          </a:p>
        </p:txBody>
      </p:sp>
      <p:pic>
        <p:nvPicPr>
          <p:cNvPr id="8" name="图片 7" descr="IU Marketing Lockups – Use the Right Brand Mark: Logo and Marks: Visual  Identity: The IU Brand: Indiana University">
            <a:extLst>
              <a:ext uri="{FF2B5EF4-FFF2-40B4-BE49-F238E27FC236}">
                <a16:creationId xmlns:a16="http://schemas.microsoft.com/office/drawing/2014/main" id="{C4892A1A-A3A2-18C7-4948-863F735381CA}"/>
              </a:ext>
            </a:extLst>
          </p:cNvPr>
          <p:cNvPicPr>
            <a:picLocks noChangeAspect="1"/>
          </p:cNvPicPr>
          <p:nvPr/>
        </p:nvPicPr>
        <p:blipFill>
          <a:blip r:embed="rId3"/>
          <a:srcRect l="10667" t="25667" r="11000" b="24199"/>
          <a:stretch>
            <a:fillRect/>
          </a:stretch>
        </p:blipFill>
        <p:spPr>
          <a:xfrm>
            <a:off x="1330158" y="5828453"/>
            <a:ext cx="2480733" cy="992294"/>
          </a:xfrm>
          <a:prstGeom prst="rect">
            <a:avLst/>
          </a:prstGeom>
        </p:spPr>
      </p:pic>
      <p:pic>
        <p:nvPicPr>
          <p:cNvPr id="14" name="图片 13" descr="UMBC receives Carnegie Classification">
            <a:extLst>
              <a:ext uri="{FF2B5EF4-FFF2-40B4-BE49-F238E27FC236}">
                <a16:creationId xmlns:a16="http://schemas.microsoft.com/office/drawing/2014/main" id="{D2466BE2-FE61-1210-73CA-B10A09756404}"/>
              </a:ext>
            </a:extLst>
          </p:cNvPr>
          <p:cNvPicPr>
            <a:picLocks noChangeAspect="1"/>
          </p:cNvPicPr>
          <p:nvPr/>
        </p:nvPicPr>
        <p:blipFill>
          <a:blip r:embed="rId4"/>
          <a:srcRect l="15532" t="33972" r="16490" b="35674"/>
          <a:stretch>
            <a:fillRect/>
          </a:stretch>
        </p:blipFill>
        <p:spPr>
          <a:xfrm>
            <a:off x="4744706" y="6016031"/>
            <a:ext cx="2299838" cy="577659"/>
          </a:xfrm>
          <a:prstGeom prst="rect">
            <a:avLst/>
          </a:prstGeom>
        </p:spPr>
      </p:pic>
      <p:pic>
        <p:nvPicPr>
          <p:cNvPr id="16" name="图片 15" descr="University of Massachusetts Amherst Logo | 02 - PNG Logo Vector Brand Downloads (SVG, EPS)">
            <a:extLst>
              <a:ext uri="{FF2B5EF4-FFF2-40B4-BE49-F238E27FC236}">
                <a16:creationId xmlns:a16="http://schemas.microsoft.com/office/drawing/2014/main" id="{C932ECE7-2C26-183A-3635-5EDE81C5B9B1}"/>
              </a:ext>
            </a:extLst>
          </p:cNvPr>
          <p:cNvPicPr>
            <a:picLocks noChangeAspect="1"/>
          </p:cNvPicPr>
          <p:nvPr/>
        </p:nvPicPr>
        <p:blipFill>
          <a:blip r:embed="rId5"/>
          <a:srcRect t="27849" b="27849"/>
          <a:stretch>
            <a:fillRect/>
          </a:stretch>
        </p:blipFill>
        <p:spPr>
          <a:xfrm>
            <a:off x="8113114" y="5924550"/>
            <a:ext cx="2523121" cy="699419"/>
          </a:xfrm>
          <a:prstGeom prst="rect">
            <a:avLst/>
          </a:prstGeom>
        </p:spPr>
      </p:pic>
      <p:pic>
        <p:nvPicPr>
          <p:cNvPr id="5" name="图片 4" descr="SEC">
            <a:extLst>
              <a:ext uri="{FF2B5EF4-FFF2-40B4-BE49-F238E27FC236}">
                <a16:creationId xmlns:a16="http://schemas.microsoft.com/office/drawing/2014/main" id="{33A0CE9A-1C24-657B-6F2F-44872C5C48ED}"/>
              </a:ext>
            </a:extLst>
          </p:cNvPr>
          <p:cNvPicPr>
            <a:picLocks noChangeAspect="1"/>
          </p:cNvPicPr>
          <p:nvPr/>
        </p:nvPicPr>
        <p:blipFill>
          <a:blip r:embed="rId6"/>
          <a:stretch>
            <a:fillRect/>
          </a:stretch>
        </p:blipFill>
        <p:spPr>
          <a:xfrm>
            <a:off x="10828015" y="142451"/>
            <a:ext cx="1203969" cy="648547"/>
          </a:xfrm>
          <a:prstGeom prst="rect">
            <a:avLst/>
          </a:prstGeom>
        </p:spPr>
      </p:pic>
    </p:spTree>
    <p:extLst>
      <p:ext uri="{BB962C8B-B14F-4D97-AF65-F5344CB8AC3E}">
        <p14:creationId xmlns:p14="http://schemas.microsoft.com/office/powerpoint/2010/main" val="551541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544709D-CFE9-B482-88B0-39823F1B58BC}"/>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1B7A5A50-356B-86E7-5EB5-2016207A20EA}"/>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dirty="0">
                <a:solidFill>
                  <a:srgbClr val="536070"/>
                </a:solidFill>
                <a:latin typeface="Arial"/>
                <a:ea typeface="Arial"/>
                <a:cs typeface="Arial"/>
              </a:rPr>
              <a:t>02</a:t>
            </a:r>
          </a:p>
        </p:txBody>
      </p:sp>
      <p:sp>
        <p:nvSpPr>
          <p:cNvPr id="4" name="矩形 3">
            <a:extLst>
              <a:ext uri="{FF2B5EF4-FFF2-40B4-BE49-F238E27FC236}">
                <a16:creationId xmlns:a16="http://schemas.microsoft.com/office/drawing/2014/main" id="{22E66926-7729-07DB-0205-CE24A89524CF}"/>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Motivation</a:t>
            </a:r>
            <a:endParaRPr sz="2700" b="1" dirty="0">
              <a:solidFill>
                <a:srgbClr val="14243C"/>
              </a:solidFill>
              <a:latin typeface="Arial"/>
              <a:ea typeface="Arial"/>
              <a:cs typeface="Arial"/>
            </a:endParaRPr>
          </a:p>
        </p:txBody>
      </p:sp>
      <p:sp>
        <p:nvSpPr>
          <p:cNvPr id="2" name="文本框 1">
            <a:extLst>
              <a:ext uri="{FF2B5EF4-FFF2-40B4-BE49-F238E27FC236}">
                <a16:creationId xmlns:a16="http://schemas.microsoft.com/office/drawing/2014/main" id="{DAFA72F9-69F1-42DD-CE43-D8F092E771DE}"/>
              </a:ext>
            </a:extLst>
          </p:cNvPr>
          <p:cNvSpPr txBox="1"/>
          <p:nvPr/>
        </p:nvSpPr>
        <p:spPr>
          <a:xfrm>
            <a:off x="666750" y="707915"/>
            <a:ext cx="7571303" cy="507831"/>
          </a:xfrm>
          <a:prstGeom prst="rect">
            <a:avLst/>
          </a:prstGeom>
          <a:noFill/>
        </p:spPr>
        <p:txBody>
          <a:bodyPr wrap="none" rtlCol="0">
            <a:spAutoFit/>
          </a:bodyPr>
          <a:lstStyle/>
          <a:p>
            <a:r>
              <a:rPr lang="en-US" altLang="zh-CN" sz="2700" dirty="0">
                <a:latin typeface="Arial" panose="020B0604020202020204" pitchFamily="34" charset="0"/>
                <a:cs typeface="Arial" panose="020B0604020202020204" pitchFamily="34" charset="0"/>
              </a:rPr>
              <a:t>Can a browser event prove a person is present?</a:t>
            </a:r>
            <a:endParaRPr lang="zh-CN" altLang="en-US" sz="2700" dirty="0">
              <a:latin typeface="Arial" panose="020B0604020202020204" pitchFamily="34" charset="0"/>
              <a:cs typeface="Arial" panose="020B0604020202020204" pitchFamily="34" charset="0"/>
            </a:endParaRPr>
          </a:p>
        </p:txBody>
      </p:sp>
      <p:pic>
        <p:nvPicPr>
          <p:cNvPr id="5" name="图片 4" descr="Why CAPTCHA Pictures Are So Unbearably Depressing | by Clive Thompson |  OneZero">
            <a:extLst>
              <a:ext uri="{FF2B5EF4-FFF2-40B4-BE49-F238E27FC236}">
                <a16:creationId xmlns:a16="http://schemas.microsoft.com/office/drawing/2014/main" id="{3542E487-806B-4192-C337-36A21A7668C2}"/>
              </a:ext>
            </a:extLst>
          </p:cNvPr>
          <p:cNvPicPr>
            <a:picLocks noChangeAspect="1"/>
          </p:cNvPicPr>
          <p:nvPr/>
        </p:nvPicPr>
        <p:blipFill>
          <a:blip r:embed="rId3"/>
          <a:stretch>
            <a:fillRect/>
          </a:stretch>
        </p:blipFill>
        <p:spPr>
          <a:xfrm>
            <a:off x="1107115" y="1549400"/>
            <a:ext cx="2617958" cy="3905320"/>
          </a:xfrm>
          <a:prstGeom prst="rect">
            <a:avLst/>
          </a:prstGeom>
        </p:spPr>
      </p:pic>
      <p:pic>
        <p:nvPicPr>
          <p:cNvPr id="6" name="图片 5" descr="What Is Multi Factor Authentication? | MFA Explained | Security Wiki">
            <a:extLst>
              <a:ext uri="{FF2B5EF4-FFF2-40B4-BE49-F238E27FC236}">
                <a16:creationId xmlns:a16="http://schemas.microsoft.com/office/drawing/2014/main" id="{9FDB56DA-9462-B451-2F2C-0EE5508525ED}"/>
              </a:ext>
            </a:extLst>
          </p:cNvPr>
          <p:cNvPicPr>
            <a:picLocks noChangeAspect="1"/>
          </p:cNvPicPr>
          <p:nvPr/>
        </p:nvPicPr>
        <p:blipFill>
          <a:blip r:embed="rId4"/>
          <a:srcRect l="2956" t="25618" r="7267" b="10226"/>
          <a:stretch>
            <a:fillRect/>
          </a:stretch>
        </p:blipFill>
        <p:spPr>
          <a:xfrm>
            <a:off x="4939809" y="1863404"/>
            <a:ext cx="6888417" cy="3131191"/>
          </a:xfrm>
          <a:prstGeom prst="rect">
            <a:avLst/>
          </a:prstGeom>
        </p:spPr>
      </p:pic>
      <p:sp>
        <p:nvSpPr>
          <p:cNvPr id="8" name="文本框 7">
            <a:extLst>
              <a:ext uri="{FF2B5EF4-FFF2-40B4-BE49-F238E27FC236}">
                <a16:creationId xmlns:a16="http://schemas.microsoft.com/office/drawing/2014/main" id="{64F5C71F-23F3-4228-FE68-014B5DEC382D}"/>
              </a:ext>
            </a:extLst>
          </p:cNvPr>
          <p:cNvSpPr txBox="1"/>
          <p:nvPr/>
        </p:nvSpPr>
        <p:spPr>
          <a:xfrm>
            <a:off x="1789961" y="5766765"/>
            <a:ext cx="1252266"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CAPTCH</a:t>
            </a:r>
            <a:endParaRPr lang="zh-CN" altLang="en-US" sz="2030" dirty="0">
              <a:latin typeface="Arial" panose="020B0604020202020204" pitchFamily="34" charset="0"/>
              <a:cs typeface="Arial" panose="020B0604020202020204" pitchFamily="34" charset="0"/>
            </a:endParaRPr>
          </a:p>
        </p:txBody>
      </p:sp>
      <p:sp>
        <p:nvSpPr>
          <p:cNvPr id="10" name="文本框 9">
            <a:extLst>
              <a:ext uri="{FF2B5EF4-FFF2-40B4-BE49-F238E27FC236}">
                <a16:creationId xmlns:a16="http://schemas.microsoft.com/office/drawing/2014/main" id="{AFAA5A79-DD6D-3E24-5BE3-4CBFA80459A9}"/>
              </a:ext>
            </a:extLst>
          </p:cNvPr>
          <p:cNvSpPr txBox="1"/>
          <p:nvPr/>
        </p:nvSpPr>
        <p:spPr>
          <a:xfrm>
            <a:off x="6365611" y="5766765"/>
            <a:ext cx="4036811"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Multi-Factor Authentication (MFA)</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1086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FB585AD-1C0D-1986-846C-213070FD6A60}"/>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CB14288C-A3F7-0AA9-488E-3CAC00A06CAD}"/>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dirty="0">
                <a:solidFill>
                  <a:srgbClr val="536070"/>
                </a:solidFill>
                <a:latin typeface="Arial"/>
                <a:ea typeface="Arial"/>
                <a:cs typeface="Arial"/>
              </a:rPr>
              <a:t>02</a:t>
            </a:r>
          </a:p>
        </p:txBody>
      </p:sp>
      <p:sp>
        <p:nvSpPr>
          <p:cNvPr id="4" name="矩形 3">
            <a:extLst>
              <a:ext uri="{FF2B5EF4-FFF2-40B4-BE49-F238E27FC236}">
                <a16:creationId xmlns:a16="http://schemas.microsoft.com/office/drawing/2014/main" id="{99AA67E1-1B62-4632-397B-7B0E1E054B53}"/>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Motivation</a:t>
            </a:r>
            <a:endParaRPr sz="2700" b="1" dirty="0">
              <a:solidFill>
                <a:srgbClr val="14243C"/>
              </a:solidFill>
              <a:latin typeface="Arial"/>
              <a:ea typeface="Arial"/>
              <a:cs typeface="Arial"/>
            </a:endParaRPr>
          </a:p>
        </p:txBody>
      </p:sp>
      <p:sp>
        <p:nvSpPr>
          <p:cNvPr id="2" name="文本框 1">
            <a:extLst>
              <a:ext uri="{FF2B5EF4-FFF2-40B4-BE49-F238E27FC236}">
                <a16:creationId xmlns:a16="http://schemas.microsoft.com/office/drawing/2014/main" id="{FBAC066B-6496-56EF-A229-1EBB6BE04650}"/>
              </a:ext>
            </a:extLst>
          </p:cNvPr>
          <p:cNvSpPr txBox="1"/>
          <p:nvPr/>
        </p:nvSpPr>
        <p:spPr>
          <a:xfrm>
            <a:off x="463550" y="789482"/>
            <a:ext cx="10923183" cy="523220"/>
          </a:xfrm>
          <a:prstGeom prst="rect">
            <a:avLst/>
          </a:prstGeom>
          <a:noFill/>
        </p:spPr>
        <p:txBody>
          <a:bodyPr wrap="none" rtlCol="0">
            <a:spAutoFit/>
          </a:bodyPr>
          <a:lstStyle/>
          <a:p>
            <a:r>
              <a:rPr lang="en-US" altLang="zh-CN" sz="2800" dirty="0">
                <a:latin typeface="Arial" panose="020B0604020202020204" pitchFamily="34" charset="0"/>
                <a:cs typeface="Arial" panose="020B0604020202020204" pitchFamily="34" charset="0"/>
              </a:rPr>
              <a:t>Question: does a digital action have a matching physical response?</a:t>
            </a:r>
            <a:endParaRPr lang="zh-CN" altLang="en-US" sz="2800" dirty="0">
              <a:latin typeface="Arial" panose="020B0604020202020204" pitchFamily="34" charset="0"/>
              <a:cs typeface="Arial" panose="020B0604020202020204" pitchFamily="34" charset="0"/>
            </a:endParaRPr>
          </a:p>
        </p:txBody>
      </p:sp>
      <p:pic>
        <p:nvPicPr>
          <p:cNvPr id="5" name="图片 4" descr="How Do Motion Detectors Work? | Security.org">
            <a:extLst>
              <a:ext uri="{FF2B5EF4-FFF2-40B4-BE49-F238E27FC236}">
                <a16:creationId xmlns:a16="http://schemas.microsoft.com/office/drawing/2014/main" id="{33056A97-6DB4-5581-3F6A-5651B880AD3F}"/>
              </a:ext>
            </a:extLst>
          </p:cNvPr>
          <p:cNvPicPr>
            <a:picLocks noChangeAspect="1"/>
          </p:cNvPicPr>
          <p:nvPr/>
        </p:nvPicPr>
        <p:blipFill>
          <a:blip r:embed="rId3"/>
          <a:stretch>
            <a:fillRect/>
          </a:stretch>
        </p:blipFill>
        <p:spPr>
          <a:xfrm>
            <a:off x="1291295" y="1456266"/>
            <a:ext cx="2325124" cy="2116664"/>
          </a:xfrm>
          <a:prstGeom prst="rect">
            <a:avLst/>
          </a:prstGeom>
        </p:spPr>
      </p:pic>
      <p:sp>
        <p:nvSpPr>
          <p:cNvPr id="7" name="文本框 6">
            <a:extLst>
              <a:ext uri="{FF2B5EF4-FFF2-40B4-BE49-F238E27FC236}">
                <a16:creationId xmlns:a16="http://schemas.microsoft.com/office/drawing/2014/main" id="{C905537C-F5D7-2388-98C9-FFCE8247D287}"/>
              </a:ext>
            </a:extLst>
          </p:cNvPr>
          <p:cNvSpPr txBox="1"/>
          <p:nvPr/>
        </p:nvSpPr>
        <p:spPr>
          <a:xfrm>
            <a:off x="936454" y="4378231"/>
            <a:ext cx="3034805"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Sensing signal -&gt; Motion</a:t>
            </a:r>
            <a:endParaRPr lang="zh-CN" altLang="en-US" sz="2030" dirty="0">
              <a:latin typeface="Arial" panose="020B0604020202020204" pitchFamily="34" charset="0"/>
              <a:cs typeface="Arial" panose="020B0604020202020204" pitchFamily="34" charset="0"/>
            </a:endParaRPr>
          </a:p>
        </p:txBody>
      </p:sp>
      <p:pic>
        <p:nvPicPr>
          <p:cNvPr id="9" name="图片 8">
            <a:extLst>
              <a:ext uri="{FF2B5EF4-FFF2-40B4-BE49-F238E27FC236}">
                <a16:creationId xmlns:a16="http://schemas.microsoft.com/office/drawing/2014/main" id="{A8CF4D39-8CBE-0A90-D393-E268C76FA3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7153992" y="1985261"/>
            <a:ext cx="1312675" cy="1312675"/>
          </a:xfrm>
          <a:prstGeom prst="rect">
            <a:avLst/>
          </a:prstGeom>
        </p:spPr>
      </p:pic>
      <p:pic>
        <p:nvPicPr>
          <p:cNvPr id="11" name="图片 10">
            <a:extLst>
              <a:ext uri="{FF2B5EF4-FFF2-40B4-BE49-F238E27FC236}">
                <a16:creationId xmlns:a16="http://schemas.microsoft.com/office/drawing/2014/main" id="{388B122B-4BB8-6C87-51E1-D983F63491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4105" y="2133750"/>
            <a:ext cx="1015695" cy="1015695"/>
          </a:xfrm>
          <a:prstGeom prst="rect">
            <a:avLst/>
          </a:prstGeom>
        </p:spPr>
      </p:pic>
      <p:sp>
        <p:nvSpPr>
          <p:cNvPr id="12" name="文本框 11">
            <a:extLst>
              <a:ext uri="{FF2B5EF4-FFF2-40B4-BE49-F238E27FC236}">
                <a16:creationId xmlns:a16="http://schemas.microsoft.com/office/drawing/2014/main" id="{627327F3-425A-DB5F-E128-0F564E08BB73}"/>
              </a:ext>
            </a:extLst>
          </p:cNvPr>
          <p:cNvSpPr txBox="1"/>
          <p:nvPr/>
        </p:nvSpPr>
        <p:spPr>
          <a:xfrm>
            <a:off x="7153992" y="4378231"/>
            <a:ext cx="3015762"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Sensing signal -&gt; Typing</a:t>
            </a:r>
            <a:endParaRPr lang="zh-CN" altLang="en-US" sz="2030" dirty="0">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BBE73DA6-7693-1D2C-3C25-995D64A6BFC3}"/>
              </a:ext>
            </a:extLst>
          </p:cNvPr>
          <p:cNvSpPr txBox="1"/>
          <p:nvPr/>
        </p:nvSpPr>
        <p:spPr>
          <a:xfrm>
            <a:off x="868325" y="5654101"/>
            <a:ext cx="3171061" cy="404726"/>
          </a:xfrm>
          <a:prstGeom prst="rect">
            <a:avLst/>
          </a:prstGeom>
          <a:noFill/>
        </p:spPr>
        <p:txBody>
          <a:bodyPr wrap="none" rtlCol="0">
            <a:spAutoFit/>
          </a:bodyPr>
          <a:lstStyle/>
          <a:p>
            <a:r>
              <a:rPr lang="zh-CN" altLang="zh-CN" sz="2030" dirty="0">
                <a:latin typeface="Arial" panose="020B0604020202020204" pitchFamily="34" charset="0"/>
                <a:cs typeface="Arial" panose="020B0604020202020204" pitchFamily="34" charset="0"/>
              </a:rPr>
              <a:t>No extra sensors required</a:t>
            </a:r>
            <a:endParaRPr lang="zh-CN" altLang="en-US" sz="2030" dirty="0">
              <a:latin typeface="Arial" panose="020B0604020202020204" pitchFamily="34" charset="0"/>
              <a:cs typeface="Arial" panose="020B0604020202020204" pitchFamily="34" charset="0"/>
            </a:endParaRPr>
          </a:p>
        </p:txBody>
      </p:sp>
      <p:sp>
        <p:nvSpPr>
          <p:cNvPr id="15" name="文本框 14">
            <a:extLst>
              <a:ext uri="{FF2B5EF4-FFF2-40B4-BE49-F238E27FC236}">
                <a16:creationId xmlns:a16="http://schemas.microsoft.com/office/drawing/2014/main" id="{167C24FB-9DF8-17ED-DADD-4E40E90C6FC2}"/>
              </a:ext>
            </a:extLst>
          </p:cNvPr>
          <p:cNvSpPr txBox="1"/>
          <p:nvPr/>
        </p:nvSpPr>
        <p:spPr>
          <a:xfrm>
            <a:off x="4734088" y="5663792"/>
            <a:ext cx="3286477"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Minimal </a:t>
            </a:r>
            <a:r>
              <a:rPr lang="zh-CN" altLang="zh-CN" sz="2030" dirty="0">
                <a:latin typeface="Arial" panose="020B0604020202020204" pitchFamily="34" charset="0"/>
                <a:cs typeface="Arial" panose="020B0604020202020204" pitchFamily="34" charset="0"/>
              </a:rPr>
              <a:t>impact on usability</a:t>
            </a:r>
            <a:endParaRPr lang="zh-CN" altLang="en-US" sz="2030" dirty="0">
              <a:latin typeface="Arial" panose="020B0604020202020204" pitchFamily="34" charset="0"/>
              <a:cs typeface="Arial" panose="020B0604020202020204" pitchFamily="34" charset="0"/>
            </a:endParaRPr>
          </a:p>
        </p:txBody>
      </p:sp>
      <p:sp>
        <p:nvSpPr>
          <p:cNvPr id="16" name="文本框 15">
            <a:extLst>
              <a:ext uri="{FF2B5EF4-FFF2-40B4-BE49-F238E27FC236}">
                <a16:creationId xmlns:a16="http://schemas.microsoft.com/office/drawing/2014/main" id="{1010A966-AC7C-8F1E-BF46-A317A5F91C65}"/>
              </a:ext>
            </a:extLst>
          </p:cNvPr>
          <p:cNvSpPr txBox="1"/>
          <p:nvPr/>
        </p:nvSpPr>
        <p:spPr>
          <a:xfrm>
            <a:off x="8661873" y="5654917"/>
            <a:ext cx="2406428"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P</a:t>
            </a:r>
            <a:r>
              <a:rPr lang="zh-CN" altLang="zh-CN" sz="2030" dirty="0">
                <a:latin typeface="Arial" panose="020B0604020202020204" pitchFamily="34" charset="0"/>
                <a:cs typeface="Arial" panose="020B0604020202020204" pitchFamily="34" charset="0"/>
              </a:rPr>
              <a:t>rivacy-preserving</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845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73F2762-381D-C934-8476-F1D84C7EDE9D}"/>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806AF3B0-571F-7BDA-A5E2-0D3F597943EE}"/>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dirty="0">
                <a:solidFill>
                  <a:srgbClr val="536070"/>
                </a:solidFill>
                <a:latin typeface="Arial"/>
                <a:ea typeface="Arial"/>
                <a:cs typeface="Arial"/>
              </a:rPr>
              <a:t>02</a:t>
            </a:r>
          </a:p>
        </p:txBody>
      </p:sp>
      <p:sp>
        <p:nvSpPr>
          <p:cNvPr id="4" name="矩形 3">
            <a:extLst>
              <a:ext uri="{FF2B5EF4-FFF2-40B4-BE49-F238E27FC236}">
                <a16:creationId xmlns:a16="http://schemas.microsoft.com/office/drawing/2014/main" id="{6B99FD7D-DF6F-768A-3D3E-7339332801F4}"/>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Framework</a:t>
            </a:r>
            <a:endParaRPr sz="2700" b="1" dirty="0">
              <a:solidFill>
                <a:srgbClr val="14243C"/>
              </a:solidFill>
              <a:latin typeface="Arial"/>
              <a:ea typeface="Arial"/>
              <a:cs typeface="Arial"/>
            </a:endParaRPr>
          </a:p>
        </p:txBody>
      </p:sp>
      <p:sp>
        <p:nvSpPr>
          <p:cNvPr id="2" name="文本框 1">
            <a:extLst>
              <a:ext uri="{FF2B5EF4-FFF2-40B4-BE49-F238E27FC236}">
                <a16:creationId xmlns:a16="http://schemas.microsoft.com/office/drawing/2014/main" id="{C985F962-6BA0-D297-1525-46AA4C3E8296}"/>
              </a:ext>
            </a:extLst>
          </p:cNvPr>
          <p:cNvSpPr txBox="1"/>
          <p:nvPr/>
        </p:nvSpPr>
        <p:spPr>
          <a:xfrm>
            <a:off x="463550" y="789482"/>
            <a:ext cx="9185528" cy="523220"/>
          </a:xfrm>
          <a:prstGeom prst="rect">
            <a:avLst/>
          </a:prstGeom>
          <a:noFill/>
        </p:spPr>
        <p:txBody>
          <a:bodyPr wrap="none" rtlCol="0">
            <a:spAutoFit/>
          </a:bodyPr>
          <a:lstStyle/>
          <a:p>
            <a:r>
              <a:rPr lang="en-US" altLang="zh-CN" sz="2800" dirty="0">
                <a:latin typeface="Arial" panose="020B0604020202020204" pitchFamily="34" charset="0"/>
                <a:cs typeface="Arial" panose="020B0604020202020204" pitchFamily="34" charset="0"/>
              </a:rPr>
              <a:t>Ultrasound-based sensing framework (For laptop users).</a:t>
            </a:r>
            <a:endParaRPr lang="zh-CN" altLang="en-US" sz="2800" dirty="0">
              <a:latin typeface="Arial" panose="020B0604020202020204" pitchFamily="34" charset="0"/>
              <a:cs typeface="Arial" panose="020B0604020202020204" pitchFamily="34" charset="0"/>
            </a:endParaRPr>
          </a:p>
        </p:txBody>
      </p:sp>
      <p:pic>
        <p:nvPicPr>
          <p:cNvPr id="13" name="图片 12">
            <a:extLst>
              <a:ext uri="{FF2B5EF4-FFF2-40B4-BE49-F238E27FC236}">
                <a16:creationId xmlns:a16="http://schemas.microsoft.com/office/drawing/2014/main" id="{9CB9E6B4-1042-1506-A8C2-A8299D4F38A0}"/>
              </a:ext>
            </a:extLst>
          </p:cNvPr>
          <p:cNvPicPr>
            <a:picLocks noChangeAspect="1"/>
          </p:cNvPicPr>
          <p:nvPr/>
        </p:nvPicPr>
        <p:blipFill>
          <a:blip r:embed="rId3"/>
          <a:stretch/>
        </p:blipFill>
        <p:spPr>
          <a:xfrm>
            <a:off x="666750" y="1681302"/>
            <a:ext cx="10858500" cy="3731182"/>
          </a:xfrm>
          <a:prstGeom prst="rect">
            <a:avLst/>
          </a:prstGeom>
        </p:spPr>
      </p:pic>
    </p:spTree>
    <p:extLst>
      <p:ext uri="{BB962C8B-B14F-4D97-AF65-F5344CB8AC3E}">
        <p14:creationId xmlns:p14="http://schemas.microsoft.com/office/powerpoint/2010/main" val="50406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0FC2372D-0BFD-4B23-A091-5A7A9588D22B}"/>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03</a:t>
            </a:r>
          </a:p>
        </p:txBody>
      </p:sp>
      <p:sp>
        <p:nvSpPr>
          <p:cNvPr id="4" name="矩形 3">
            <a:extLst>
              <a:ext uri="{FF2B5EF4-FFF2-40B4-BE49-F238E27FC236}">
                <a16:creationId xmlns:a16="http://schemas.microsoft.com/office/drawing/2014/main" id="{7D98466B-C7DF-457D-89F7-9DB060F2C7E9}"/>
              </a:ext>
            </a:extLst>
          </p:cNvPr>
          <p:cNvSpPr>
            <a:spLocks noGrp="1"/>
          </p:cNvSpPr>
          <p:nvPr/>
        </p:nvSpPr>
        <p:spPr>
          <a:xfrm>
            <a:off x="304800" y="1734610"/>
            <a:ext cx="1168400" cy="476250"/>
          </a:xfrm>
          <a:prstGeom prst="rect">
            <a:avLst/>
          </a:prstGeom>
          <a:noFill/>
          <a:ln w="0">
            <a:noFill/>
          </a:ln>
        </p:spPr>
        <p:txBody>
          <a:bodyPr lIns="0" tIns="0" rIns="0" bIns="0" anchor="ctr">
            <a:noAutofit/>
          </a:bodyPr>
          <a:lstStyle/>
          <a:p>
            <a:pPr algn="l">
              <a:defRPr sz="2025" b="1">
                <a:solidFill>
                  <a:srgbClr val="51359A"/>
                </a:solidFill>
                <a:latin typeface="Arial"/>
                <a:ea typeface="Arial"/>
                <a:cs typeface="Arial"/>
              </a:defRPr>
            </a:pPr>
            <a:r>
              <a:rPr sz="2025" b="1" dirty="0">
                <a:solidFill>
                  <a:srgbClr val="51359A"/>
                </a:solidFill>
                <a:latin typeface="Arial"/>
                <a:ea typeface="Arial"/>
                <a:cs typeface="Arial"/>
              </a:rPr>
              <a:t>Attacker</a:t>
            </a:r>
          </a:p>
        </p:txBody>
      </p:sp>
      <p:sp>
        <p:nvSpPr>
          <p:cNvPr id="6" name="矩形 5">
            <a:extLst>
              <a:ext uri="{FF2B5EF4-FFF2-40B4-BE49-F238E27FC236}">
                <a16:creationId xmlns:a16="http://schemas.microsoft.com/office/drawing/2014/main" id="{0AF3C703-C930-4A8D-9A49-94BA12F34C4C}"/>
              </a:ext>
            </a:extLst>
          </p:cNvPr>
          <p:cNvSpPr>
            <a:spLocks noGrp="1"/>
          </p:cNvSpPr>
          <p:nvPr/>
        </p:nvSpPr>
        <p:spPr>
          <a:xfrm>
            <a:off x="255587" y="4565429"/>
            <a:ext cx="1266825" cy="476250"/>
          </a:xfrm>
          <a:prstGeom prst="rect">
            <a:avLst/>
          </a:prstGeom>
          <a:noFill/>
          <a:ln w="0">
            <a:noFill/>
          </a:ln>
        </p:spPr>
        <p:txBody>
          <a:bodyPr lIns="0" tIns="0" rIns="0" bIns="0" anchor="ctr">
            <a:noAutofit/>
          </a:bodyPr>
          <a:lstStyle/>
          <a:p>
            <a:pPr algn="l">
              <a:defRPr sz="2025" b="1">
                <a:solidFill>
                  <a:srgbClr val="117F7C"/>
                </a:solidFill>
                <a:latin typeface="Arial"/>
                <a:ea typeface="Arial"/>
                <a:cs typeface="Arial"/>
              </a:defRPr>
            </a:pPr>
            <a:r>
              <a:rPr sz="2025" b="1" dirty="0">
                <a:solidFill>
                  <a:srgbClr val="117F7C"/>
                </a:solidFill>
                <a:latin typeface="Arial"/>
                <a:ea typeface="Arial"/>
                <a:cs typeface="Arial"/>
              </a:rPr>
              <a:t>Defender</a:t>
            </a:r>
          </a:p>
        </p:txBody>
      </p:sp>
      <p:sp>
        <p:nvSpPr>
          <p:cNvPr id="14" name="矩形 13">
            <a:extLst>
              <a:ext uri="{FF2B5EF4-FFF2-40B4-BE49-F238E27FC236}">
                <a16:creationId xmlns:a16="http://schemas.microsoft.com/office/drawing/2014/main" id="{0F6222C0-CC5C-C09E-B431-4BBBC4798E9D}"/>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Threat Model</a:t>
            </a:r>
            <a:endParaRPr sz="2700" b="1" dirty="0">
              <a:solidFill>
                <a:srgbClr val="14243C"/>
              </a:solidFill>
              <a:latin typeface="Arial"/>
              <a:ea typeface="Arial"/>
              <a:cs typeface="Arial"/>
            </a:endParaRPr>
          </a:p>
        </p:txBody>
      </p:sp>
      <p:pic>
        <p:nvPicPr>
          <p:cNvPr id="8" name="图片 7">
            <a:extLst>
              <a:ext uri="{FF2B5EF4-FFF2-40B4-BE49-F238E27FC236}">
                <a16:creationId xmlns:a16="http://schemas.microsoft.com/office/drawing/2014/main" id="{88D49D5C-54C9-4508-4FAB-D46CE4DADDA6}"/>
              </a:ext>
            </a:extLst>
          </p:cNvPr>
          <p:cNvPicPr>
            <a:picLocks noChangeAspect="1"/>
          </p:cNvPicPr>
          <p:nvPr/>
        </p:nvPicPr>
        <p:blipFill>
          <a:blip r:embed="rId3"/>
          <a:srcRect b="34345"/>
          <a:stretch>
            <a:fillRect/>
          </a:stretch>
        </p:blipFill>
        <p:spPr>
          <a:xfrm>
            <a:off x="2226733" y="762000"/>
            <a:ext cx="8263467" cy="2169584"/>
          </a:xfrm>
          <a:prstGeom prst="rect">
            <a:avLst/>
          </a:prstGeom>
        </p:spPr>
      </p:pic>
      <p:pic>
        <p:nvPicPr>
          <p:cNvPr id="10" name="图片 9">
            <a:extLst>
              <a:ext uri="{FF2B5EF4-FFF2-40B4-BE49-F238E27FC236}">
                <a16:creationId xmlns:a16="http://schemas.microsoft.com/office/drawing/2014/main" id="{1E062C47-9E45-7B0F-8602-00CFB4B40D31}"/>
              </a:ext>
            </a:extLst>
          </p:cNvPr>
          <p:cNvPicPr>
            <a:picLocks noChangeAspect="1"/>
          </p:cNvPicPr>
          <p:nvPr/>
        </p:nvPicPr>
        <p:blipFill>
          <a:blip r:embed="rId3"/>
          <a:srcRect l="16496" t="64476" r="21312"/>
          <a:stretch>
            <a:fillRect/>
          </a:stretch>
        </p:blipFill>
        <p:spPr>
          <a:xfrm>
            <a:off x="2099733" y="4004093"/>
            <a:ext cx="8186043" cy="1869855"/>
          </a:xfrm>
          <a:prstGeom prst="rect">
            <a:avLst/>
          </a:prstGeom>
        </p:spPr>
      </p:pic>
      <p:sp>
        <p:nvSpPr>
          <p:cNvPr id="12" name="文本框 11">
            <a:extLst>
              <a:ext uri="{FF2B5EF4-FFF2-40B4-BE49-F238E27FC236}">
                <a16:creationId xmlns:a16="http://schemas.microsoft.com/office/drawing/2014/main" id="{51BE7E5C-1A7F-A271-E576-A3CA4C16D610}"/>
              </a:ext>
            </a:extLst>
          </p:cNvPr>
          <p:cNvSpPr txBox="1"/>
          <p:nvPr/>
        </p:nvSpPr>
        <p:spPr>
          <a:xfrm>
            <a:off x="1891964" y="2963849"/>
            <a:ext cx="8408071"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AI agent generates keyboard, pointer movement, scroll and click events.</a:t>
            </a:r>
            <a:endParaRPr lang="zh-CN" altLang="en-US" sz="2030" dirty="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DC5B4E8B-FA7F-9386-CD56-42088DFFA4EF}"/>
              </a:ext>
            </a:extLst>
          </p:cNvPr>
          <p:cNvSpPr txBox="1"/>
          <p:nvPr/>
        </p:nvSpPr>
        <p:spPr>
          <a:xfrm>
            <a:off x="1891964" y="6096000"/>
            <a:ext cx="8114850"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Website checks whether events coincide with nearby physical motion</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7083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D76BEAC-6559-4DF8-9760-0413B2AD3237}"/>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04</a:t>
            </a:r>
          </a:p>
        </p:txBody>
      </p:sp>
      <p:sp>
        <p:nvSpPr>
          <p:cNvPr id="11" name="矩形 10">
            <a:extLst>
              <a:ext uri="{FF2B5EF4-FFF2-40B4-BE49-F238E27FC236}">
                <a16:creationId xmlns:a16="http://schemas.microsoft.com/office/drawing/2014/main" id="{204B9C9B-435B-F350-E326-A78CA63942CE}"/>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Challenges:</a:t>
            </a:r>
            <a:endParaRPr sz="2700" b="1" dirty="0">
              <a:solidFill>
                <a:srgbClr val="14243C"/>
              </a:solidFill>
              <a:latin typeface="Arial"/>
              <a:ea typeface="Arial"/>
              <a:cs typeface="Arial"/>
            </a:endParaRPr>
          </a:p>
        </p:txBody>
      </p:sp>
      <p:sp>
        <p:nvSpPr>
          <p:cNvPr id="14" name="文本框 13">
            <a:extLst>
              <a:ext uri="{FF2B5EF4-FFF2-40B4-BE49-F238E27FC236}">
                <a16:creationId xmlns:a16="http://schemas.microsoft.com/office/drawing/2014/main" id="{22153F25-97DE-CDA7-CC12-575FE607A348}"/>
              </a:ext>
            </a:extLst>
          </p:cNvPr>
          <p:cNvSpPr txBox="1"/>
          <p:nvPr/>
        </p:nvSpPr>
        <p:spPr>
          <a:xfrm>
            <a:off x="112183" y="603704"/>
            <a:ext cx="4382931"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What sensing signal should we use?</a:t>
            </a:r>
            <a:endParaRPr lang="zh-CN" altLang="en-US" sz="2030" dirty="0">
              <a:latin typeface="Arial" panose="020B0604020202020204" pitchFamily="34" charset="0"/>
              <a:cs typeface="Arial" panose="020B0604020202020204" pitchFamily="34" charset="0"/>
            </a:endParaRPr>
          </a:p>
        </p:txBody>
      </p:sp>
      <p:sp>
        <p:nvSpPr>
          <p:cNvPr id="17" name="文本框 16">
            <a:extLst>
              <a:ext uri="{FF2B5EF4-FFF2-40B4-BE49-F238E27FC236}">
                <a16:creationId xmlns:a16="http://schemas.microsoft.com/office/drawing/2014/main" id="{8AC1A607-910F-C392-4963-63A8F4E6D79D}"/>
              </a:ext>
            </a:extLst>
          </p:cNvPr>
          <p:cNvSpPr txBox="1"/>
          <p:nvPr/>
        </p:nvSpPr>
        <p:spPr>
          <a:xfrm>
            <a:off x="112183" y="1008430"/>
            <a:ext cx="6691319" cy="404726"/>
          </a:xfrm>
          <a:prstGeom prst="rect">
            <a:avLst/>
          </a:prstGeom>
          <a:noFill/>
        </p:spPr>
        <p:txBody>
          <a:bodyPr wrap="none" rtlCol="0">
            <a:spAutoFit/>
          </a:bodyPr>
          <a:lstStyle/>
          <a:p>
            <a:r>
              <a:rPr lang="zh-CN" altLang="zh-CN" sz="2030" b="1" dirty="0">
                <a:latin typeface="Arial" panose="020B0604020202020204" pitchFamily="34" charset="0"/>
                <a:cs typeface="Arial" panose="020B0604020202020204" pitchFamily="34" charset="0"/>
              </a:rPr>
              <a:t>Mechanical</a:t>
            </a:r>
            <a:r>
              <a:rPr lang="en-US" altLang="zh-CN" sz="2030" dirty="0">
                <a:latin typeface="Arial" panose="020B0604020202020204" pitchFamily="34" charset="0"/>
                <a:cs typeface="Arial" panose="020B0604020202020204" pitchFamily="34" charset="0"/>
              </a:rPr>
              <a:t>: </a:t>
            </a:r>
            <a:r>
              <a:rPr lang="zh-CN" altLang="zh-CN" sz="2030" dirty="0">
                <a:latin typeface="Arial" panose="020B0604020202020204" pitchFamily="34" charset="0"/>
                <a:cs typeface="Arial" panose="020B0604020202020204" pitchFamily="34" charset="0"/>
              </a:rPr>
              <a:t>Sonar, motion sensing, medical ultrasound.</a:t>
            </a:r>
            <a:endParaRPr lang="zh-CN" altLang="en-US" sz="2030"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66D33C1C-571E-48DC-47B8-7B070B8FF863}"/>
              </a:ext>
            </a:extLst>
          </p:cNvPr>
          <p:cNvSpPr txBox="1"/>
          <p:nvPr/>
        </p:nvSpPr>
        <p:spPr>
          <a:xfrm>
            <a:off x="171450" y="3953440"/>
            <a:ext cx="9648860" cy="404726"/>
          </a:xfrm>
          <a:prstGeom prst="rect">
            <a:avLst/>
          </a:prstGeom>
          <a:noFill/>
        </p:spPr>
        <p:txBody>
          <a:bodyPr wrap="none" rtlCol="0">
            <a:spAutoFit/>
          </a:bodyPr>
          <a:lstStyle/>
          <a:p>
            <a:r>
              <a:rPr lang="zh-CN" altLang="zh-CN" sz="2030" b="1" dirty="0">
                <a:latin typeface="Arial" panose="020B0604020202020204" pitchFamily="34" charset="0"/>
                <a:cs typeface="Arial" panose="020B0604020202020204" pitchFamily="34" charset="0"/>
              </a:rPr>
              <a:t>Electromagnetic</a:t>
            </a:r>
            <a:r>
              <a:rPr lang="en-US" altLang="zh-CN" sz="2030" dirty="0">
                <a:latin typeface="Arial" panose="020B0604020202020204" pitchFamily="34" charset="0"/>
                <a:cs typeface="Arial" panose="020B0604020202020204" pitchFamily="34" charset="0"/>
              </a:rPr>
              <a:t>: </a:t>
            </a:r>
            <a:r>
              <a:rPr lang="zh-CN" altLang="zh-CN" sz="2030" dirty="0">
                <a:latin typeface="Arial" panose="020B0604020202020204" pitchFamily="34" charset="0"/>
                <a:cs typeface="Arial" panose="020B0604020202020204" pitchFamily="34" charset="0"/>
              </a:rPr>
              <a:t>RF/Wi‑Fi, microwave radar, infrared, visible light, X-rays</a:t>
            </a:r>
            <a:r>
              <a:rPr lang="en-US" altLang="zh-CN" sz="2030" dirty="0">
                <a:latin typeface="Arial" panose="020B0604020202020204" pitchFamily="34" charset="0"/>
                <a:cs typeface="Arial" panose="020B0604020202020204" pitchFamily="34" charset="0"/>
              </a:rPr>
              <a:t>, </a:t>
            </a:r>
            <a:r>
              <a:rPr lang="zh-CN" altLang="zh-CN" sz="2030" dirty="0">
                <a:latin typeface="Arial" panose="020B0604020202020204" pitchFamily="34" charset="0"/>
                <a:cs typeface="Arial" panose="020B0604020202020204" pitchFamily="34" charset="0"/>
              </a:rPr>
              <a:t>LiDAR</a:t>
            </a:r>
            <a:endParaRPr lang="zh-CN" altLang="en-US" sz="2030" dirty="0">
              <a:latin typeface="Arial" panose="020B0604020202020204" pitchFamily="34" charset="0"/>
              <a:cs typeface="Arial" panose="020B0604020202020204" pitchFamily="34" charset="0"/>
            </a:endParaRPr>
          </a:p>
        </p:txBody>
      </p:sp>
      <p:pic>
        <p:nvPicPr>
          <p:cNvPr id="20" name="图片 19">
            <a:extLst>
              <a:ext uri="{FF2B5EF4-FFF2-40B4-BE49-F238E27FC236}">
                <a16:creationId xmlns:a16="http://schemas.microsoft.com/office/drawing/2014/main" id="{34FE4DC0-401E-A8D4-933B-66D2A38AF497}"/>
              </a:ext>
            </a:extLst>
          </p:cNvPr>
          <p:cNvPicPr>
            <a:picLocks noChangeAspect="1"/>
          </p:cNvPicPr>
          <p:nvPr/>
        </p:nvPicPr>
        <p:blipFill>
          <a:blip r:embed="rId3">
            <a:extLst>
              <a:ext uri="{28A0092B-C50C-407E-A947-70E740481C1C}">
                <a14:useLocalDpi xmlns:a14="http://schemas.microsoft.com/office/drawing/2010/main" val="0"/>
              </a:ext>
            </a:extLst>
          </a:blip>
          <a:srcRect t="20440" b="3789"/>
          <a:stretch>
            <a:fillRect/>
          </a:stretch>
        </p:blipFill>
        <p:spPr>
          <a:xfrm>
            <a:off x="2241662" y="4358166"/>
            <a:ext cx="6496634" cy="2435608"/>
          </a:xfrm>
          <a:prstGeom prst="rect">
            <a:avLst/>
          </a:prstGeom>
        </p:spPr>
      </p:pic>
      <p:pic>
        <p:nvPicPr>
          <p:cNvPr id="22" name="图片 21" descr="Animals That Hear What We Can't | Cirrus Research plc">
            <a:extLst>
              <a:ext uri="{FF2B5EF4-FFF2-40B4-BE49-F238E27FC236}">
                <a16:creationId xmlns:a16="http://schemas.microsoft.com/office/drawing/2014/main" id="{FC84A609-836A-3C1C-D363-B98D81741E7A}"/>
              </a:ext>
            </a:extLst>
          </p:cNvPr>
          <p:cNvPicPr>
            <a:picLocks noChangeAspect="1"/>
          </p:cNvPicPr>
          <p:nvPr/>
        </p:nvPicPr>
        <p:blipFill>
          <a:blip r:embed="rId4"/>
          <a:srcRect t="15167"/>
          <a:stretch>
            <a:fillRect/>
          </a:stretch>
        </p:blipFill>
        <p:spPr>
          <a:xfrm>
            <a:off x="1928519" y="1413156"/>
            <a:ext cx="7128462" cy="2418909"/>
          </a:xfrm>
          <a:prstGeom prst="rect">
            <a:avLst/>
          </a:prstGeom>
        </p:spPr>
      </p:pic>
    </p:spTree>
    <p:extLst>
      <p:ext uri="{BB962C8B-B14F-4D97-AF65-F5344CB8AC3E}">
        <p14:creationId xmlns:p14="http://schemas.microsoft.com/office/powerpoint/2010/main" val="1162835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2205445-3639-488E-F901-5D7C72083CEC}"/>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B5181885-68D3-BB15-C156-1D090177E10F}"/>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04</a:t>
            </a:r>
          </a:p>
        </p:txBody>
      </p:sp>
      <p:sp>
        <p:nvSpPr>
          <p:cNvPr id="11" name="矩形 10">
            <a:extLst>
              <a:ext uri="{FF2B5EF4-FFF2-40B4-BE49-F238E27FC236}">
                <a16:creationId xmlns:a16="http://schemas.microsoft.com/office/drawing/2014/main" id="{479BE5E7-8530-1FF2-31E2-3BD253BF4892}"/>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Challenges:</a:t>
            </a:r>
            <a:endParaRPr sz="2700" b="1" dirty="0">
              <a:solidFill>
                <a:srgbClr val="14243C"/>
              </a:solidFill>
              <a:latin typeface="Arial"/>
              <a:ea typeface="Arial"/>
              <a:cs typeface="Arial"/>
            </a:endParaRPr>
          </a:p>
        </p:txBody>
      </p:sp>
      <p:sp>
        <p:nvSpPr>
          <p:cNvPr id="14" name="文本框 13">
            <a:extLst>
              <a:ext uri="{FF2B5EF4-FFF2-40B4-BE49-F238E27FC236}">
                <a16:creationId xmlns:a16="http://schemas.microsoft.com/office/drawing/2014/main" id="{035F7D71-F6D5-63CC-2661-CED1284D0E48}"/>
              </a:ext>
            </a:extLst>
          </p:cNvPr>
          <p:cNvSpPr txBox="1"/>
          <p:nvPr/>
        </p:nvSpPr>
        <p:spPr>
          <a:xfrm>
            <a:off x="171450" y="762000"/>
            <a:ext cx="4382931"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What sensing signal should we use?</a:t>
            </a:r>
            <a:endParaRPr lang="zh-CN" altLang="en-US" sz="2030" dirty="0">
              <a:latin typeface="Arial" panose="020B0604020202020204" pitchFamily="34" charset="0"/>
              <a:cs typeface="Arial" panose="020B0604020202020204" pitchFamily="34" charset="0"/>
            </a:endParaRPr>
          </a:p>
        </p:txBody>
      </p:sp>
      <p:pic>
        <p:nvPicPr>
          <p:cNvPr id="4" name="图片 3">
            <a:extLst>
              <a:ext uri="{FF2B5EF4-FFF2-40B4-BE49-F238E27FC236}">
                <a16:creationId xmlns:a16="http://schemas.microsoft.com/office/drawing/2014/main" id="{803BC748-BB7E-317F-0883-A68042765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451" y="3040782"/>
            <a:ext cx="1219200" cy="1219198"/>
          </a:xfrm>
          <a:prstGeom prst="rect">
            <a:avLst/>
          </a:prstGeom>
        </p:spPr>
      </p:pic>
      <p:sp>
        <p:nvSpPr>
          <p:cNvPr id="5" name="文本框 4">
            <a:extLst>
              <a:ext uri="{FF2B5EF4-FFF2-40B4-BE49-F238E27FC236}">
                <a16:creationId xmlns:a16="http://schemas.microsoft.com/office/drawing/2014/main" id="{E118EB6C-73F8-9ECA-4731-558056FFAC18}"/>
              </a:ext>
            </a:extLst>
          </p:cNvPr>
          <p:cNvSpPr txBox="1"/>
          <p:nvPr/>
        </p:nvSpPr>
        <p:spPr>
          <a:xfrm>
            <a:off x="2362915" y="2165814"/>
            <a:ext cx="3805850" cy="404726"/>
          </a:xfrm>
          <a:prstGeom prst="rect">
            <a:avLst/>
          </a:prstGeom>
          <a:noFill/>
        </p:spPr>
        <p:txBody>
          <a:bodyPr wrap="none" rtlCol="0">
            <a:spAutoFit/>
          </a:bodyPr>
          <a:lstStyle/>
          <a:p>
            <a:r>
              <a:rPr lang="en-US" altLang="zh-CN" sz="2030" b="1" dirty="0">
                <a:latin typeface="Arial" panose="020B0604020202020204" pitchFamily="34" charset="0"/>
                <a:cs typeface="Arial" panose="020B0604020202020204" pitchFamily="34" charset="0"/>
              </a:rPr>
              <a:t>RF waves</a:t>
            </a:r>
            <a:r>
              <a:rPr lang="en-US" altLang="zh-CN" sz="2030" dirty="0">
                <a:latin typeface="Arial" panose="020B0604020202020204" pitchFamily="34" charset="0"/>
                <a:cs typeface="Arial" panose="020B0604020202020204" pitchFamily="34" charset="0"/>
              </a:rPr>
              <a:t>: Wi-Fi and Bluetooth</a:t>
            </a:r>
            <a:endParaRPr lang="zh-CN" altLang="en-US" sz="2030" dirty="0">
              <a:latin typeface="Arial" panose="020B0604020202020204" pitchFamily="34" charset="0"/>
              <a:cs typeface="Arial" panose="020B0604020202020204" pitchFamily="34" charset="0"/>
            </a:endParaRPr>
          </a:p>
        </p:txBody>
      </p:sp>
      <p:sp>
        <p:nvSpPr>
          <p:cNvPr id="6" name="文本框 5">
            <a:extLst>
              <a:ext uri="{FF2B5EF4-FFF2-40B4-BE49-F238E27FC236}">
                <a16:creationId xmlns:a16="http://schemas.microsoft.com/office/drawing/2014/main" id="{51130430-61F5-0A87-3D59-AD0A1ADE3736}"/>
              </a:ext>
            </a:extLst>
          </p:cNvPr>
          <p:cNvSpPr txBox="1"/>
          <p:nvPr/>
        </p:nvSpPr>
        <p:spPr>
          <a:xfrm>
            <a:off x="2362915" y="3437539"/>
            <a:ext cx="2560445" cy="404726"/>
          </a:xfrm>
          <a:prstGeom prst="rect">
            <a:avLst/>
          </a:prstGeom>
          <a:noFill/>
        </p:spPr>
        <p:txBody>
          <a:bodyPr wrap="none" rtlCol="0">
            <a:spAutoFit/>
          </a:bodyPr>
          <a:lstStyle/>
          <a:p>
            <a:r>
              <a:rPr lang="en-US" altLang="zh-CN" sz="2030" b="1" dirty="0">
                <a:latin typeface="Arial" panose="020B0604020202020204" pitchFamily="34" charset="0"/>
                <a:cs typeface="Arial" panose="020B0604020202020204" pitchFamily="34" charset="0"/>
              </a:rPr>
              <a:t>Visible light</a:t>
            </a:r>
            <a:r>
              <a:rPr lang="en-US" altLang="zh-CN" sz="2030" dirty="0">
                <a:latin typeface="Arial" panose="020B0604020202020204" pitchFamily="34" charset="0"/>
                <a:cs typeface="Arial" panose="020B0604020202020204" pitchFamily="34" charset="0"/>
              </a:rPr>
              <a:t>: screen</a:t>
            </a:r>
            <a:endParaRPr lang="zh-CN" altLang="en-US" sz="2030"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CF6CC8C1-8193-68A2-0F75-C29636B96FD8}"/>
              </a:ext>
            </a:extLst>
          </p:cNvPr>
          <p:cNvSpPr txBox="1"/>
          <p:nvPr/>
        </p:nvSpPr>
        <p:spPr>
          <a:xfrm>
            <a:off x="2362915" y="4709264"/>
            <a:ext cx="4022255" cy="404726"/>
          </a:xfrm>
          <a:prstGeom prst="rect">
            <a:avLst/>
          </a:prstGeom>
          <a:noFill/>
        </p:spPr>
        <p:txBody>
          <a:bodyPr wrap="none" rtlCol="0">
            <a:spAutoFit/>
          </a:bodyPr>
          <a:lstStyle/>
          <a:p>
            <a:r>
              <a:rPr lang="en-US" altLang="zh-CN" sz="2030" b="1" dirty="0">
                <a:latin typeface="Arial" panose="020B0604020202020204" pitchFamily="34" charset="0"/>
                <a:cs typeface="Arial" panose="020B0604020202020204" pitchFamily="34" charset="0"/>
              </a:rPr>
              <a:t>Near Ultrasound wave</a:t>
            </a:r>
            <a:r>
              <a:rPr lang="en-US" altLang="zh-CN" sz="2030" dirty="0">
                <a:latin typeface="Arial" panose="020B0604020202020204" pitchFamily="34" charset="0"/>
                <a:cs typeface="Arial" panose="020B0604020202020204" pitchFamily="34" charset="0"/>
              </a:rPr>
              <a:t>: Speaker</a:t>
            </a:r>
            <a:endParaRPr lang="zh-CN" altLang="en-US" sz="2030" dirty="0">
              <a:latin typeface="Arial" panose="020B0604020202020204" pitchFamily="34" charset="0"/>
              <a:cs typeface="Arial" panose="020B0604020202020204" pitchFamily="34" charset="0"/>
            </a:endParaRPr>
          </a:p>
        </p:txBody>
      </p:sp>
      <p:cxnSp>
        <p:nvCxnSpPr>
          <p:cNvPr id="9" name="直接箭头连接符 8">
            <a:extLst>
              <a:ext uri="{FF2B5EF4-FFF2-40B4-BE49-F238E27FC236}">
                <a16:creationId xmlns:a16="http://schemas.microsoft.com/office/drawing/2014/main" id="{8445EC2D-8559-B61F-665D-4369A72DE9AF}"/>
              </a:ext>
            </a:extLst>
          </p:cNvPr>
          <p:cNvCxnSpPr>
            <a:stCxn id="4" idx="3"/>
            <a:endCxn id="5" idx="1"/>
          </p:cNvCxnSpPr>
          <p:nvPr/>
        </p:nvCxnSpPr>
        <p:spPr>
          <a:xfrm flipV="1">
            <a:off x="1517651" y="2368177"/>
            <a:ext cx="845264" cy="128220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直接箭头连接符 9">
            <a:extLst>
              <a:ext uri="{FF2B5EF4-FFF2-40B4-BE49-F238E27FC236}">
                <a16:creationId xmlns:a16="http://schemas.microsoft.com/office/drawing/2014/main" id="{AB60639B-D0D8-00FC-8DC7-E3999C99EBDA}"/>
              </a:ext>
            </a:extLst>
          </p:cNvPr>
          <p:cNvCxnSpPr>
            <a:cxnSpLocks/>
            <a:stCxn id="4" idx="3"/>
            <a:endCxn id="6" idx="1"/>
          </p:cNvCxnSpPr>
          <p:nvPr/>
        </p:nvCxnSpPr>
        <p:spPr>
          <a:xfrm flipV="1">
            <a:off x="1517651" y="3639902"/>
            <a:ext cx="845264" cy="1047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直接箭头连接符 14">
            <a:extLst>
              <a:ext uri="{FF2B5EF4-FFF2-40B4-BE49-F238E27FC236}">
                <a16:creationId xmlns:a16="http://schemas.microsoft.com/office/drawing/2014/main" id="{A54574FD-B697-6E06-5E96-4987A2BAF5AE}"/>
              </a:ext>
            </a:extLst>
          </p:cNvPr>
          <p:cNvCxnSpPr>
            <a:cxnSpLocks/>
            <a:stCxn id="4" idx="3"/>
            <a:endCxn id="7" idx="1"/>
          </p:cNvCxnSpPr>
          <p:nvPr/>
        </p:nvCxnSpPr>
        <p:spPr>
          <a:xfrm>
            <a:off x="1517651" y="3650381"/>
            <a:ext cx="845264" cy="1261246"/>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文本框 22">
            <a:extLst>
              <a:ext uri="{FF2B5EF4-FFF2-40B4-BE49-F238E27FC236}">
                <a16:creationId xmlns:a16="http://schemas.microsoft.com/office/drawing/2014/main" id="{1845DA8E-F783-99F5-3256-D35EE475533E}"/>
              </a:ext>
            </a:extLst>
          </p:cNvPr>
          <p:cNvSpPr txBox="1"/>
          <p:nvPr/>
        </p:nvSpPr>
        <p:spPr>
          <a:xfrm>
            <a:off x="7866248" y="3448018"/>
            <a:ext cx="2723823"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Why near ultrasound?</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2662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CEF1D12-057D-AB80-A504-15843E6AC63D}"/>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DD1750CB-B0C5-9326-DC29-C6B4625EEC74}"/>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04</a:t>
            </a:r>
          </a:p>
        </p:txBody>
      </p:sp>
      <p:sp>
        <p:nvSpPr>
          <p:cNvPr id="11" name="矩形 10">
            <a:extLst>
              <a:ext uri="{FF2B5EF4-FFF2-40B4-BE49-F238E27FC236}">
                <a16:creationId xmlns:a16="http://schemas.microsoft.com/office/drawing/2014/main" id="{3F48E32A-E83F-26E9-108D-C39139098E78}"/>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Challenges:</a:t>
            </a:r>
            <a:endParaRPr sz="2700" b="1" dirty="0">
              <a:solidFill>
                <a:srgbClr val="14243C"/>
              </a:solidFill>
              <a:latin typeface="Arial"/>
              <a:ea typeface="Arial"/>
              <a:cs typeface="Arial"/>
            </a:endParaRPr>
          </a:p>
        </p:txBody>
      </p:sp>
      <p:sp>
        <p:nvSpPr>
          <p:cNvPr id="4" name="文本框 3">
            <a:extLst>
              <a:ext uri="{FF2B5EF4-FFF2-40B4-BE49-F238E27FC236}">
                <a16:creationId xmlns:a16="http://schemas.microsoft.com/office/drawing/2014/main" id="{64952FE3-0845-F71F-BF9A-B73AC9067516}"/>
              </a:ext>
            </a:extLst>
          </p:cNvPr>
          <p:cNvSpPr txBox="1"/>
          <p:nvPr/>
        </p:nvSpPr>
        <p:spPr>
          <a:xfrm>
            <a:off x="171450" y="762000"/>
            <a:ext cx="10934700"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How can we reliably sense different activities across different speaker and microphone layouts?</a:t>
            </a:r>
            <a:endParaRPr lang="zh-CN" altLang="en-US" sz="2030" dirty="0">
              <a:latin typeface="Arial" panose="020B0604020202020204" pitchFamily="34" charset="0"/>
              <a:cs typeface="Arial" panose="020B0604020202020204" pitchFamily="34" charset="0"/>
            </a:endParaRPr>
          </a:p>
        </p:txBody>
      </p:sp>
      <p:pic>
        <p:nvPicPr>
          <p:cNvPr id="14" name="图片 13">
            <a:extLst>
              <a:ext uri="{FF2B5EF4-FFF2-40B4-BE49-F238E27FC236}">
                <a16:creationId xmlns:a16="http://schemas.microsoft.com/office/drawing/2014/main" id="{2AFADC7F-7071-935D-F90B-1DFDCFE74F96}"/>
              </a:ext>
            </a:extLst>
          </p:cNvPr>
          <p:cNvPicPr>
            <a:picLocks noChangeAspect="1"/>
          </p:cNvPicPr>
          <p:nvPr/>
        </p:nvPicPr>
        <p:blipFill>
          <a:blip r:embed="rId3"/>
          <a:stretch/>
        </p:blipFill>
        <p:spPr>
          <a:xfrm>
            <a:off x="666750" y="1321835"/>
            <a:ext cx="7320221" cy="5326615"/>
          </a:xfrm>
          <a:prstGeom prst="rect">
            <a:avLst/>
          </a:prstGeom>
        </p:spPr>
      </p:pic>
      <p:sp>
        <p:nvSpPr>
          <p:cNvPr id="15" name="文本框 14">
            <a:extLst>
              <a:ext uri="{FF2B5EF4-FFF2-40B4-BE49-F238E27FC236}">
                <a16:creationId xmlns:a16="http://schemas.microsoft.com/office/drawing/2014/main" id="{AF386810-CADE-1610-D22C-BDD500EF5E27}"/>
              </a:ext>
            </a:extLst>
          </p:cNvPr>
          <p:cNvSpPr txBox="1"/>
          <p:nvPr/>
        </p:nvSpPr>
        <p:spPr>
          <a:xfrm>
            <a:off x="9232899" y="3429000"/>
            <a:ext cx="2292351" cy="717119"/>
          </a:xfrm>
          <a:prstGeom prst="rect">
            <a:avLst/>
          </a:prstGeom>
          <a:noFill/>
        </p:spPr>
        <p:txBody>
          <a:bodyPr wrap="square" rtlCol="0">
            <a:spAutoFit/>
          </a:bodyPr>
          <a:lstStyle/>
          <a:p>
            <a:pPr algn="ctr"/>
            <a:r>
              <a:rPr lang="en-US" altLang="zh-CN" sz="2030" b="1" dirty="0">
                <a:latin typeface="Arial" panose="020B0604020202020204" pitchFamily="34" charset="0"/>
                <a:cs typeface="Arial" panose="020B0604020202020204" pitchFamily="34" charset="0"/>
              </a:rPr>
              <a:t>S</a:t>
            </a:r>
            <a:r>
              <a:rPr lang="en-US" altLang="zh-CN" sz="2030" dirty="0">
                <a:latin typeface="Arial" panose="020B0604020202020204" pitchFamily="34" charset="0"/>
                <a:cs typeface="Arial" panose="020B0604020202020204" pitchFamily="34" charset="0"/>
              </a:rPr>
              <a:t>: speaker,</a:t>
            </a:r>
          </a:p>
          <a:p>
            <a:pPr algn="ctr"/>
            <a:r>
              <a:rPr lang="en-US" altLang="zh-CN" sz="2030" b="1" dirty="0">
                <a:latin typeface="Arial" panose="020B0604020202020204" pitchFamily="34" charset="0"/>
                <a:cs typeface="Arial" panose="020B0604020202020204" pitchFamily="34" charset="0"/>
              </a:rPr>
              <a:t>Mic</a:t>
            </a:r>
            <a:r>
              <a:rPr lang="en-US" altLang="zh-CN" sz="2030" dirty="0">
                <a:latin typeface="Arial" panose="020B0604020202020204" pitchFamily="34" charset="0"/>
                <a:cs typeface="Arial" panose="020B0604020202020204" pitchFamily="34" charset="0"/>
              </a:rPr>
              <a:t>: Microphone</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1576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DBA6E72-5450-1FA1-3475-3A0731C8917D}"/>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CFE31102-AA3A-56D9-CCE2-BD853569EDE6}"/>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04</a:t>
            </a:r>
          </a:p>
        </p:txBody>
      </p:sp>
      <p:pic>
        <p:nvPicPr>
          <p:cNvPr id="13" name="图片 12">
            <a:extLst>
              <a:ext uri="{FF2B5EF4-FFF2-40B4-BE49-F238E27FC236}">
                <a16:creationId xmlns:a16="http://schemas.microsoft.com/office/drawing/2014/main" id="{588FECE4-D443-F541-0E02-8C88BB41021A}"/>
              </a:ext>
            </a:extLst>
          </p:cNvPr>
          <p:cNvPicPr>
            <a:picLocks noChangeAspect="1"/>
          </p:cNvPicPr>
          <p:nvPr/>
        </p:nvPicPr>
        <p:blipFill>
          <a:blip r:embed="rId3"/>
          <a:stretch/>
        </p:blipFill>
        <p:spPr>
          <a:xfrm>
            <a:off x="1690687" y="1524033"/>
            <a:ext cx="7858125" cy="3386852"/>
          </a:xfrm>
          <a:prstGeom prst="rect">
            <a:avLst/>
          </a:prstGeom>
        </p:spPr>
      </p:pic>
      <p:sp>
        <p:nvSpPr>
          <p:cNvPr id="11" name="矩形 10">
            <a:extLst>
              <a:ext uri="{FF2B5EF4-FFF2-40B4-BE49-F238E27FC236}">
                <a16:creationId xmlns:a16="http://schemas.microsoft.com/office/drawing/2014/main" id="{F65687ED-629A-67D1-C125-F33086E154B8}"/>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Challenges:</a:t>
            </a:r>
            <a:endParaRPr sz="2700" b="1" dirty="0">
              <a:solidFill>
                <a:srgbClr val="14243C"/>
              </a:solidFill>
              <a:latin typeface="Arial"/>
              <a:ea typeface="Arial"/>
              <a:cs typeface="Arial"/>
            </a:endParaRPr>
          </a:p>
        </p:txBody>
      </p:sp>
      <p:sp>
        <p:nvSpPr>
          <p:cNvPr id="4" name="文本框 3">
            <a:extLst>
              <a:ext uri="{FF2B5EF4-FFF2-40B4-BE49-F238E27FC236}">
                <a16:creationId xmlns:a16="http://schemas.microsoft.com/office/drawing/2014/main" id="{3B5B6E49-34AA-90DD-22E4-39F5FE4E2587}"/>
              </a:ext>
            </a:extLst>
          </p:cNvPr>
          <p:cNvSpPr txBox="1"/>
          <p:nvPr/>
        </p:nvSpPr>
        <p:spPr>
          <a:xfrm>
            <a:off x="501650" y="5592921"/>
            <a:ext cx="6114174" cy="717119"/>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L</a:t>
            </a:r>
            <a:r>
              <a:rPr lang="zh-CN" altLang="zh-CN" sz="2030" dirty="0">
                <a:latin typeface="Arial" panose="020B0604020202020204" pitchFamily="34" charset="0"/>
                <a:cs typeface="Arial" panose="020B0604020202020204" pitchFamily="34" charset="0"/>
              </a:rPr>
              <a:t>eft speaker transmits the left band</a:t>
            </a:r>
            <a:r>
              <a:rPr lang="en-US" altLang="zh-CN" sz="2030" dirty="0">
                <a:latin typeface="Arial" panose="020B0604020202020204" pitchFamily="34" charset="0"/>
                <a:cs typeface="Arial" panose="020B0604020202020204" pitchFamily="34" charset="0"/>
              </a:rPr>
              <a:t>: 19-20.5 kHz;</a:t>
            </a:r>
          </a:p>
          <a:p>
            <a:r>
              <a:rPr lang="en-US" altLang="zh-CN" sz="2030" dirty="0">
                <a:latin typeface="Arial" panose="020B0604020202020204" pitchFamily="34" charset="0"/>
                <a:cs typeface="Arial" panose="020B0604020202020204" pitchFamily="34" charset="0"/>
              </a:rPr>
              <a:t>Right </a:t>
            </a:r>
            <a:r>
              <a:rPr lang="zh-CN" altLang="zh-CN" sz="2030" dirty="0">
                <a:latin typeface="Arial" panose="020B0604020202020204" pitchFamily="34" charset="0"/>
                <a:cs typeface="Arial" panose="020B0604020202020204" pitchFamily="34" charset="0"/>
              </a:rPr>
              <a:t>speaker transmits the </a:t>
            </a:r>
            <a:r>
              <a:rPr lang="en-US" altLang="zh-CN" sz="2030" dirty="0">
                <a:latin typeface="Arial" panose="020B0604020202020204" pitchFamily="34" charset="0"/>
                <a:cs typeface="Arial" panose="020B0604020202020204" pitchFamily="34" charset="0"/>
              </a:rPr>
              <a:t>right</a:t>
            </a:r>
            <a:r>
              <a:rPr lang="zh-CN" altLang="zh-CN" sz="2030" dirty="0">
                <a:latin typeface="Arial" panose="020B0604020202020204" pitchFamily="34" charset="0"/>
                <a:cs typeface="Arial" panose="020B0604020202020204" pitchFamily="34" charset="0"/>
              </a:rPr>
              <a:t> band</a:t>
            </a:r>
            <a:r>
              <a:rPr lang="en-US" altLang="zh-CN" sz="2030" dirty="0">
                <a:latin typeface="Arial" panose="020B0604020202020204" pitchFamily="34" charset="0"/>
                <a:cs typeface="Arial" panose="020B0604020202020204" pitchFamily="34" charset="0"/>
              </a:rPr>
              <a:t>: 21.5-23 kHz</a:t>
            </a:r>
            <a:endParaRPr lang="zh-CN" altLang="en-US" sz="2030" dirty="0">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0AD83CCE-9D21-EA11-2643-4E877C0A1B76}"/>
              </a:ext>
            </a:extLst>
          </p:cNvPr>
          <p:cNvSpPr txBox="1"/>
          <p:nvPr/>
        </p:nvSpPr>
        <p:spPr>
          <a:xfrm>
            <a:off x="8401050" y="5672918"/>
            <a:ext cx="1973617"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12 </a:t>
            </a:r>
            <a:r>
              <a:rPr lang="en-US" altLang="zh-CN" sz="2030" dirty="0" err="1">
                <a:latin typeface="Arial" panose="020B0604020202020204" pitchFamily="34" charset="0"/>
                <a:cs typeface="Arial" panose="020B0604020202020204" pitchFamily="34" charset="0"/>
              </a:rPr>
              <a:t>ms</a:t>
            </a:r>
            <a:r>
              <a:rPr lang="en-US" altLang="zh-CN" sz="2030" dirty="0">
                <a:latin typeface="Arial" panose="020B0604020202020204" pitchFamily="34" charset="0"/>
                <a:cs typeface="Arial" panose="020B0604020202020204" pitchFamily="34" charset="0"/>
              </a:rPr>
              <a:t> per chirp</a:t>
            </a:r>
            <a:endParaRPr lang="zh-CN" altLang="en-US" sz="2030" dirty="0">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4AB545CE-D24B-D422-292D-CCF22A43519E}"/>
              </a:ext>
            </a:extLst>
          </p:cNvPr>
          <p:cNvSpPr txBox="1"/>
          <p:nvPr/>
        </p:nvSpPr>
        <p:spPr>
          <a:xfrm>
            <a:off x="501650" y="887601"/>
            <a:ext cx="5926622" cy="404726"/>
          </a:xfrm>
          <a:prstGeom prst="rect">
            <a:avLst/>
          </a:prstGeom>
          <a:noFill/>
        </p:spPr>
        <p:txBody>
          <a:bodyPr wrap="none" rtlCol="0">
            <a:spAutoFit/>
          </a:bodyPr>
          <a:lstStyle/>
          <a:p>
            <a:r>
              <a:rPr lang="en-US" altLang="zh-CN" sz="2030" dirty="0">
                <a:latin typeface="Arial" panose="020B0604020202020204" pitchFamily="34" charset="0"/>
                <a:cs typeface="Arial" panose="020B0604020202020204" pitchFamily="34" charset="0"/>
              </a:rPr>
              <a:t>Dual band ultrasound provides two acoustic views</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8440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6D77379-B891-CEFA-178D-35856ACFA59A}"/>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65C0E83A-A273-321E-D0FC-7B8E9B91D245}"/>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04</a:t>
            </a:r>
          </a:p>
        </p:txBody>
      </p:sp>
      <p:sp>
        <p:nvSpPr>
          <p:cNvPr id="11" name="矩形 10">
            <a:extLst>
              <a:ext uri="{FF2B5EF4-FFF2-40B4-BE49-F238E27FC236}">
                <a16:creationId xmlns:a16="http://schemas.microsoft.com/office/drawing/2014/main" id="{9DF32120-9D02-C945-B41C-D4DC795FE768}"/>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Challenges:</a:t>
            </a:r>
            <a:endParaRPr sz="2700" b="1" dirty="0">
              <a:solidFill>
                <a:srgbClr val="14243C"/>
              </a:solidFill>
              <a:latin typeface="Arial"/>
              <a:ea typeface="Arial"/>
              <a:cs typeface="Arial"/>
            </a:endParaRPr>
          </a:p>
        </p:txBody>
      </p:sp>
      <p:sp>
        <p:nvSpPr>
          <p:cNvPr id="2" name="文本框 1">
            <a:extLst>
              <a:ext uri="{FF2B5EF4-FFF2-40B4-BE49-F238E27FC236}">
                <a16:creationId xmlns:a16="http://schemas.microsoft.com/office/drawing/2014/main" id="{BE5DBE0B-9F87-2DB4-6C13-0561E9AD216C}"/>
              </a:ext>
            </a:extLst>
          </p:cNvPr>
          <p:cNvSpPr txBox="1"/>
          <p:nvPr/>
        </p:nvSpPr>
        <p:spPr>
          <a:xfrm>
            <a:off x="125505" y="662491"/>
            <a:ext cx="11895045" cy="717119"/>
          </a:xfrm>
          <a:prstGeom prst="rect">
            <a:avLst/>
          </a:prstGeom>
          <a:noFill/>
        </p:spPr>
        <p:txBody>
          <a:bodyPr wrap="square" rtlCol="0">
            <a:spAutoFit/>
          </a:bodyPr>
          <a:lstStyle/>
          <a:p>
            <a:r>
              <a:rPr lang="en-US" altLang="zh-CN" sz="2030" b="1" dirty="0">
                <a:latin typeface="Arial" panose="020B0604020202020204" pitchFamily="34" charset="0"/>
                <a:cs typeface="Arial" panose="020B0604020202020204" pitchFamily="34" charset="0"/>
              </a:rPr>
              <a:t>Doppler frequency feature of keystrokes (MacBook Pro M5):</a:t>
            </a:r>
            <a:r>
              <a:rPr lang="en-US" altLang="zh-CN" sz="2030" dirty="0">
                <a:latin typeface="Arial" panose="020B0604020202020204" pitchFamily="34" charset="0"/>
                <a:cs typeface="Arial" panose="020B0604020202020204" pitchFamily="34" charset="0"/>
              </a:rPr>
              <a:t> the same keystroke can appear weak in the left-band Doppler response but remain clearly visible in the right-band response.</a:t>
            </a:r>
            <a:endParaRPr lang="zh-CN" altLang="en-US" sz="2030" dirty="0">
              <a:latin typeface="Arial" panose="020B0604020202020204" pitchFamily="34" charset="0"/>
              <a:cs typeface="Arial" panose="020B0604020202020204" pitchFamily="34" charset="0"/>
            </a:endParaRPr>
          </a:p>
        </p:txBody>
      </p:sp>
      <p:pic>
        <p:nvPicPr>
          <p:cNvPr id="6" name="图片 5">
            <a:extLst>
              <a:ext uri="{FF2B5EF4-FFF2-40B4-BE49-F238E27FC236}">
                <a16:creationId xmlns:a16="http://schemas.microsoft.com/office/drawing/2014/main" id="{A48CE58D-445D-364F-B5E4-EEA023902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2142" y="1764333"/>
            <a:ext cx="3878357" cy="3947363"/>
          </a:xfrm>
          <a:prstGeom prst="rect">
            <a:avLst/>
          </a:prstGeom>
        </p:spPr>
      </p:pic>
      <p:pic>
        <p:nvPicPr>
          <p:cNvPr id="8" name="图片 7">
            <a:extLst>
              <a:ext uri="{FF2B5EF4-FFF2-40B4-BE49-F238E27FC236}">
                <a16:creationId xmlns:a16="http://schemas.microsoft.com/office/drawing/2014/main" id="{A218441D-E4A6-0704-11DC-39246E5C07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815" y="3738014"/>
            <a:ext cx="4616824" cy="2025247"/>
          </a:xfrm>
          <a:prstGeom prst="rect">
            <a:avLst/>
          </a:prstGeom>
        </p:spPr>
      </p:pic>
      <p:pic>
        <p:nvPicPr>
          <p:cNvPr id="7" name="图片 6">
            <a:extLst>
              <a:ext uri="{FF2B5EF4-FFF2-40B4-BE49-F238E27FC236}">
                <a16:creationId xmlns:a16="http://schemas.microsoft.com/office/drawing/2014/main" id="{2B2B3E8D-0AC0-9FD4-1EE9-11618F35BBF6}"/>
              </a:ext>
            </a:extLst>
          </p:cNvPr>
          <p:cNvPicPr>
            <a:picLocks noChangeAspect="1"/>
          </p:cNvPicPr>
          <p:nvPr/>
        </p:nvPicPr>
        <p:blipFill>
          <a:blip r:embed="rId5"/>
          <a:srcRect r="48243" b="49470"/>
          <a:stretch>
            <a:fillRect/>
          </a:stretch>
        </p:blipFill>
        <p:spPr>
          <a:xfrm>
            <a:off x="1428748" y="1523934"/>
            <a:ext cx="2946028" cy="2092896"/>
          </a:xfrm>
          <a:prstGeom prst="rect">
            <a:avLst/>
          </a:prstGeom>
        </p:spPr>
      </p:pic>
      <p:sp>
        <p:nvSpPr>
          <p:cNvPr id="9" name="文本框 8">
            <a:extLst>
              <a:ext uri="{FF2B5EF4-FFF2-40B4-BE49-F238E27FC236}">
                <a16:creationId xmlns:a16="http://schemas.microsoft.com/office/drawing/2014/main" id="{134F3243-9B82-E8A3-2DC7-329BC1C235EF}"/>
              </a:ext>
            </a:extLst>
          </p:cNvPr>
          <p:cNvSpPr txBox="1"/>
          <p:nvPr/>
        </p:nvSpPr>
        <p:spPr>
          <a:xfrm>
            <a:off x="1" y="5771248"/>
            <a:ext cx="12146052" cy="1029513"/>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Dual band sensing provides a second acoustic path: keystrokes that appear weak with the left speaker can remain visible with the right speaker. The keys “O,” “K,” “Y,” and “O” were likely typed with the right hand and have weaker responses.</a:t>
            </a:r>
            <a:endParaRPr lang="zh-CN" altLang="zh-CN"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9187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2AE5A43-7F23-4933-AD9C-09BD6618EF29}"/>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05</a:t>
            </a:r>
          </a:p>
        </p:txBody>
      </p:sp>
      <p:sp>
        <p:nvSpPr>
          <p:cNvPr id="18" name="矩形 17">
            <a:extLst>
              <a:ext uri="{FF2B5EF4-FFF2-40B4-BE49-F238E27FC236}">
                <a16:creationId xmlns:a16="http://schemas.microsoft.com/office/drawing/2014/main" id="{3B0336D1-9C79-5956-76C8-C2BF478BDDF7}"/>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err="1">
                <a:solidFill>
                  <a:srgbClr val="14243C"/>
                </a:solidFill>
                <a:latin typeface="Arial"/>
                <a:ea typeface="Arial"/>
                <a:cs typeface="Arial"/>
              </a:rPr>
              <a:t>EchoGuard</a:t>
            </a:r>
            <a:r>
              <a:rPr lang="en-US" sz="2700" b="1" dirty="0">
                <a:solidFill>
                  <a:srgbClr val="14243C"/>
                </a:solidFill>
                <a:latin typeface="Arial"/>
                <a:ea typeface="Arial"/>
                <a:cs typeface="Arial"/>
              </a:rPr>
              <a:t> Sensing Pipeline</a:t>
            </a:r>
            <a:endParaRPr sz="2700" b="1" dirty="0">
              <a:solidFill>
                <a:srgbClr val="14243C"/>
              </a:solidFill>
              <a:latin typeface="Arial"/>
              <a:ea typeface="Arial"/>
              <a:cs typeface="Arial"/>
            </a:endParaRPr>
          </a:p>
        </p:txBody>
      </p:sp>
      <p:pic>
        <p:nvPicPr>
          <p:cNvPr id="20" name="图片 19">
            <a:extLst>
              <a:ext uri="{FF2B5EF4-FFF2-40B4-BE49-F238E27FC236}">
                <a16:creationId xmlns:a16="http://schemas.microsoft.com/office/drawing/2014/main" id="{DAC61CFB-B0E8-E6D5-36F3-D8F95CB5E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9505" y="816896"/>
            <a:ext cx="3438671" cy="6041104"/>
          </a:xfrm>
          <a:prstGeom prst="rect">
            <a:avLst/>
          </a:prstGeom>
        </p:spPr>
      </p:pic>
      <p:sp>
        <p:nvSpPr>
          <p:cNvPr id="30" name="文本框 29">
            <a:extLst>
              <a:ext uri="{FF2B5EF4-FFF2-40B4-BE49-F238E27FC236}">
                <a16:creationId xmlns:a16="http://schemas.microsoft.com/office/drawing/2014/main" id="{0AC4B4CF-8706-5981-DB37-7DD47600C1AC}"/>
              </a:ext>
            </a:extLst>
          </p:cNvPr>
          <p:cNvSpPr txBox="1"/>
          <p:nvPr/>
        </p:nvSpPr>
        <p:spPr>
          <a:xfrm>
            <a:off x="5251709" y="931112"/>
            <a:ext cx="5871883"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Browser plays chirps and captures reflections.</a:t>
            </a:r>
          </a:p>
        </p:txBody>
      </p:sp>
      <p:sp>
        <p:nvSpPr>
          <p:cNvPr id="31" name="文本框 30">
            <a:extLst>
              <a:ext uri="{FF2B5EF4-FFF2-40B4-BE49-F238E27FC236}">
                <a16:creationId xmlns:a16="http://schemas.microsoft.com/office/drawing/2014/main" id="{81C69537-7CC4-7460-B3C9-B1410E5479C6}"/>
              </a:ext>
            </a:extLst>
          </p:cNvPr>
          <p:cNvSpPr txBox="1"/>
          <p:nvPr/>
        </p:nvSpPr>
        <p:spPr>
          <a:xfrm>
            <a:off x="5251709" y="2000250"/>
            <a:ext cx="5871883"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Remove audible frequency content before upload.</a:t>
            </a:r>
          </a:p>
        </p:txBody>
      </p:sp>
      <p:sp>
        <p:nvSpPr>
          <p:cNvPr id="32" name="文本框 31">
            <a:extLst>
              <a:ext uri="{FF2B5EF4-FFF2-40B4-BE49-F238E27FC236}">
                <a16:creationId xmlns:a16="http://schemas.microsoft.com/office/drawing/2014/main" id="{56281315-D8B0-3154-8EBB-5EF177CE8A07}"/>
              </a:ext>
            </a:extLst>
          </p:cNvPr>
          <p:cNvSpPr txBox="1"/>
          <p:nvPr/>
        </p:nvSpPr>
        <p:spPr>
          <a:xfrm>
            <a:off x="5260671" y="4285033"/>
            <a:ext cx="5871883"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Server computes amplitude, phase and Doppler.</a:t>
            </a:r>
          </a:p>
        </p:txBody>
      </p:sp>
      <p:sp>
        <p:nvSpPr>
          <p:cNvPr id="33" name="文本框 32">
            <a:extLst>
              <a:ext uri="{FF2B5EF4-FFF2-40B4-BE49-F238E27FC236}">
                <a16:creationId xmlns:a16="http://schemas.microsoft.com/office/drawing/2014/main" id="{DEE593E0-11C9-4165-D043-2F3F8AC2530E}"/>
              </a:ext>
            </a:extLst>
          </p:cNvPr>
          <p:cNvSpPr txBox="1"/>
          <p:nvPr/>
        </p:nvSpPr>
        <p:spPr>
          <a:xfrm>
            <a:off x="5085158" y="6362313"/>
            <a:ext cx="6219897"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Returned computed feature to Client for visualization.</a:t>
            </a:r>
          </a:p>
        </p:txBody>
      </p:sp>
      <p:cxnSp>
        <p:nvCxnSpPr>
          <p:cNvPr id="34" name="直接箭头连接符 33">
            <a:extLst>
              <a:ext uri="{FF2B5EF4-FFF2-40B4-BE49-F238E27FC236}">
                <a16:creationId xmlns:a16="http://schemas.microsoft.com/office/drawing/2014/main" id="{4F7BB323-1B34-330C-1C14-15E52AC1E7FF}"/>
              </a:ext>
            </a:extLst>
          </p:cNvPr>
          <p:cNvCxnSpPr>
            <a:cxnSpLocks/>
            <a:stCxn id="30" idx="2"/>
            <a:endCxn id="31" idx="0"/>
          </p:cNvCxnSpPr>
          <p:nvPr/>
        </p:nvCxnSpPr>
        <p:spPr>
          <a:xfrm>
            <a:off x="8187651" y="1335838"/>
            <a:ext cx="0" cy="664412"/>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直接箭头连接符 36">
            <a:extLst>
              <a:ext uri="{FF2B5EF4-FFF2-40B4-BE49-F238E27FC236}">
                <a16:creationId xmlns:a16="http://schemas.microsoft.com/office/drawing/2014/main" id="{DDEE9F8A-BFB8-5C0F-714C-5BB00C478C8A}"/>
              </a:ext>
            </a:extLst>
          </p:cNvPr>
          <p:cNvCxnSpPr>
            <a:cxnSpLocks/>
            <a:stCxn id="31" idx="2"/>
            <a:endCxn id="32" idx="0"/>
          </p:cNvCxnSpPr>
          <p:nvPr/>
        </p:nvCxnSpPr>
        <p:spPr>
          <a:xfrm>
            <a:off x="8187651" y="2404976"/>
            <a:ext cx="8962" cy="188005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0" name="直接箭头连接符 39">
            <a:extLst>
              <a:ext uri="{FF2B5EF4-FFF2-40B4-BE49-F238E27FC236}">
                <a16:creationId xmlns:a16="http://schemas.microsoft.com/office/drawing/2014/main" id="{00269F1F-3DD5-9173-D53C-D91F2F8D1838}"/>
              </a:ext>
            </a:extLst>
          </p:cNvPr>
          <p:cNvCxnSpPr>
            <a:cxnSpLocks/>
            <a:stCxn id="32" idx="2"/>
            <a:endCxn id="33" idx="0"/>
          </p:cNvCxnSpPr>
          <p:nvPr/>
        </p:nvCxnSpPr>
        <p:spPr>
          <a:xfrm flipH="1">
            <a:off x="8195107" y="4689759"/>
            <a:ext cx="1506" cy="167255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4876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345F1767-B1A9-45BC-85BB-0DF18B0EF979}"/>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06</a:t>
            </a:r>
          </a:p>
        </p:txBody>
      </p:sp>
      <p:pic>
        <p:nvPicPr>
          <p:cNvPr id="13" name="图片 12"/>
          <p:cNvPicPr>
            <a:picLocks noChangeAspect="1"/>
          </p:cNvPicPr>
          <p:nvPr/>
        </p:nvPicPr>
        <p:blipFill>
          <a:blip r:embed="rId3"/>
          <a:stretch/>
        </p:blipFill>
        <p:spPr>
          <a:xfrm>
            <a:off x="0" y="2288820"/>
            <a:ext cx="3762375" cy="2737721"/>
          </a:xfrm>
          <a:prstGeom prst="rect">
            <a:avLst/>
          </a:prstGeom>
        </p:spPr>
      </p:pic>
      <p:sp>
        <p:nvSpPr>
          <p:cNvPr id="11" name="矩形 10">
            <a:extLst>
              <a:ext uri="{FF2B5EF4-FFF2-40B4-BE49-F238E27FC236}">
                <a16:creationId xmlns:a16="http://schemas.microsoft.com/office/drawing/2014/main" id="{D111FA63-F0D7-E6EA-C011-0B68FB68E2D5}"/>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Evaluation:</a:t>
            </a:r>
            <a:endParaRPr sz="2700" b="1" dirty="0">
              <a:solidFill>
                <a:srgbClr val="14243C"/>
              </a:solidFill>
              <a:latin typeface="Arial"/>
              <a:ea typeface="Arial"/>
              <a:cs typeface="Arial"/>
            </a:endParaRPr>
          </a:p>
        </p:txBody>
      </p:sp>
      <p:sp>
        <p:nvSpPr>
          <p:cNvPr id="16" name="文本框 15">
            <a:extLst>
              <a:ext uri="{FF2B5EF4-FFF2-40B4-BE49-F238E27FC236}">
                <a16:creationId xmlns:a16="http://schemas.microsoft.com/office/drawing/2014/main" id="{BCEECB41-DFFF-9E72-D92B-782F01B6F462}"/>
              </a:ext>
            </a:extLst>
          </p:cNvPr>
          <p:cNvSpPr txBox="1"/>
          <p:nvPr/>
        </p:nvSpPr>
        <p:spPr>
          <a:xfrm>
            <a:off x="125505" y="662491"/>
            <a:ext cx="11895045"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We conduct the sensing experiment on 4 laptops with 2 human participants with 7 activities.</a:t>
            </a:r>
          </a:p>
        </p:txBody>
      </p:sp>
      <p:sp>
        <p:nvSpPr>
          <p:cNvPr id="17" name="文本框 16">
            <a:extLst>
              <a:ext uri="{FF2B5EF4-FFF2-40B4-BE49-F238E27FC236}">
                <a16:creationId xmlns:a16="http://schemas.microsoft.com/office/drawing/2014/main" id="{D93F98E0-7F41-16F3-767D-3E23916283BA}"/>
              </a:ext>
            </a:extLst>
          </p:cNvPr>
          <p:cNvSpPr txBox="1"/>
          <p:nvPr/>
        </p:nvSpPr>
        <p:spPr>
          <a:xfrm>
            <a:off x="1313610" y="5320551"/>
            <a:ext cx="1227044"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4 laptops</a:t>
            </a:r>
            <a:endParaRPr lang="zh-CN" altLang="en-US" sz="2030"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6EBB244A-83AC-2D5D-13DC-EA685CF5EE67}"/>
              </a:ext>
            </a:extLst>
          </p:cNvPr>
          <p:cNvSpPr txBox="1"/>
          <p:nvPr/>
        </p:nvSpPr>
        <p:spPr>
          <a:xfrm>
            <a:off x="4985533" y="5320551"/>
            <a:ext cx="2588139"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2 human participants</a:t>
            </a:r>
            <a:endParaRPr lang="zh-CN" altLang="en-US" sz="2030" dirty="0">
              <a:latin typeface="Arial" panose="020B0604020202020204" pitchFamily="34" charset="0"/>
              <a:cs typeface="Arial" panose="020B0604020202020204" pitchFamily="34" charset="0"/>
            </a:endParaRPr>
          </a:p>
        </p:txBody>
      </p:sp>
      <p:sp>
        <p:nvSpPr>
          <p:cNvPr id="19" name="文本框 18">
            <a:extLst>
              <a:ext uri="{FF2B5EF4-FFF2-40B4-BE49-F238E27FC236}">
                <a16:creationId xmlns:a16="http://schemas.microsoft.com/office/drawing/2014/main" id="{589851E1-8FF9-06FC-ED50-FCC1316F6C5E}"/>
              </a:ext>
            </a:extLst>
          </p:cNvPr>
          <p:cNvSpPr txBox="1"/>
          <p:nvPr/>
        </p:nvSpPr>
        <p:spPr>
          <a:xfrm>
            <a:off x="9319303" y="5320551"/>
            <a:ext cx="1433582"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7 activities</a:t>
            </a:r>
            <a:endParaRPr lang="zh-CN" altLang="en-US" sz="2030" dirty="0">
              <a:latin typeface="Arial" panose="020B0604020202020204" pitchFamily="34" charset="0"/>
              <a:cs typeface="Arial" panose="020B0604020202020204" pitchFamily="34" charset="0"/>
            </a:endParaRPr>
          </a:p>
        </p:txBody>
      </p:sp>
      <p:pic>
        <p:nvPicPr>
          <p:cNvPr id="21" name="图片 20">
            <a:extLst>
              <a:ext uri="{FF2B5EF4-FFF2-40B4-BE49-F238E27FC236}">
                <a16:creationId xmlns:a16="http://schemas.microsoft.com/office/drawing/2014/main" id="{C5E41B73-8CA4-3088-CAB0-AA757EB5F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2255" y="3408406"/>
            <a:ext cx="717119" cy="717119"/>
          </a:xfrm>
          <a:prstGeom prst="rect">
            <a:avLst/>
          </a:prstGeom>
        </p:spPr>
      </p:pic>
      <p:pic>
        <p:nvPicPr>
          <p:cNvPr id="23" name="图片 22">
            <a:extLst>
              <a:ext uri="{FF2B5EF4-FFF2-40B4-BE49-F238E27FC236}">
                <a16:creationId xmlns:a16="http://schemas.microsoft.com/office/drawing/2014/main" id="{085A4236-176F-38C6-9E5A-C9CAD1EF98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5260" y="3408406"/>
            <a:ext cx="713232" cy="713232"/>
          </a:xfrm>
          <a:prstGeom prst="rect">
            <a:avLst/>
          </a:prstGeom>
        </p:spPr>
      </p:pic>
      <p:sp>
        <p:nvSpPr>
          <p:cNvPr id="25" name="文本框 24">
            <a:extLst>
              <a:ext uri="{FF2B5EF4-FFF2-40B4-BE49-F238E27FC236}">
                <a16:creationId xmlns:a16="http://schemas.microsoft.com/office/drawing/2014/main" id="{F8C3E0F6-37ED-F5EE-81FF-1F45B2988142}"/>
              </a:ext>
            </a:extLst>
          </p:cNvPr>
          <p:cNvSpPr txBox="1"/>
          <p:nvPr/>
        </p:nvSpPr>
        <p:spPr>
          <a:xfrm>
            <a:off x="8993280" y="2518137"/>
            <a:ext cx="2809876" cy="2279085"/>
          </a:xfrm>
          <a:prstGeom prst="rect">
            <a:avLst/>
          </a:prstGeom>
          <a:noFill/>
        </p:spPr>
        <p:txBody>
          <a:bodyPr wrap="square" rtlCol="0">
            <a:spAutoFit/>
          </a:bodyPr>
          <a:lstStyle/>
          <a:p>
            <a:pPr marL="342900" indent="-342900">
              <a:buFont typeface="Arial" panose="020B0604020202020204" pitchFamily="34" charset="0"/>
              <a:buChar char="•"/>
            </a:pPr>
            <a:r>
              <a:rPr lang="en-US" altLang="zh-CN" sz="2030" dirty="0">
                <a:latin typeface="Arial" panose="020B0604020202020204" pitchFamily="34" charset="0"/>
                <a:cs typeface="Arial" panose="020B0604020202020204" pitchFamily="34" charset="0"/>
              </a:rPr>
              <a:t>Typing, </a:t>
            </a:r>
          </a:p>
          <a:p>
            <a:pPr marL="342900" indent="-342900">
              <a:buFont typeface="Arial" panose="020B0604020202020204" pitchFamily="34" charset="0"/>
              <a:buChar char="•"/>
            </a:pPr>
            <a:r>
              <a:rPr lang="en-US" altLang="zh-CN" sz="2030" dirty="0">
                <a:latin typeface="Arial" panose="020B0604020202020204" pitchFamily="34" charset="0"/>
                <a:cs typeface="Arial" panose="020B0604020202020204" pitchFamily="34" charset="0"/>
              </a:rPr>
              <a:t>Clicking, </a:t>
            </a:r>
          </a:p>
          <a:p>
            <a:pPr marL="342900" indent="-342900">
              <a:buFont typeface="Arial" panose="020B0604020202020204" pitchFamily="34" charset="0"/>
              <a:buChar char="•"/>
            </a:pPr>
            <a:r>
              <a:rPr lang="en-US" altLang="zh-CN" sz="2030" dirty="0">
                <a:latin typeface="Arial" panose="020B0604020202020204" pitchFamily="34" charset="0"/>
                <a:cs typeface="Arial" panose="020B0604020202020204" pitchFamily="34" charset="0"/>
              </a:rPr>
              <a:t>Pointer movement,</a:t>
            </a:r>
          </a:p>
          <a:p>
            <a:pPr marL="342900" indent="-342900">
              <a:buFont typeface="Arial" panose="020B0604020202020204" pitchFamily="34" charset="0"/>
              <a:buChar char="•"/>
            </a:pPr>
            <a:r>
              <a:rPr lang="en-US" altLang="zh-CN" sz="2030" dirty="0">
                <a:latin typeface="Arial" panose="020B0604020202020204" pitchFamily="34" charset="0"/>
                <a:cs typeface="Arial" panose="020B0604020202020204" pitchFamily="34" charset="0"/>
              </a:rPr>
              <a:t>Scrolling,</a:t>
            </a:r>
          </a:p>
          <a:p>
            <a:pPr marL="342900" indent="-342900">
              <a:buFont typeface="Arial" panose="020B0604020202020204" pitchFamily="34" charset="0"/>
              <a:buChar char="•"/>
            </a:pPr>
            <a:r>
              <a:rPr lang="en-US" altLang="zh-CN" sz="2030" dirty="0">
                <a:latin typeface="Arial" panose="020B0604020202020204" pitchFamily="34" charset="0"/>
                <a:cs typeface="Arial" panose="020B0604020202020204" pitchFamily="34" charset="0"/>
              </a:rPr>
              <a:t>Sitting still, </a:t>
            </a:r>
          </a:p>
          <a:p>
            <a:pPr marL="342900" indent="-342900">
              <a:buFont typeface="Arial" panose="020B0604020202020204" pitchFamily="34" charset="0"/>
              <a:buChar char="•"/>
            </a:pPr>
            <a:r>
              <a:rPr lang="en-US" altLang="zh-CN" sz="2030" dirty="0">
                <a:latin typeface="Arial" panose="020B0604020202020204" pitchFamily="34" charset="0"/>
                <a:cs typeface="Arial" panose="020B0604020202020204" pitchFamily="34" charset="0"/>
              </a:rPr>
              <a:t>Hand waving,</a:t>
            </a:r>
          </a:p>
          <a:p>
            <a:pPr marL="342900" indent="-342900">
              <a:buFont typeface="Arial" panose="020B0604020202020204" pitchFamily="34" charset="0"/>
              <a:buChar char="•"/>
            </a:pPr>
            <a:r>
              <a:rPr lang="en-US" altLang="zh-CN" sz="2030" dirty="0">
                <a:latin typeface="Arial" panose="020B0604020202020204" pitchFamily="34" charset="0"/>
                <a:cs typeface="Arial" panose="020B0604020202020204" pitchFamily="34" charset="0"/>
              </a:rPr>
              <a:t>Walking</a:t>
            </a:r>
          </a:p>
        </p:txBody>
      </p:sp>
    </p:spTree>
    <p:extLst>
      <p:ext uri="{BB962C8B-B14F-4D97-AF65-F5344CB8AC3E}">
        <p14:creationId xmlns:p14="http://schemas.microsoft.com/office/powerpoint/2010/main" val="1083853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6E5AF61-08E3-49AF-9826-E592EC8BC34D}"/>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07</a:t>
            </a:r>
          </a:p>
        </p:txBody>
      </p:sp>
      <p:pic>
        <p:nvPicPr>
          <p:cNvPr id="9" name="图片 8"/>
          <p:cNvPicPr>
            <a:picLocks noChangeAspect="1"/>
          </p:cNvPicPr>
          <p:nvPr/>
        </p:nvPicPr>
        <p:blipFill>
          <a:blip r:embed="rId3"/>
          <a:stretch/>
        </p:blipFill>
        <p:spPr>
          <a:xfrm>
            <a:off x="1670536" y="1554242"/>
            <a:ext cx="8804979" cy="4514850"/>
          </a:xfrm>
          <a:prstGeom prst="rect">
            <a:avLst/>
          </a:prstGeom>
        </p:spPr>
      </p:pic>
      <p:sp>
        <p:nvSpPr>
          <p:cNvPr id="7" name="矩形 6">
            <a:extLst>
              <a:ext uri="{FF2B5EF4-FFF2-40B4-BE49-F238E27FC236}">
                <a16:creationId xmlns:a16="http://schemas.microsoft.com/office/drawing/2014/main" id="{E28084FD-D6B1-0276-9293-026CCBDD2257}"/>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Evaluation:</a:t>
            </a:r>
            <a:endParaRPr sz="2700" b="1" dirty="0">
              <a:solidFill>
                <a:srgbClr val="14243C"/>
              </a:solidFill>
              <a:latin typeface="Arial"/>
              <a:ea typeface="Arial"/>
              <a:cs typeface="Arial"/>
            </a:endParaRPr>
          </a:p>
        </p:txBody>
      </p:sp>
      <p:sp>
        <p:nvSpPr>
          <p:cNvPr id="10" name="文本框 9">
            <a:extLst>
              <a:ext uri="{FF2B5EF4-FFF2-40B4-BE49-F238E27FC236}">
                <a16:creationId xmlns:a16="http://schemas.microsoft.com/office/drawing/2014/main" id="{B33F8B7C-F36A-F5EA-5F2A-EFCD78739483}"/>
              </a:ext>
            </a:extLst>
          </p:cNvPr>
          <p:cNvSpPr txBox="1"/>
          <p:nvPr/>
        </p:nvSpPr>
        <p:spPr>
          <a:xfrm>
            <a:off x="125505" y="662491"/>
            <a:ext cx="11895045" cy="717119"/>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Feature visualization of the touchpad activities. Touchpad activity sequence: scroll, move, click, scroll, move, click</a:t>
            </a:r>
            <a:endParaRPr lang="zh-CN" altLang="en-US" sz="2030" dirty="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D907D4CA-E1F6-8D87-4236-61CB5445F5F0}"/>
              </a:ext>
            </a:extLst>
          </p:cNvPr>
          <p:cNvSpPr txBox="1"/>
          <p:nvPr/>
        </p:nvSpPr>
        <p:spPr>
          <a:xfrm>
            <a:off x="2374522" y="6243724"/>
            <a:ext cx="7397008" cy="404726"/>
          </a:xfrm>
          <a:prstGeom prst="rect">
            <a:avLst/>
          </a:prstGeom>
          <a:noFill/>
        </p:spPr>
        <p:txBody>
          <a:bodyPr wrap="square" rtlCol="0">
            <a:spAutoFit/>
          </a:bodyPr>
          <a:lstStyle/>
          <a:p>
            <a:pPr algn="ctr"/>
            <a:r>
              <a:rPr lang="en-US" altLang="zh-CN" sz="2030" b="1" dirty="0">
                <a:latin typeface="Arial" panose="020B0604020202020204" pitchFamily="34" charset="0"/>
                <a:cs typeface="Arial" panose="020B0604020202020204" pitchFamily="34" charset="0"/>
              </a:rPr>
              <a:t>Key finding 1: Doppler best reveals event aligned motion </a:t>
            </a:r>
            <a:endParaRPr lang="zh-CN" altLang="en-US" sz="203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86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7B6969D-B82C-4C43-B191-E9C743878589}"/>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08</a:t>
            </a:r>
          </a:p>
        </p:txBody>
      </p:sp>
      <p:pic>
        <p:nvPicPr>
          <p:cNvPr id="14" name="图片 13"/>
          <p:cNvPicPr>
            <a:picLocks noChangeAspect="1"/>
          </p:cNvPicPr>
          <p:nvPr/>
        </p:nvPicPr>
        <p:blipFill>
          <a:blip r:embed="rId3"/>
          <a:stretch/>
        </p:blipFill>
        <p:spPr>
          <a:xfrm>
            <a:off x="32054" y="2448471"/>
            <a:ext cx="3968446" cy="1854587"/>
          </a:xfrm>
          <a:prstGeom prst="rect">
            <a:avLst/>
          </a:prstGeom>
        </p:spPr>
      </p:pic>
      <p:pic>
        <p:nvPicPr>
          <p:cNvPr id="15" name="图片 14"/>
          <p:cNvPicPr>
            <a:picLocks noChangeAspect="1"/>
          </p:cNvPicPr>
          <p:nvPr/>
        </p:nvPicPr>
        <p:blipFill>
          <a:blip r:embed="rId4"/>
          <a:stretch/>
        </p:blipFill>
        <p:spPr>
          <a:xfrm>
            <a:off x="4132989" y="2446826"/>
            <a:ext cx="3971966" cy="1856232"/>
          </a:xfrm>
          <a:prstGeom prst="rect">
            <a:avLst/>
          </a:prstGeom>
        </p:spPr>
      </p:pic>
      <p:pic>
        <p:nvPicPr>
          <p:cNvPr id="16" name="图片 15"/>
          <p:cNvPicPr>
            <a:picLocks noChangeAspect="1"/>
          </p:cNvPicPr>
          <p:nvPr/>
        </p:nvPicPr>
        <p:blipFill>
          <a:blip r:embed="rId5"/>
          <a:stretch/>
        </p:blipFill>
        <p:spPr>
          <a:xfrm>
            <a:off x="8216824" y="2446826"/>
            <a:ext cx="3975176" cy="1856232"/>
          </a:xfrm>
          <a:prstGeom prst="rect">
            <a:avLst/>
          </a:prstGeom>
        </p:spPr>
      </p:pic>
      <p:sp>
        <p:nvSpPr>
          <p:cNvPr id="7" name="矩形 6">
            <a:extLst>
              <a:ext uri="{FF2B5EF4-FFF2-40B4-BE49-F238E27FC236}">
                <a16:creationId xmlns:a16="http://schemas.microsoft.com/office/drawing/2014/main" id="{C5B1360B-F1B4-44C4-A31D-C8BA8C81FCDD}"/>
              </a:ext>
            </a:extLst>
          </p:cNvPr>
          <p:cNvSpPr>
            <a:spLocks noGrp="1"/>
          </p:cNvSpPr>
          <p:nvPr/>
        </p:nvSpPr>
        <p:spPr>
          <a:xfrm>
            <a:off x="571500" y="1706665"/>
            <a:ext cx="3429000" cy="381000"/>
          </a:xfrm>
          <a:prstGeom prst="rect">
            <a:avLst/>
          </a:prstGeom>
          <a:noFill/>
          <a:ln w="0">
            <a:noFill/>
          </a:ln>
        </p:spPr>
        <p:txBody>
          <a:bodyPr lIns="0" tIns="0" rIns="0" bIns="0" anchor="ctr">
            <a:noAutofit/>
          </a:bodyPr>
          <a:lstStyle/>
          <a:p>
            <a:pPr algn="ctr">
              <a:defRPr sz="1950" b="1">
                <a:solidFill>
                  <a:srgbClr val="14243C"/>
                </a:solidFill>
                <a:latin typeface="Arial"/>
                <a:ea typeface="Arial"/>
                <a:cs typeface="Arial"/>
              </a:defRPr>
            </a:pPr>
            <a:r>
              <a:rPr sz="1950" b="1">
                <a:solidFill>
                  <a:srgbClr val="14243C"/>
                </a:solidFill>
                <a:latin typeface="Arial"/>
                <a:ea typeface="Arial"/>
                <a:cs typeface="Arial"/>
              </a:rPr>
              <a:t>Still</a:t>
            </a:r>
          </a:p>
        </p:txBody>
      </p:sp>
      <p:sp>
        <p:nvSpPr>
          <p:cNvPr id="8" name="矩形 7">
            <a:extLst>
              <a:ext uri="{FF2B5EF4-FFF2-40B4-BE49-F238E27FC236}">
                <a16:creationId xmlns:a16="http://schemas.microsoft.com/office/drawing/2014/main" id="{6AABF7FC-4F45-4AC5-BA5D-5A0C4C69930C}"/>
              </a:ext>
            </a:extLst>
          </p:cNvPr>
          <p:cNvSpPr>
            <a:spLocks noGrp="1"/>
          </p:cNvSpPr>
          <p:nvPr/>
        </p:nvSpPr>
        <p:spPr>
          <a:xfrm>
            <a:off x="4371975" y="1706665"/>
            <a:ext cx="3429000" cy="381000"/>
          </a:xfrm>
          <a:prstGeom prst="rect">
            <a:avLst/>
          </a:prstGeom>
          <a:noFill/>
          <a:ln w="0">
            <a:noFill/>
          </a:ln>
        </p:spPr>
        <p:txBody>
          <a:bodyPr lIns="0" tIns="0" rIns="0" bIns="0" anchor="ctr">
            <a:noAutofit/>
          </a:bodyPr>
          <a:lstStyle/>
          <a:p>
            <a:pPr algn="ctr">
              <a:defRPr sz="1950" b="1">
                <a:solidFill>
                  <a:srgbClr val="14243C"/>
                </a:solidFill>
                <a:latin typeface="Arial"/>
                <a:ea typeface="Arial"/>
                <a:cs typeface="Arial"/>
              </a:defRPr>
            </a:pPr>
            <a:r>
              <a:rPr sz="1950" b="1">
                <a:solidFill>
                  <a:srgbClr val="14243C"/>
                </a:solidFill>
                <a:latin typeface="Arial"/>
                <a:ea typeface="Arial"/>
                <a:cs typeface="Arial"/>
              </a:rPr>
              <a:t>Walking nearby</a:t>
            </a:r>
          </a:p>
        </p:txBody>
      </p:sp>
      <p:sp>
        <p:nvSpPr>
          <p:cNvPr id="9" name="矩形 8">
            <a:extLst>
              <a:ext uri="{FF2B5EF4-FFF2-40B4-BE49-F238E27FC236}">
                <a16:creationId xmlns:a16="http://schemas.microsoft.com/office/drawing/2014/main" id="{A52F2449-84B6-4420-870A-2D070195CF91}"/>
              </a:ext>
            </a:extLst>
          </p:cNvPr>
          <p:cNvSpPr>
            <a:spLocks noGrp="1"/>
          </p:cNvSpPr>
          <p:nvPr/>
        </p:nvSpPr>
        <p:spPr>
          <a:xfrm>
            <a:off x="8172450" y="1706665"/>
            <a:ext cx="3429000" cy="381000"/>
          </a:xfrm>
          <a:prstGeom prst="rect">
            <a:avLst/>
          </a:prstGeom>
          <a:noFill/>
          <a:ln w="0">
            <a:noFill/>
          </a:ln>
        </p:spPr>
        <p:txBody>
          <a:bodyPr lIns="0" tIns="0" rIns="0" bIns="0" anchor="ctr">
            <a:noAutofit/>
          </a:bodyPr>
          <a:lstStyle/>
          <a:p>
            <a:pPr algn="ctr">
              <a:defRPr sz="1950" b="1">
                <a:solidFill>
                  <a:srgbClr val="14243C"/>
                </a:solidFill>
                <a:latin typeface="Arial"/>
                <a:ea typeface="Arial"/>
                <a:cs typeface="Arial"/>
              </a:defRPr>
            </a:pPr>
            <a:r>
              <a:rPr sz="1950" b="1">
                <a:solidFill>
                  <a:srgbClr val="14243C"/>
                </a:solidFill>
                <a:latin typeface="Arial"/>
                <a:ea typeface="Arial"/>
                <a:cs typeface="Arial"/>
              </a:rPr>
              <a:t>Typing</a:t>
            </a:r>
          </a:p>
        </p:txBody>
      </p:sp>
      <p:sp>
        <p:nvSpPr>
          <p:cNvPr id="5" name="矩形 4">
            <a:extLst>
              <a:ext uri="{FF2B5EF4-FFF2-40B4-BE49-F238E27FC236}">
                <a16:creationId xmlns:a16="http://schemas.microsoft.com/office/drawing/2014/main" id="{DB57069B-1B29-6B6B-CD41-4AE5B8CBD038}"/>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Evaluation:</a:t>
            </a:r>
            <a:endParaRPr sz="2700" b="1" dirty="0">
              <a:solidFill>
                <a:srgbClr val="14243C"/>
              </a:solidFill>
              <a:latin typeface="Arial"/>
              <a:ea typeface="Arial"/>
              <a:cs typeface="Arial"/>
            </a:endParaRPr>
          </a:p>
        </p:txBody>
      </p:sp>
      <p:sp>
        <p:nvSpPr>
          <p:cNvPr id="12" name="文本框 11">
            <a:extLst>
              <a:ext uri="{FF2B5EF4-FFF2-40B4-BE49-F238E27FC236}">
                <a16:creationId xmlns:a16="http://schemas.microsoft.com/office/drawing/2014/main" id="{B660ED4D-8FA7-5834-7929-8EFDF4054E94}"/>
              </a:ext>
            </a:extLst>
          </p:cNvPr>
          <p:cNvSpPr txBox="1"/>
          <p:nvPr/>
        </p:nvSpPr>
        <p:spPr>
          <a:xfrm>
            <a:off x="125505" y="662491"/>
            <a:ext cx="11895045"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Direct interaction vs. nearby motion:</a:t>
            </a:r>
            <a:endParaRPr lang="zh-CN" altLang="en-US" sz="2030" dirty="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EBA016A0-07C2-B75E-4873-E388D03EB872}"/>
              </a:ext>
            </a:extLst>
          </p:cNvPr>
          <p:cNvSpPr txBox="1"/>
          <p:nvPr/>
        </p:nvSpPr>
        <p:spPr>
          <a:xfrm>
            <a:off x="171450" y="5226887"/>
            <a:ext cx="11895045" cy="404726"/>
          </a:xfrm>
          <a:prstGeom prst="rect">
            <a:avLst/>
          </a:prstGeom>
          <a:noFill/>
        </p:spPr>
        <p:txBody>
          <a:bodyPr wrap="square" rtlCol="0">
            <a:spAutoFit/>
          </a:bodyPr>
          <a:lstStyle/>
          <a:p>
            <a:pPr algn="ctr"/>
            <a:r>
              <a:rPr lang="en-US" altLang="zh-CN" sz="2030" b="1" dirty="0">
                <a:latin typeface="Arial" panose="020B0604020202020204" pitchFamily="34" charset="0"/>
                <a:cs typeface="Arial" panose="020B0604020202020204" pitchFamily="34" charset="0"/>
              </a:rPr>
              <a:t>Key finding 2: Direct interaction differs from nearby motion</a:t>
            </a:r>
            <a:endParaRPr lang="zh-CN" altLang="en-US" sz="203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0751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CE9B3B5-33B4-41B3-B70B-A93652327345}"/>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09</a:t>
            </a:r>
          </a:p>
        </p:txBody>
      </p:sp>
      <p:pic>
        <p:nvPicPr>
          <p:cNvPr id="6" name="图片 5">
            <a:extLst>
              <a:ext uri="{FF2B5EF4-FFF2-40B4-BE49-F238E27FC236}">
                <a16:creationId xmlns:a16="http://schemas.microsoft.com/office/drawing/2014/main" id="{3088A264-9C57-AF06-268E-38BFFA588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6849" y="1067217"/>
            <a:ext cx="5973372" cy="5264570"/>
          </a:xfrm>
          <a:prstGeom prst="rect">
            <a:avLst/>
          </a:prstGeom>
        </p:spPr>
      </p:pic>
      <p:sp>
        <p:nvSpPr>
          <p:cNvPr id="11" name="矩形 10">
            <a:extLst>
              <a:ext uri="{FF2B5EF4-FFF2-40B4-BE49-F238E27FC236}">
                <a16:creationId xmlns:a16="http://schemas.microsoft.com/office/drawing/2014/main" id="{564D663F-8ED6-C2A1-FE82-7B67DC359D89}"/>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Evaluation:</a:t>
            </a:r>
            <a:endParaRPr sz="2700" b="1" dirty="0">
              <a:solidFill>
                <a:srgbClr val="14243C"/>
              </a:solidFill>
              <a:latin typeface="Arial"/>
              <a:ea typeface="Arial"/>
              <a:cs typeface="Arial"/>
            </a:endParaRPr>
          </a:p>
        </p:txBody>
      </p:sp>
      <p:sp>
        <p:nvSpPr>
          <p:cNvPr id="13" name="文本框 12">
            <a:extLst>
              <a:ext uri="{FF2B5EF4-FFF2-40B4-BE49-F238E27FC236}">
                <a16:creationId xmlns:a16="http://schemas.microsoft.com/office/drawing/2014/main" id="{DBBC5511-AC3B-9E9C-8070-82E21BC071B4}"/>
              </a:ext>
            </a:extLst>
          </p:cNvPr>
          <p:cNvSpPr txBox="1"/>
          <p:nvPr/>
        </p:nvSpPr>
        <p:spPr>
          <a:xfrm>
            <a:off x="125505" y="662491"/>
            <a:ext cx="11895045"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Same activity across 2 laptops:</a:t>
            </a:r>
            <a:endParaRPr lang="zh-CN" altLang="en-US" sz="2030" dirty="0">
              <a:latin typeface="Arial" panose="020B0604020202020204" pitchFamily="34" charset="0"/>
              <a:cs typeface="Arial" panose="020B0604020202020204" pitchFamily="34" charset="0"/>
            </a:endParaRPr>
          </a:p>
        </p:txBody>
      </p:sp>
      <p:sp>
        <p:nvSpPr>
          <p:cNvPr id="15" name="文本框 14">
            <a:extLst>
              <a:ext uri="{FF2B5EF4-FFF2-40B4-BE49-F238E27FC236}">
                <a16:creationId xmlns:a16="http://schemas.microsoft.com/office/drawing/2014/main" id="{EC571B00-0CEC-8A10-80FC-449C0EDE714C}"/>
              </a:ext>
            </a:extLst>
          </p:cNvPr>
          <p:cNvSpPr txBox="1"/>
          <p:nvPr/>
        </p:nvSpPr>
        <p:spPr>
          <a:xfrm>
            <a:off x="0" y="6331787"/>
            <a:ext cx="11430000" cy="404726"/>
          </a:xfrm>
          <a:prstGeom prst="rect">
            <a:avLst/>
          </a:prstGeom>
          <a:noFill/>
        </p:spPr>
        <p:txBody>
          <a:bodyPr wrap="square" rtlCol="0">
            <a:spAutoFit/>
          </a:bodyPr>
          <a:lstStyle/>
          <a:p>
            <a:pPr algn="ctr"/>
            <a:r>
              <a:rPr lang="en-US" altLang="zh-CN" sz="2030" b="1" dirty="0">
                <a:latin typeface="Arial" panose="020B0604020202020204" pitchFamily="34" charset="0"/>
                <a:cs typeface="Arial" panose="020B0604020202020204" pitchFamily="34" charset="0"/>
              </a:rPr>
              <a:t>Key finding 3: Interaction-aligned Doppler response is consistent across different laptops.</a:t>
            </a:r>
            <a:endParaRPr lang="zh-CN" altLang="en-US" sz="203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9831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4C4D255-6E9F-4528-9470-608135E5F668}"/>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10</a:t>
            </a:r>
          </a:p>
        </p:txBody>
      </p:sp>
      <p:pic>
        <p:nvPicPr>
          <p:cNvPr id="8" name="图片 7">
            <a:extLst>
              <a:ext uri="{FF2B5EF4-FFF2-40B4-BE49-F238E27FC236}">
                <a16:creationId xmlns:a16="http://schemas.microsoft.com/office/drawing/2014/main" id="{4D7D6D78-1328-14A8-C80B-3A1AFF88F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4030" y="1510008"/>
            <a:ext cx="4152866" cy="3657600"/>
          </a:xfrm>
          <a:prstGeom prst="rect">
            <a:avLst/>
          </a:prstGeom>
        </p:spPr>
      </p:pic>
      <p:pic>
        <p:nvPicPr>
          <p:cNvPr id="10" name="图片 9">
            <a:extLst>
              <a:ext uri="{FF2B5EF4-FFF2-40B4-BE49-F238E27FC236}">
                <a16:creationId xmlns:a16="http://schemas.microsoft.com/office/drawing/2014/main" id="{4741150D-AC45-5B78-E5DB-D04EA16086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7969" y="1390897"/>
            <a:ext cx="4155530" cy="3659946"/>
          </a:xfrm>
          <a:prstGeom prst="rect">
            <a:avLst/>
          </a:prstGeom>
        </p:spPr>
      </p:pic>
      <p:sp>
        <p:nvSpPr>
          <p:cNvPr id="13" name="矩形 12">
            <a:extLst>
              <a:ext uri="{FF2B5EF4-FFF2-40B4-BE49-F238E27FC236}">
                <a16:creationId xmlns:a16="http://schemas.microsoft.com/office/drawing/2014/main" id="{BC166F60-5566-74EC-B7ED-D02C773897A3}"/>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Evaluation:</a:t>
            </a:r>
            <a:endParaRPr sz="2700" b="1" dirty="0">
              <a:solidFill>
                <a:srgbClr val="14243C"/>
              </a:solidFill>
              <a:latin typeface="Arial"/>
              <a:ea typeface="Arial"/>
              <a:cs typeface="Arial"/>
            </a:endParaRPr>
          </a:p>
        </p:txBody>
      </p:sp>
      <p:sp>
        <p:nvSpPr>
          <p:cNvPr id="15" name="文本框 14">
            <a:extLst>
              <a:ext uri="{FF2B5EF4-FFF2-40B4-BE49-F238E27FC236}">
                <a16:creationId xmlns:a16="http://schemas.microsoft.com/office/drawing/2014/main" id="{59027BB1-CCB4-574B-46C7-E10E6B485203}"/>
              </a:ext>
            </a:extLst>
          </p:cNvPr>
          <p:cNvSpPr txBox="1"/>
          <p:nvPr/>
        </p:nvSpPr>
        <p:spPr>
          <a:xfrm>
            <a:off x="125505" y="662491"/>
            <a:ext cx="11895045"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We compare the agent activities and the human activities with the Doppler feature.</a:t>
            </a:r>
            <a:endParaRPr lang="zh-CN" altLang="en-US" sz="2030" dirty="0">
              <a:latin typeface="Arial" panose="020B0604020202020204" pitchFamily="34" charset="0"/>
              <a:cs typeface="Arial" panose="020B0604020202020204" pitchFamily="34" charset="0"/>
            </a:endParaRPr>
          </a:p>
        </p:txBody>
      </p:sp>
      <p:sp>
        <p:nvSpPr>
          <p:cNvPr id="17" name="文本框 16">
            <a:extLst>
              <a:ext uri="{FF2B5EF4-FFF2-40B4-BE49-F238E27FC236}">
                <a16:creationId xmlns:a16="http://schemas.microsoft.com/office/drawing/2014/main" id="{A67A056C-C0AF-A79C-F921-BC7641800B62}"/>
              </a:ext>
            </a:extLst>
          </p:cNvPr>
          <p:cNvSpPr txBox="1"/>
          <p:nvPr/>
        </p:nvSpPr>
        <p:spPr>
          <a:xfrm>
            <a:off x="48184" y="5909689"/>
            <a:ext cx="12049685" cy="717119"/>
          </a:xfrm>
          <a:prstGeom prst="rect">
            <a:avLst/>
          </a:prstGeom>
          <a:noFill/>
        </p:spPr>
        <p:txBody>
          <a:bodyPr wrap="square" rtlCol="0">
            <a:spAutoFit/>
          </a:bodyPr>
          <a:lstStyle/>
          <a:p>
            <a:pPr algn="ctr"/>
            <a:r>
              <a:rPr lang="en-US" altLang="zh-CN" sz="2030" b="1" dirty="0">
                <a:latin typeface="Arial" panose="020B0604020202020204" pitchFamily="34" charset="0"/>
                <a:cs typeface="Arial" panose="020B0604020202020204" pitchFamily="34" charset="0"/>
              </a:rPr>
              <a:t>Key finding 4: Doppler features reveal differences between human- and agent-generated interactions across laptops.</a:t>
            </a:r>
            <a:endParaRPr lang="zh-CN" altLang="en-US" sz="2030" b="1"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57C6BED0-91E4-A664-B0BD-E705C3D04C8C}"/>
              </a:ext>
            </a:extLst>
          </p:cNvPr>
          <p:cNvSpPr txBox="1"/>
          <p:nvPr/>
        </p:nvSpPr>
        <p:spPr>
          <a:xfrm>
            <a:off x="3137646" y="5167608"/>
            <a:ext cx="1091453" cy="404726"/>
          </a:xfrm>
          <a:prstGeom prst="rect">
            <a:avLst/>
          </a:prstGeom>
          <a:noFill/>
        </p:spPr>
        <p:txBody>
          <a:bodyPr wrap="square" rtlCol="0">
            <a:spAutoFit/>
          </a:bodyPr>
          <a:lstStyle/>
          <a:p>
            <a:pPr algn="ctr"/>
            <a:r>
              <a:rPr lang="en-US" altLang="zh-CN" sz="2030" dirty="0">
                <a:latin typeface="Arial" panose="020B0604020202020204" pitchFamily="34" charset="0"/>
                <a:cs typeface="Arial" panose="020B0604020202020204" pitchFamily="34" charset="0"/>
              </a:rPr>
              <a:t>Typing</a:t>
            </a:r>
            <a:endParaRPr lang="zh-CN" altLang="en-US" sz="2030" dirty="0">
              <a:latin typeface="Arial" panose="020B0604020202020204" pitchFamily="34" charset="0"/>
              <a:cs typeface="Arial" panose="020B0604020202020204" pitchFamily="34" charset="0"/>
            </a:endParaRPr>
          </a:p>
        </p:txBody>
      </p:sp>
      <p:sp>
        <p:nvSpPr>
          <p:cNvPr id="19" name="文本框 18">
            <a:extLst>
              <a:ext uri="{FF2B5EF4-FFF2-40B4-BE49-F238E27FC236}">
                <a16:creationId xmlns:a16="http://schemas.microsoft.com/office/drawing/2014/main" id="{D8926DF4-E099-9C89-43D2-EFE514A03FFF}"/>
              </a:ext>
            </a:extLst>
          </p:cNvPr>
          <p:cNvSpPr txBox="1"/>
          <p:nvPr/>
        </p:nvSpPr>
        <p:spPr>
          <a:xfrm>
            <a:off x="7673789" y="5167608"/>
            <a:ext cx="2303930" cy="404726"/>
          </a:xfrm>
          <a:prstGeom prst="rect">
            <a:avLst/>
          </a:prstGeom>
          <a:noFill/>
        </p:spPr>
        <p:txBody>
          <a:bodyPr wrap="square" rtlCol="0">
            <a:spAutoFit/>
          </a:bodyPr>
          <a:lstStyle/>
          <a:p>
            <a:pPr algn="ctr"/>
            <a:r>
              <a:rPr lang="en-US" altLang="zh-CN" sz="2030" dirty="0">
                <a:latin typeface="Arial" panose="020B0604020202020204" pitchFamily="34" charset="0"/>
                <a:cs typeface="Arial" panose="020B0604020202020204" pitchFamily="34" charset="0"/>
              </a:rPr>
              <a:t>Pointer movement</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802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97B3655-9D2D-165D-F916-9585ACB54BDC}"/>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1536F9CE-D228-42A7-77C6-FB145D76CECD}"/>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10</a:t>
            </a:r>
          </a:p>
        </p:txBody>
      </p:sp>
      <p:sp>
        <p:nvSpPr>
          <p:cNvPr id="13" name="矩形 12">
            <a:extLst>
              <a:ext uri="{FF2B5EF4-FFF2-40B4-BE49-F238E27FC236}">
                <a16:creationId xmlns:a16="http://schemas.microsoft.com/office/drawing/2014/main" id="{054A2035-1FC0-1574-BCC2-D4DBC8DFCB43}"/>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Evaluation:</a:t>
            </a:r>
            <a:endParaRPr sz="2700" b="1" dirty="0">
              <a:solidFill>
                <a:srgbClr val="14243C"/>
              </a:solidFill>
              <a:latin typeface="Arial"/>
              <a:ea typeface="Arial"/>
              <a:cs typeface="Arial"/>
            </a:endParaRPr>
          </a:p>
        </p:txBody>
      </p:sp>
      <p:sp>
        <p:nvSpPr>
          <p:cNvPr id="15" name="文本框 14">
            <a:extLst>
              <a:ext uri="{FF2B5EF4-FFF2-40B4-BE49-F238E27FC236}">
                <a16:creationId xmlns:a16="http://schemas.microsoft.com/office/drawing/2014/main" id="{39392E19-58C2-0ADF-9CCE-D2D45FAD38B2}"/>
              </a:ext>
            </a:extLst>
          </p:cNvPr>
          <p:cNvSpPr txBox="1"/>
          <p:nvPr/>
        </p:nvSpPr>
        <p:spPr>
          <a:xfrm>
            <a:off x="125505" y="662491"/>
            <a:ext cx="11895045" cy="717119"/>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Two-dimensional t-SNE projections of event-level Doppler features for typing and touchpad interactions across three laptops.</a:t>
            </a:r>
            <a:endParaRPr lang="zh-CN" altLang="en-US" sz="2030" dirty="0">
              <a:latin typeface="Arial" panose="020B0604020202020204" pitchFamily="34" charset="0"/>
              <a:cs typeface="Arial" panose="020B0604020202020204" pitchFamily="34" charset="0"/>
            </a:endParaRPr>
          </a:p>
        </p:txBody>
      </p:sp>
      <p:pic>
        <p:nvPicPr>
          <p:cNvPr id="4" name="图片 3">
            <a:extLst>
              <a:ext uri="{FF2B5EF4-FFF2-40B4-BE49-F238E27FC236}">
                <a16:creationId xmlns:a16="http://schemas.microsoft.com/office/drawing/2014/main" id="{5D6A26BB-6E37-4735-BDA8-7B20A700916F}"/>
              </a:ext>
            </a:extLst>
          </p:cNvPr>
          <p:cNvPicPr>
            <a:picLocks noChangeAspect="1"/>
          </p:cNvPicPr>
          <p:nvPr/>
        </p:nvPicPr>
        <p:blipFill>
          <a:blip r:embed="rId3"/>
          <a:stretch/>
        </p:blipFill>
        <p:spPr>
          <a:xfrm>
            <a:off x="1122113" y="1656789"/>
            <a:ext cx="9947774" cy="5095875"/>
          </a:xfrm>
          <a:prstGeom prst="rect">
            <a:avLst/>
          </a:prstGeom>
        </p:spPr>
      </p:pic>
    </p:spTree>
    <p:extLst>
      <p:ext uri="{BB962C8B-B14F-4D97-AF65-F5344CB8AC3E}">
        <p14:creationId xmlns:p14="http://schemas.microsoft.com/office/powerpoint/2010/main" val="3113535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E3B280E-74E5-58AA-A8B7-DF8F3236CE26}"/>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F5D430E8-2539-80A7-8FFE-D74BAB7FBFE7}"/>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10</a:t>
            </a:r>
          </a:p>
        </p:txBody>
      </p:sp>
      <p:sp>
        <p:nvSpPr>
          <p:cNvPr id="13" name="矩形 12">
            <a:extLst>
              <a:ext uri="{FF2B5EF4-FFF2-40B4-BE49-F238E27FC236}">
                <a16:creationId xmlns:a16="http://schemas.microsoft.com/office/drawing/2014/main" id="{985B8A86-E033-8F82-9B72-B27271B3DAA7}"/>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Evaluation:</a:t>
            </a:r>
            <a:endParaRPr sz="2700" b="1" dirty="0">
              <a:solidFill>
                <a:srgbClr val="14243C"/>
              </a:solidFill>
              <a:latin typeface="Arial"/>
              <a:ea typeface="Arial"/>
              <a:cs typeface="Arial"/>
            </a:endParaRPr>
          </a:p>
        </p:txBody>
      </p:sp>
      <p:graphicFrame>
        <p:nvGraphicFramePr>
          <p:cNvPr id="2" name="表格 1">
            <a:extLst>
              <a:ext uri="{FF2B5EF4-FFF2-40B4-BE49-F238E27FC236}">
                <a16:creationId xmlns:a16="http://schemas.microsoft.com/office/drawing/2014/main" id="{F77442EA-5C87-B663-DDF5-1E5D2531BB10}"/>
              </a:ext>
            </a:extLst>
          </p:cNvPr>
          <p:cNvGraphicFramePr>
            <a:graphicFrameLocks noGrp="1"/>
          </p:cNvGraphicFramePr>
          <p:nvPr>
            <p:extLst>
              <p:ext uri="{D42A27DB-BD31-4B8C-83A1-F6EECF244321}">
                <p14:modId xmlns:p14="http://schemas.microsoft.com/office/powerpoint/2010/main" val="2912174775"/>
              </p:ext>
            </p:extLst>
          </p:nvPr>
        </p:nvGraphicFramePr>
        <p:xfrm>
          <a:off x="915520" y="2880160"/>
          <a:ext cx="9988552" cy="1603248"/>
        </p:xfrm>
        <a:graphic>
          <a:graphicData uri="http://schemas.openxmlformats.org/drawingml/2006/table">
            <a:tbl>
              <a:tblPr firstRow="1" bandRow="1">
                <a:tableStyleId>{5C22544A-7EE6-4342-B048-85BDC9FD1C3A}</a:tableStyleId>
              </a:tblPr>
              <a:tblGrid>
                <a:gridCol w="2497138">
                  <a:extLst>
                    <a:ext uri="{9D8B030D-6E8A-4147-A177-3AD203B41FA5}">
                      <a16:colId xmlns:a16="http://schemas.microsoft.com/office/drawing/2014/main" val="1541102099"/>
                    </a:ext>
                  </a:extLst>
                </a:gridCol>
                <a:gridCol w="2497138">
                  <a:extLst>
                    <a:ext uri="{9D8B030D-6E8A-4147-A177-3AD203B41FA5}">
                      <a16:colId xmlns:a16="http://schemas.microsoft.com/office/drawing/2014/main" val="3730762223"/>
                    </a:ext>
                  </a:extLst>
                </a:gridCol>
                <a:gridCol w="2497138">
                  <a:extLst>
                    <a:ext uri="{9D8B030D-6E8A-4147-A177-3AD203B41FA5}">
                      <a16:colId xmlns:a16="http://schemas.microsoft.com/office/drawing/2014/main" val="2909048780"/>
                    </a:ext>
                  </a:extLst>
                </a:gridCol>
                <a:gridCol w="2497138">
                  <a:extLst>
                    <a:ext uri="{9D8B030D-6E8A-4147-A177-3AD203B41FA5}">
                      <a16:colId xmlns:a16="http://schemas.microsoft.com/office/drawing/2014/main" val="4048053191"/>
                    </a:ext>
                  </a:extLst>
                </a:gridCol>
              </a:tblGrid>
              <a:tr h="370840">
                <a:tc>
                  <a:txBody>
                    <a:bodyPr/>
                    <a:lstStyle/>
                    <a:p>
                      <a:pPr algn="ctr"/>
                      <a:r>
                        <a:rPr lang="en-US" altLang="zh-CN" sz="2030" dirty="0">
                          <a:latin typeface="Arial" panose="020B0604020202020204" pitchFamily="34" charset="0"/>
                          <a:cs typeface="Arial" panose="020B0604020202020204" pitchFamily="34" charset="0"/>
                        </a:rPr>
                        <a:t>Model</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Accuracy</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Macro F1</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AUC</a:t>
                      </a:r>
                      <a:endParaRPr lang="zh-CN" altLang="en-US" sz="203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25687769"/>
                  </a:ext>
                </a:extLst>
              </a:tr>
              <a:tr h="370840">
                <a:tc>
                  <a:txBody>
                    <a:bodyPr/>
                    <a:lstStyle/>
                    <a:p>
                      <a:pPr algn="ctr"/>
                      <a:r>
                        <a:rPr lang="en-US" altLang="zh-CN" sz="2030" dirty="0">
                          <a:latin typeface="Arial" panose="020B0604020202020204" pitchFamily="34" charset="0"/>
                          <a:cs typeface="Arial" panose="020B0604020202020204" pitchFamily="34" charset="0"/>
                        </a:rPr>
                        <a:t>Logistic Regression</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89.6%</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0.793</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0.759</a:t>
                      </a:r>
                      <a:endParaRPr lang="zh-CN" altLang="en-US" sz="203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17731929"/>
                  </a:ext>
                </a:extLst>
              </a:tr>
              <a:tr h="370840">
                <a:tc>
                  <a:txBody>
                    <a:bodyPr/>
                    <a:lstStyle/>
                    <a:p>
                      <a:pPr algn="ctr"/>
                      <a:r>
                        <a:rPr lang="en-US" altLang="zh-CN" sz="2030" dirty="0">
                          <a:latin typeface="Arial" panose="020B0604020202020204" pitchFamily="34" charset="0"/>
                          <a:cs typeface="Arial" panose="020B0604020202020204" pitchFamily="34" charset="0"/>
                        </a:rPr>
                        <a:t>Random Forest</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87.0%</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0.720</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0.757</a:t>
                      </a:r>
                      <a:endParaRPr lang="zh-CN" altLang="en-US" sz="203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45633316"/>
                  </a:ext>
                </a:extLst>
              </a:tr>
              <a:tr h="370840">
                <a:tc>
                  <a:txBody>
                    <a:bodyPr/>
                    <a:lstStyle/>
                    <a:p>
                      <a:pPr algn="ctr"/>
                      <a:r>
                        <a:rPr lang="en-US" altLang="zh-CN" sz="2030" dirty="0">
                          <a:latin typeface="Arial" panose="020B0604020202020204" pitchFamily="34" charset="0"/>
                          <a:cs typeface="Arial" panose="020B0604020202020204" pitchFamily="34" charset="0"/>
                        </a:rPr>
                        <a:t>CNN</a:t>
                      </a:r>
                      <a:endParaRPr lang="zh-CN" altLang="en-US" sz="2030" dirty="0">
                        <a:latin typeface="Arial" panose="020B0604020202020204" pitchFamily="34" charset="0"/>
                        <a:cs typeface="Arial" panose="020B0604020202020204" pitchFamily="34" charset="0"/>
                      </a:endParaRPr>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030" dirty="0">
                          <a:latin typeface="Arial" panose="020B0604020202020204" pitchFamily="34" charset="0"/>
                          <a:cs typeface="Arial" panose="020B0604020202020204" pitchFamily="34" charset="0"/>
                        </a:rPr>
                        <a:t>89.6%</a:t>
                      </a:r>
                      <a:endParaRPr lang="zh-CN" altLang="en-US" sz="2030" dirty="0">
                        <a:latin typeface="Arial" panose="020B0604020202020204" pitchFamily="34" charset="0"/>
                        <a:cs typeface="Arial" panose="020B0604020202020204" pitchFamily="34" charset="0"/>
                      </a:endParaRPr>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030" dirty="0">
                          <a:latin typeface="Arial" panose="020B0604020202020204" pitchFamily="34" charset="0"/>
                          <a:cs typeface="Arial" panose="020B0604020202020204" pitchFamily="34" charset="0"/>
                        </a:rPr>
                        <a:t>0.793</a:t>
                      </a:r>
                      <a:endParaRPr lang="zh-CN" altLang="en-US" sz="2030" dirty="0">
                        <a:latin typeface="Arial" panose="020B0604020202020204" pitchFamily="34" charset="0"/>
                        <a:cs typeface="Arial" panose="020B0604020202020204" pitchFamily="34" charset="0"/>
                      </a:endParaRPr>
                    </a:p>
                  </a:txBody>
                  <a:tcPr/>
                </a:tc>
                <a:tc>
                  <a:txBody>
                    <a:bodyPr/>
                    <a:lstStyle/>
                    <a:p>
                      <a:pPr algn="ctr"/>
                      <a:r>
                        <a:rPr lang="en-US" altLang="zh-CN" sz="2030" dirty="0">
                          <a:latin typeface="Arial" panose="020B0604020202020204" pitchFamily="34" charset="0"/>
                          <a:cs typeface="Arial" panose="020B0604020202020204" pitchFamily="34" charset="0"/>
                        </a:rPr>
                        <a:t>0.749</a:t>
                      </a:r>
                      <a:endParaRPr lang="zh-CN" altLang="en-US" sz="203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67242628"/>
                  </a:ext>
                </a:extLst>
              </a:tr>
            </a:tbl>
          </a:graphicData>
        </a:graphic>
      </p:graphicFrame>
      <p:sp>
        <p:nvSpPr>
          <p:cNvPr id="6" name="文本框 5">
            <a:extLst>
              <a:ext uri="{FF2B5EF4-FFF2-40B4-BE49-F238E27FC236}">
                <a16:creationId xmlns:a16="http://schemas.microsoft.com/office/drawing/2014/main" id="{883E3BD3-865F-FD8A-FD2B-B56315BDDE03}"/>
              </a:ext>
            </a:extLst>
          </p:cNvPr>
          <p:cNvSpPr txBox="1"/>
          <p:nvPr/>
        </p:nvSpPr>
        <p:spPr>
          <a:xfrm>
            <a:off x="125505" y="727443"/>
            <a:ext cx="11895045" cy="1029513"/>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To assess whether these differences enable automated classification, we trained three classifiers on a small dataset of 16 human and 10 agent typing recordings. We divided the recordings into short event windows, yielding 80 human and 96 agent typing windows.</a:t>
            </a:r>
          </a:p>
        </p:txBody>
      </p:sp>
      <p:sp>
        <p:nvSpPr>
          <p:cNvPr id="7" name="文本框 6">
            <a:extLst>
              <a:ext uri="{FF2B5EF4-FFF2-40B4-BE49-F238E27FC236}">
                <a16:creationId xmlns:a16="http://schemas.microsoft.com/office/drawing/2014/main" id="{730C1873-2A62-DC10-2D53-573A5E225D32}"/>
              </a:ext>
            </a:extLst>
          </p:cNvPr>
          <p:cNvSpPr txBox="1"/>
          <p:nvPr/>
        </p:nvSpPr>
        <p:spPr>
          <a:xfrm>
            <a:off x="125504" y="5568384"/>
            <a:ext cx="11895045"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The preliminary results show that we can distinguish human from agent-generated typing events.</a:t>
            </a:r>
            <a:endParaRPr lang="zh-CN" altLang="en-US" sz="203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2790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0885B096-DD26-45A9-820F-702B72CCCC74}"/>
              </a:ext>
            </a:extLst>
          </p:cNvPr>
          <p:cNvSpPr>
            <a:spLocks noGrp="1"/>
          </p:cNvSpPr>
          <p:nvPr/>
        </p:nvSpPr>
        <p:spPr>
          <a:xfrm>
            <a:off x="11106150" y="6419850"/>
            <a:ext cx="419100" cy="228600"/>
          </a:xfrm>
          <a:prstGeom prst="rect">
            <a:avLst/>
          </a:prstGeom>
          <a:noFill/>
          <a:ln w="0">
            <a:noFill/>
          </a:ln>
        </p:spPr>
        <p:txBody>
          <a:bodyPr lIns="0" tIns="0" rIns="0" bIns="0" anchor="ctr">
            <a:noAutofit/>
          </a:bodyPr>
          <a:lstStyle/>
          <a:p>
            <a:pPr algn="r">
              <a:defRPr sz="1050" b="0">
                <a:solidFill>
                  <a:srgbClr val="536070"/>
                </a:solidFill>
                <a:latin typeface="Arial"/>
                <a:ea typeface="Arial"/>
                <a:cs typeface="Arial"/>
              </a:defRPr>
            </a:pPr>
            <a:r>
              <a:rPr sz="1050" b="0">
                <a:solidFill>
                  <a:srgbClr val="536070"/>
                </a:solidFill>
                <a:latin typeface="Arial"/>
                <a:ea typeface="Arial"/>
                <a:cs typeface="Arial"/>
              </a:rPr>
              <a:t>13</a:t>
            </a:r>
          </a:p>
        </p:txBody>
      </p:sp>
      <p:sp>
        <p:nvSpPr>
          <p:cNvPr id="14" name="矩形 13">
            <a:extLst>
              <a:ext uri="{FF2B5EF4-FFF2-40B4-BE49-F238E27FC236}">
                <a16:creationId xmlns:a16="http://schemas.microsoft.com/office/drawing/2014/main" id="{F3EBC889-0BC7-950C-4817-058287718934}"/>
              </a:ext>
            </a:extLst>
          </p:cNvPr>
          <p:cNvSpPr>
            <a:spLocks noGrp="1"/>
          </p:cNvSpPr>
          <p:nvPr/>
        </p:nvSpPr>
        <p:spPr>
          <a:xfrm>
            <a:off x="171450" y="0"/>
            <a:ext cx="10896600" cy="762000"/>
          </a:xfrm>
          <a:prstGeom prst="rect">
            <a:avLst/>
          </a:prstGeom>
          <a:noFill/>
          <a:ln w="0">
            <a:noFill/>
          </a:ln>
        </p:spPr>
        <p:txBody>
          <a:bodyPr lIns="0" tIns="0" rIns="0" bIns="0" anchor="ctr">
            <a:noAutofit/>
          </a:bodyPr>
          <a:lstStyle/>
          <a:p>
            <a:pPr algn="l">
              <a:defRPr sz="2700" b="1">
                <a:solidFill>
                  <a:srgbClr val="14243C"/>
                </a:solidFill>
                <a:latin typeface="Arial"/>
                <a:ea typeface="Arial"/>
                <a:cs typeface="Arial"/>
              </a:defRPr>
            </a:pPr>
            <a:r>
              <a:rPr lang="en-US" sz="2700" b="1" dirty="0">
                <a:solidFill>
                  <a:srgbClr val="14243C"/>
                </a:solidFill>
                <a:latin typeface="Arial"/>
                <a:ea typeface="Arial"/>
                <a:cs typeface="Arial"/>
              </a:rPr>
              <a:t>Conclusion</a:t>
            </a:r>
            <a:endParaRPr sz="2700" b="1" dirty="0">
              <a:solidFill>
                <a:srgbClr val="14243C"/>
              </a:solidFill>
              <a:latin typeface="Arial"/>
              <a:ea typeface="Arial"/>
              <a:cs typeface="Arial"/>
            </a:endParaRPr>
          </a:p>
        </p:txBody>
      </p:sp>
      <p:sp>
        <p:nvSpPr>
          <p:cNvPr id="16" name="文本框 15">
            <a:extLst>
              <a:ext uri="{FF2B5EF4-FFF2-40B4-BE49-F238E27FC236}">
                <a16:creationId xmlns:a16="http://schemas.microsoft.com/office/drawing/2014/main" id="{0D918700-B44A-E337-F776-1E3E2825A5AD}"/>
              </a:ext>
            </a:extLst>
          </p:cNvPr>
          <p:cNvSpPr txBox="1"/>
          <p:nvPr/>
        </p:nvSpPr>
        <p:spPr>
          <a:xfrm>
            <a:off x="125505" y="727443"/>
            <a:ext cx="11895045" cy="404726"/>
          </a:xfrm>
          <a:prstGeom prst="rect">
            <a:avLst/>
          </a:prstGeom>
          <a:noFill/>
        </p:spPr>
        <p:txBody>
          <a:bodyPr wrap="square" rtlCol="0">
            <a:spAutoFit/>
          </a:bodyPr>
          <a:lstStyle/>
          <a:p>
            <a:r>
              <a:rPr lang="en-US" altLang="zh-CN" sz="2030" dirty="0">
                <a:latin typeface="Arial" panose="020B0604020202020204" pitchFamily="34" charset="0"/>
                <a:cs typeface="Arial" panose="020B0604020202020204" pitchFamily="34" charset="0"/>
              </a:rPr>
              <a:t>What this study establishes:</a:t>
            </a:r>
          </a:p>
        </p:txBody>
      </p:sp>
      <p:sp>
        <p:nvSpPr>
          <p:cNvPr id="18" name="文本框 17">
            <a:extLst>
              <a:ext uri="{FF2B5EF4-FFF2-40B4-BE49-F238E27FC236}">
                <a16:creationId xmlns:a16="http://schemas.microsoft.com/office/drawing/2014/main" id="{A3BB2C5F-C618-879D-0E42-8419E9B4BEAC}"/>
              </a:ext>
            </a:extLst>
          </p:cNvPr>
          <p:cNvSpPr txBox="1"/>
          <p:nvPr/>
        </p:nvSpPr>
        <p:spPr>
          <a:xfrm>
            <a:off x="171450" y="1423241"/>
            <a:ext cx="11895045" cy="404726"/>
          </a:xfrm>
          <a:prstGeom prst="rect">
            <a:avLst/>
          </a:prstGeom>
          <a:noFill/>
        </p:spPr>
        <p:txBody>
          <a:bodyPr wrap="square" rtlCol="0">
            <a:spAutoFit/>
          </a:bodyPr>
          <a:lstStyle/>
          <a:p>
            <a:r>
              <a:rPr lang="en-US" altLang="zh-CN" sz="2030" b="1" dirty="0">
                <a:latin typeface="Arial" panose="020B0604020202020204" pitchFamily="34" charset="0"/>
                <a:cs typeface="Arial" panose="020B0604020202020204" pitchFamily="34" charset="0"/>
              </a:rPr>
              <a:t>Evidence: </a:t>
            </a:r>
            <a:r>
              <a:rPr lang="en-US" altLang="zh-CN" sz="2030" dirty="0">
                <a:latin typeface="Arial" panose="020B0604020202020204" pitchFamily="34" charset="0"/>
                <a:cs typeface="Arial" panose="020B0604020202020204" pitchFamily="34" charset="0"/>
              </a:rPr>
              <a:t>Event aligned Doppler appears for direct interaction across laptop layouts.</a:t>
            </a:r>
          </a:p>
        </p:txBody>
      </p:sp>
      <p:sp>
        <p:nvSpPr>
          <p:cNvPr id="19" name="文本框 18">
            <a:extLst>
              <a:ext uri="{FF2B5EF4-FFF2-40B4-BE49-F238E27FC236}">
                <a16:creationId xmlns:a16="http://schemas.microsoft.com/office/drawing/2014/main" id="{366C4FD9-6DAA-5F46-73C0-14539C9D13AD}"/>
              </a:ext>
            </a:extLst>
          </p:cNvPr>
          <p:cNvSpPr txBox="1"/>
          <p:nvPr/>
        </p:nvSpPr>
        <p:spPr>
          <a:xfrm>
            <a:off x="171450" y="3346827"/>
            <a:ext cx="11895045" cy="404726"/>
          </a:xfrm>
          <a:prstGeom prst="rect">
            <a:avLst/>
          </a:prstGeom>
          <a:noFill/>
        </p:spPr>
        <p:txBody>
          <a:bodyPr wrap="square" rtlCol="0">
            <a:spAutoFit/>
          </a:bodyPr>
          <a:lstStyle/>
          <a:p>
            <a:r>
              <a:rPr lang="en-US" altLang="zh-CN" sz="2030" b="1" dirty="0">
                <a:latin typeface="Arial" panose="020B0604020202020204" pitchFamily="34" charset="0"/>
                <a:cs typeface="Arial" panose="020B0604020202020204" pitchFamily="34" charset="0"/>
              </a:rPr>
              <a:t>Current limit: </a:t>
            </a:r>
            <a:r>
              <a:rPr lang="en-US" altLang="zh-CN" sz="2030" dirty="0">
                <a:latin typeface="Arial" panose="020B0604020202020204" pitchFamily="34" charset="0"/>
                <a:cs typeface="Arial" panose="020B0604020202020204" pitchFamily="34" charset="0"/>
              </a:rPr>
              <a:t>Small controlled study with software only agents and no acoustic replay.</a:t>
            </a:r>
          </a:p>
        </p:txBody>
      </p:sp>
      <p:sp>
        <p:nvSpPr>
          <p:cNvPr id="20" name="文本框 19">
            <a:extLst>
              <a:ext uri="{FF2B5EF4-FFF2-40B4-BE49-F238E27FC236}">
                <a16:creationId xmlns:a16="http://schemas.microsoft.com/office/drawing/2014/main" id="{92E67DDE-27B6-696E-3378-37BAD6DB1D6D}"/>
              </a:ext>
            </a:extLst>
          </p:cNvPr>
          <p:cNvSpPr txBox="1"/>
          <p:nvPr/>
        </p:nvSpPr>
        <p:spPr>
          <a:xfrm>
            <a:off x="171450" y="5270414"/>
            <a:ext cx="11895045" cy="404726"/>
          </a:xfrm>
          <a:prstGeom prst="rect">
            <a:avLst/>
          </a:prstGeom>
          <a:noFill/>
        </p:spPr>
        <p:txBody>
          <a:bodyPr wrap="square" rtlCol="0">
            <a:spAutoFit/>
          </a:bodyPr>
          <a:lstStyle/>
          <a:p>
            <a:r>
              <a:rPr lang="en-US" altLang="zh-CN" sz="2030" b="1" dirty="0">
                <a:latin typeface="Arial" panose="020B0604020202020204" pitchFamily="34" charset="0"/>
                <a:cs typeface="Arial" panose="020B0604020202020204" pitchFamily="34" charset="0"/>
              </a:rPr>
              <a:t>Future work: </a:t>
            </a:r>
            <a:r>
              <a:rPr lang="en-US" altLang="zh-CN" sz="2030" dirty="0">
                <a:latin typeface="Arial" panose="020B0604020202020204" pitchFamily="34" charset="0"/>
                <a:cs typeface="Arial" panose="020B0604020202020204" pitchFamily="34" charset="0"/>
              </a:rPr>
              <a:t>Larger cohorts, varied environments and deliberate spoofing.</a:t>
            </a:r>
          </a:p>
        </p:txBody>
      </p:sp>
    </p:spTree>
    <p:extLst>
      <p:ext uri="{BB962C8B-B14F-4D97-AF65-F5344CB8AC3E}">
        <p14:creationId xmlns:p14="http://schemas.microsoft.com/office/powerpoint/2010/main" val="32975031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2465</Words>
  <Application>Microsoft Office PowerPoint</Application>
  <DocSecurity>0</DocSecurity>
  <PresentationFormat>宽屏</PresentationFormat>
  <Paragraphs>143</Paragraphs>
  <Slides>19</Slides>
  <Notes>19</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19</vt:i4>
      </vt:variant>
    </vt:vector>
  </HeadingPairs>
  <TitlesOfParts>
    <vt:vector size="22" baseType="lpstr">
      <vt:lpstr>Arial</vt:lpstr>
      <vt:lpstr>Calibri</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Wen, Yizhu</cp:lastModifiedBy>
  <cp:revision>7</cp:revision>
  <dcterms:created xsi:type="dcterms:W3CDTF">2026-10-01T05:16:36Z</dcterms:created>
  <dcterms:modified xsi:type="dcterms:W3CDTF">2026-10-01T12:31:37Z</dcterms:modified>
</cp:coreProperties>
</file>